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67" r:id="rId6"/>
    <p:sldId id="288" r:id="rId7"/>
    <p:sldId id="262" r:id="rId8"/>
    <p:sldId id="261" r:id="rId9"/>
    <p:sldId id="263" r:id="rId10"/>
    <p:sldId id="269" r:id="rId11"/>
    <p:sldId id="286" r:id="rId12"/>
    <p:sldId id="287" r:id="rId13"/>
    <p:sldId id="272" r:id="rId14"/>
    <p:sldId id="281" r:id="rId15"/>
    <p:sldId id="28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3E203BE-D0CF-4046-A485-67C4C927DF31}">
  <a:tblStyle styleId="{B3E203BE-D0CF-4046-A485-67C4C927DF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4bGmHEnW3w" TargetMode="External"/><Relationship Id="rId13" Type="http://schemas.openxmlformats.org/officeDocument/2006/relationships/hyperlink" Target="https://www.youtube.com/watch?v=P5-qLm8hCls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U7utW1Ie2vo" TargetMode="External"/><Relationship Id="rId12" Type="http://schemas.openxmlformats.org/officeDocument/2006/relationships/hyperlink" Target="https://www.youtube.com/watch?v=b2megNkdQB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IrTs_Q_QBe4" TargetMode="External"/><Relationship Id="rId11" Type="http://schemas.openxmlformats.org/officeDocument/2006/relationships/hyperlink" Target="https://www.youtube.com/watch?v=7TpnQqdw2gM" TargetMode="External"/><Relationship Id="rId5" Type="http://schemas.openxmlformats.org/officeDocument/2006/relationships/hyperlink" Target="https://www.youtube.com/watch?v=tDVknnx4l-I" TargetMode="External"/><Relationship Id="rId10" Type="http://schemas.openxmlformats.org/officeDocument/2006/relationships/hyperlink" Target="https://www.youtube.com/watch?v=pZFMobELx6Q" TargetMode="External"/><Relationship Id="rId4" Type="http://schemas.openxmlformats.org/officeDocument/2006/relationships/hyperlink" Target="https://www.youtube.com/channel/UC8ozB7KhUvVvNbSmp2FWAeA" TargetMode="External"/><Relationship Id="rId9" Type="http://schemas.openxmlformats.org/officeDocument/2006/relationships/hyperlink" Target="https://www.youtube.com/watch?v=mVfw5_795-E" TargetMode="External"/><Relationship Id="rId14" Type="http://schemas.openxmlformats.org/officeDocument/2006/relationships/hyperlink" Target="https://www.youtube.com/watch?v=2fb1ydLJbb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s.camcom.gov.it/it/content/service/concorso-dai-banchi-allegov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dirty="0" smtClean="0"/>
              <a:t>“Dai banchi all’</a:t>
            </a:r>
            <a:r>
              <a:rPr lang="it-IT" dirty="0" err="1" smtClean="0"/>
              <a:t>eGov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3" name="Immagine 2" descr="Cosenza-marchio-colo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34560"/>
            <a:ext cx="2745105" cy="40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1721201" y="2346223"/>
            <a:ext cx="21021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925" y="0"/>
                </a:moveTo>
                <a:lnTo>
                  <a:pt x="31925" y="0"/>
                </a:lnTo>
                <a:lnTo>
                  <a:pt x="10666" y="0"/>
                </a:lnTo>
                <a:lnTo>
                  <a:pt x="0" y="60000"/>
                </a:lnTo>
                <a:lnTo>
                  <a:pt x="10666" y="120000"/>
                </a:lnTo>
                <a:lnTo>
                  <a:pt x="14222" y="120000"/>
                </a:lnTo>
                <a:lnTo>
                  <a:pt x="319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1925" y="0"/>
                </a:lnTo>
                <a:close/>
              </a:path>
            </a:pathLst>
          </a:custGeom>
          <a:solidFill>
            <a:srgbClr val="3C78D8">
              <a:alpha val="48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700" y="4701670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/>
          <p:nvPr/>
        </p:nvSpPr>
        <p:spPr>
          <a:xfrm>
            <a:off x="3375761" y="1839396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340224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472060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996002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858431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4135553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4135553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413666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310735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4206814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4103882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507839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897419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337227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440768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721200" y="2341039"/>
            <a:ext cx="1582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Seconda classificata</a:t>
            </a:r>
            <a:endParaRPr sz="1000" b="1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" name="Google Shape;298;p36"/>
          <p:cNvGrpSpPr/>
          <p:nvPr/>
        </p:nvGrpSpPr>
        <p:grpSpPr>
          <a:xfrm>
            <a:off x="4283968" y="2614065"/>
            <a:ext cx="165861" cy="262961"/>
            <a:chOff x="6718575" y="2318625"/>
            <a:chExt cx="256950" cy="407375"/>
          </a:xfrm>
        </p:grpSpPr>
        <p:sp>
          <p:nvSpPr>
            <p:cNvPr id="299" name="Google Shape;299;p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80112" y="2067694"/>
            <a:ext cx="35638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 smtClean="0">
                <a:solidFill>
                  <a:schemeClr val="accent1"/>
                </a:solidFill>
              </a:rPr>
              <a:t>La scuola della squadra </a:t>
            </a:r>
            <a:r>
              <a:rPr lang="it-IT" sz="1100" b="1" dirty="0" smtClean="0">
                <a:solidFill>
                  <a:schemeClr val="accent1"/>
                </a:solidFill>
              </a:rPr>
              <a:t>seconda classificata</a:t>
            </a:r>
            <a:r>
              <a:rPr lang="it-IT" sz="1100" dirty="0" smtClean="0">
                <a:solidFill>
                  <a:schemeClr val="accent1"/>
                </a:solidFill>
              </a:rPr>
              <a:t> riceverà una targa. I componenti della squadra seconda classificata riceveranno un voucher per l’ottenimento gratuito di una firma digitale per ciascuno degli studenti maggiorenni (o che compiranno 18 anni entro il 01/</a:t>
            </a:r>
            <a:r>
              <a:rPr lang="it-IT" sz="1100" dirty="0" err="1" smtClean="0">
                <a:solidFill>
                  <a:schemeClr val="accent1"/>
                </a:solidFill>
              </a:rPr>
              <a:t>01</a:t>
            </a:r>
            <a:r>
              <a:rPr lang="it-IT" sz="1100" dirty="0" smtClean="0">
                <a:solidFill>
                  <a:schemeClr val="accent1"/>
                </a:solidFill>
              </a:rPr>
              <a:t>/2019).</a:t>
            </a:r>
            <a:endParaRPr lang="it-IT" sz="1100" dirty="0">
              <a:solidFill>
                <a:schemeClr val="accent1"/>
              </a:solidFill>
            </a:endParaRPr>
          </a:p>
        </p:txBody>
      </p:sp>
      <p:sp>
        <p:nvSpPr>
          <p:cNvPr id="33" name="Google Shape;250;p36"/>
          <p:cNvSpPr txBox="1">
            <a:spLocks/>
          </p:cNvSpPr>
          <p:nvPr/>
        </p:nvSpPr>
        <p:spPr>
          <a:xfrm>
            <a:off x="899592" y="0"/>
            <a:ext cx="7488832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SELEZIONE DEI VINCITORI E PREMIAZIONE: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per ciascuna categoria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" name="Google Shape;211;p34"/>
          <p:cNvSpPr/>
          <p:nvPr/>
        </p:nvSpPr>
        <p:spPr>
          <a:xfrm>
            <a:off x="38210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Strumenti digitali a servizio delle imprese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" name="Google Shape;212;p34"/>
          <p:cNvSpPr/>
          <p:nvPr/>
        </p:nvSpPr>
        <p:spPr>
          <a:xfrm>
            <a:off x="58784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Dati e strumenti digitali di analisi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" name="Google Shape;213;p34"/>
          <p:cNvSpPr/>
          <p:nvPr/>
        </p:nvSpPr>
        <p:spPr>
          <a:xfrm>
            <a:off x="17636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900" b="1" dirty="0" smtClean="0">
                <a:solidFill>
                  <a:srgbClr val="0070C0"/>
                </a:solidFill>
              </a:rPr>
              <a:t>Identità digitale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700" y="4773678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/>
          <p:nvPr/>
        </p:nvSpPr>
        <p:spPr>
          <a:xfrm>
            <a:off x="3375761" y="1911404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412232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544068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4068010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930439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4207561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4207561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485674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382743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4278822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4175890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135987" y="3512800"/>
            <a:ext cx="18177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9" y="0"/>
                </a:moveTo>
                <a:lnTo>
                  <a:pt x="12334" y="0"/>
                </a:lnTo>
                <a:lnTo>
                  <a:pt x="0" y="59879"/>
                </a:lnTo>
                <a:lnTo>
                  <a:pt x="12334" y="120000"/>
                </a:lnTo>
                <a:lnTo>
                  <a:pt x="119999" y="120000"/>
                </a:lnTo>
                <a:lnTo>
                  <a:pt x="119999" y="0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579847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969427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409235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512776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418425" y="3512772"/>
            <a:ext cx="1392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Terza classificata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" name="Google Shape;290;p36"/>
          <p:cNvGrpSpPr/>
          <p:nvPr/>
        </p:nvGrpSpPr>
        <p:grpSpPr>
          <a:xfrm>
            <a:off x="4248852" y="3633723"/>
            <a:ext cx="271207" cy="240949"/>
            <a:chOff x="5292575" y="3681900"/>
            <a:chExt cx="420150" cy="373275"/>
          </a:xfrm>
        </p:grpSpPr>
        <p:sp>
          <p:nvSpPr>
            <p:cNvPr id="291" name="Google Shape;291;p3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220072" y="3507854"/>
            <a:ext cx="39239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100" dirty="0" smtClean="0">
                <a:solidFill>
                  <a:schemeClr val="accent1"/>
                </a:solidFill>
              </a:rPr>
              <a:t>La scuola della squadra </a:t>
            </a:r>
            <a:r>
              <a:rPr lang="it-IT" sz="1100" b="1" dirty="0" smtClean="0">
                <a:solidFill>
                  <a:schemeClr val="accent1"/>
                </a:solidFill>
              </a:rPr>
              <a:t>terza classificata</a:t>
            </a:r>
            <a:r>
              <a:rPr lang="it-IT" sz="1100" dirty="0" smtClean="0">
                <a:solidFill>
                  <a:schemeClr val="accent1"/>
                </a:solidFill>
              </a:rPr>
              <a:t> riceverà una targa.</a:t>
            </a:r>
            <a:endParaRPr lang="it-IT" sz="1100" dirty="0">
              <a:solidFill>
                <a:schemeClr val="accent1"/>
              </a:solidFill>
            </a:endParaRPr>
          </a:p>
        </p:txBody>
      </p:sp>
      <p:sp>
        <p:nvSpPr>
          <p:cNvPr id="32" name="Google Shape;211;p34"/>
          <p:cNvSpPr/>
          <p:nvPr/>
        </p:nvSpPr>
        <p:spPr>
          <a:xfrm>
            <a:off x="38210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Strumenti digitali a servizio delle imprese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Google Shape;212;p34"/>
          <p:cNvSpPr/>
          <p:nvPr/>
        </p:nvSpPr>
        <p:spPr>
          <a:xfrm>
            <a:off x="58784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Dati e strumenti digitali di analisi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" name="Google Shape;213;p34"/>
          <p:cNvSpPr/>
          <p:nvPr/>
        </p:nvSpPr>
        <p:spPr>
          <a:xfrm>
            <a:off x="1763688" y="339501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900" b="1" dirty="0" smtClean="0">
                <a:solidFill>
                  <a:srgbClr val="0070C0"/>
                </a:solidFill>
              </a:rPr>
              <a:t>Identità digitale</a:t>
            </a:r>
          </a:p>
        </p:txBody>
      </p:sp>
      <p:sp>
        <p:nvSpPr>
          <p:cNvPr id="35" name="Google Shape;250;p36"/>
          <p:cNvSpPr txBox="1">
            <a:spLocks/>
          </p:cNvSpPr>
          <p:nvPr/>
        </p:nvSpPr>
        <p:spPr>
          <a:xfrm>
            <a:off x="899592" y="0"/>
            <a:ext cx="7488832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SELEZIONE DEI VINCITORI E PREMIAZIONE: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per ciascuna categoria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9" descr="DeathToStock7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755576" y="1707654"/>
            <a:ext cx="7656383" cy="3435846"/>
          </a:xfrm>
          <a:prstGeom prst="rect">
            <a:avLst/>
          </a:prstGeom>
          <a:solidFill>
            <a:srgbClr val="00B0F0"/>
          </a:solidFill>
        </p:spPr>
        <p:txBody>
          <a:bodyPr>
            <a:prstTxWarp prst="textPlain">
              <a:avLst>
                <a:gd name="adj" fmla="val 50790"/>
              </a:avLst>
            </a:prstTxWarp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Saranno realizzati 3 eventi tematici, uno per ciascuna delle categorie del premio, destinati in via principale alle seguenti categorie di pubblico: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pPr lvl="0"/>
            <a:r>
              <a:rPr lang="it-IT" b="1" dirty="0" smtClean="0">
                <a:solidFill>
                  <a:schemeClr val="bg1"/>
                </a:solidFill>
              </a:rPr>
              <a:t>Identità digitale: imprese, ordini professionali, associazioni di categoria, scuole</a:t>
            </a:r>
          </a:p>
          <a:p>
            <a:pPr lvl="0"/>
            <a:endParaRPr lang="it-IT" b="1" dirty="0" smtClean="0">
              <a:solidFill>
                <a:schemeClr val="bg1"/>
              </a:solidFill>
            </a:endParaRPr>
          </a:p>
          <a:p>
            <a:pPr lvl="0"/>
            <a:r>
              <a:rPr lang="it-IT" b="1" dirty="0" smtClean="0">
                <a:solidFill>
                  <a:schemeClr val="bg1"/>
                </a:solidFill>
              </a:rPr>
              <a:t>Strumenti digitali a servizio delle imprese: </a:t>
            </a:r>
            <a:r>
              <a:rPr lang="it-IT" b="1" dirty="0" err="1" smtClean="0">
                <a:solidFill>
                  <a:schemeClr val="bg1"/>
                </a:solidFill>
              </a:rPr>
              <a:t>imprese</a:t>
            </a:r>
            <a:r>
              <a:rPr lang="it-IT" b="1" dirty="0" smtClean="0">
                <a:solidFill>
                  <a:schemeClr val="bg1"/>
                </a:solidFill>
              </a:rPr>
              <a:t>, ordini professionali, associazioni di categoria</a:t>
            </a:r>
          </a:p>
          <a:p>
            <a:pPr lvl="0"/>
            <a:endParaRPr lang="it-IT" b="1" dirty="0" smtClean="0">
              <a:solidFill>
                <a:schemeClr val="bg1"/>
              </a:solidFill>
            </a:endParaRPr>
          </a:p>
          <a:p>
            <a:pPr lvl="0"/>
            <a:r>
              <a:rPr lang="it-IT" b="1" dirty="0" smtClean="0">
                <a:solidFill>
                  <a:schemeClr val="bg1"/>
                </a:solidFill>
              </a:rPr>
              <a:t>Dati e strumenti digitali di analisi: forze dell’ordine, prefettura, altre </a:t>
            </a:r>
            <a:r>
              <a:rPr lang="it-IT" b="1" dirty="0" err="1" smtClean="0">
                <a:solidFill>
                  <a:schemeClr val="bg1"/>
                </a:solidFill>
              </a:rPr>
              <a:t>PP.AA.</a:t>
            </a:r>
            <a:r>
              <a:rPr lang="it-IT" b="1" dirty="0" smtClean="0">
                <a:solidFill>
                  <a:schemeClr val="bg1"/>
                </a:solidFill>
              </a:rPr>
              <a:t>, imprese</a:t>
            </a:r>
          </a:p>
          <a:p>
            <a:pPr lvl="0"/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In ciascuno degli eventi, la presentazione e l’intervento degli studenti che l’hanno realizzata sarà lo spunto per l’approfondimento del tema con esperti.</a:t>
            </a:r>
          </a:p>
          <a:p>
            <a:pPr lvl="0" algn="ctr"/>
            <a:endParaRPr b="1" i="0" dirty="0">
              <a:ln>
                <a:noFill/>
              </a:ln>
              <a:solidFill>
                <a:schemeClr val="accent1"/>
              </a:solidFill>
              <a:latin typeface="Mul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9712" y="0"/>
            <a:ext cx="4752528" cy="6275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EVENTI TEMATICI</a:t>
            </a:r>
            <a:endParaRPr lang="it-IT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395536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467544" y="365187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https://www.youtube.com/channel/UC8ozB7KhUvVvNbSmp2FWAeA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Registro imprese e fascicolo d’impresa 2017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https://www.youtube.com/watch?v=tDVknnx4l-I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CCIAA Torino 2018 Registro imprese-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suap-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firma digitale-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suap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fascicolo d’impresa e cassetto digitale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https://www.youtube.com/watch?v=IrTs_Q_QBe4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Registro imprese, visura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https://www.youtube.com/watch?v=U7utW1Ie2vo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COMUNICA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https://www.youtube.com/watch?v=U7utW1Ie2vo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TELEMACO 2017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https://www.youtube.com/watch?v=b4bGmHEnW3w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ICONTO E PAGOPA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https://www.youtube.com/watch?v=mVfw5_795-E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supporto specialistico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r.i.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gennaio 2019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https://www.youtube.com/watch?v=pZFMobELx6Q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settembre 2018 visure, atti, fascicolo d’impresa, diritto annuale, firma digitale,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spid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1"/>
              </a:rPr>
              <a:t>https://www.youtube.com/watch?v=7TpnQqdw2gM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servizi digitali delle CCIAA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2"/>
              </a:rPr>
              <a:t>https://www.youtube.com/watch?v=b2megNkdQBM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identità digitale e CIAA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3"/>
              </a:rPr>
              <a:t>https://www.youtube.com/watch?v=P5-qLm8hCls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Center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Infocamere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https://www.youtube.com/watch?v=2fb1ydLJbbg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Green Data Center delle Camere di Commercio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19548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utili:</a:t>
            </a:r>
            <a:endParaRPr lang="it-IT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00B2FF"/>
                </a:solidFill>
              </a:rPr>
              <a:t>Thanks!</a:t>
            </a:r>
            <a:endParaRPr sz="9600" dirty="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4294967295"/>
          </p:nvPr>
        </p:nvSpPr>
        <p:spPr>
          <a:xfrm>
            <a:off x="876824" y="2688925"/>
            <a:ext cx="4847303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Referenti per questo bando</a:t>
            </a: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Filomena Costa         </a:t>
            </a:r>
            <a:r>
              <a:rPr lang="it-IT" i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filomena.costa@cs.camcom.it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it-IT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Cinzia Bruno              </a:t>
            </a:r>
            <a:r>
              <a:rPr lang="it-IT" i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cinzia.bruno@cs.camcom.it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Lorella Messina         </a:t>
            </a:r>
            <a:r>
              <a:rPr lang="it-IT" i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lorella.messina@cs.camcom.it</a:t>
            </a:r>
            <a:endParaRPr lang="en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Daniele Ziccarelli      </a:t>
            </a:r>
            <a:r>
              <a:rPr lang="it-IT" i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daniele.ziccarelli@cs.camcom.it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6" name="Immagine 5" descr="Cosenza-marchio-colo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34560"/>
            <a:ext cx="2745105" cy="40894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99592" y="19548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Potete trovare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altro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utile al seguente link:</a:t>
            </a:r>
          </a:p>
          <a:p>
            <a:endParaRPr lang="it-IT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hlinkClick r:id="rId5"/>
              </a:rPr>
              <a:t>https://www.cs.camcom.gov.it/it/content/service/concorso-dai-banchi-allegov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smtClean="0"/>
              <a:t>S</a:t>
            </a:r>
            <a:r>
              <a:rPr lang="en" sz="4400" dirty="0" smtClean="0"/>
              <a:t>copo del bando</a:t>
            </a:r>
            <a:endParaRPr sz="4400" dirty="0"/>
          </a:p>
        </p:txBody>
      </p:sp>
      <p:sp>
        <p:nvSpPr>
          <p:cNvPr id="128" name="Google Shape;128;p24"/>
          <p:cNvSpPr txBox="1"/>
          <p:nvPr/>
        </p:nvSpPr>
        <p:spPr>
          <a:xfrm>
            <a:off x="2902775" y="1779662"/>
            <a:ext cx="6241225" cy="27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it-IT" sz="24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Scopo del presente Bando è diffondere la conoscenza di gli tutti strumenti di </a:t>
            </a:r>
            <a:r>
              <a:rPr lang="it-IT" sz="2400" dirty="0" err="1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E-gov</a:t>
            </a:r>
            <a:r>
              <a:rPr lang="it-IT" sz="24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offerti dalle Camere di Commercio attraverso la creazione di presentazioni multimediali dei servizi realizzate dalle Scuole della Provincia. </a:t>
            </a:r>
            <a:endParaRPr sz="2400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ctrTitle" idx="4294967295"/>
          </p:nvPr>
        </p:nvSpPr>
        <p:spPr>
          <a:xfrm>
            <a:off x="899592" y="1583342"/>
            <a:ext cx="755860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00B2FF"/>
                </a:solidFill>
              </a:rPr>
              <a:t>Come?</a:t>
            </a:r>
            <a:endParaRPr sz="9600" dirty="0">
              <a:solidFill>
                <a:srgbClr val="00B2FF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876824" y="2688925"/>
            <a:ext cx="5495375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 scuole che aderiranno dovranno realizzare una presentazione multimediale su una delle categorie di strumenti di </a:t>
            </a:r>
            <a:r>
              <a:rPr lang="it-IT" sz="2400" b="1" dirty="0" err="1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e-gov</a:t>
            </a:r>
            <a:endParaRPr sz="36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CATEGORIE</a:t>
            </a:r>
            <a:endParaRPr dirty="0"/>
          </a:p>
        </p:txBody>
      </p:sp>
      <p:sp>
        <p:nvSpPr>
          <p:cNvPr id="211" name="Google Shape;211;p34"/>
          <p:cNvSpPr/>
          <p:nvPr/>
        </p:nvSpPr>
        <p:spPr>
          <a:xfrm>
            <a:off x="32650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8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Strumenti digitali a servizio delle imprese</a:t>
            </a: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53224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8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Dati e strumenti digitali di analisi</a:t>
            </a: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12076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600" b="1" dirty="0" smtClean="0">
                <a:solidFill>
                  <a:srgbClr val="00B0F0"/>
                </a:solidFill>
              </a:rPr>
              <a:t>Identità digitale</a:t>
            </a: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CATEGORIE</a:t>
            </a:r>
            <a:endParaRPr dirty="0"/>
          </a:p>
        </p:txBody>
      </p:sp>
      <p:sp>
        <p:nvSpPr>
          <p:cNvPr id="211" name="Google Shape;211;p34"/>
          <p:cNvSpPr/>
          <p:nvPr/>
        </p:nvSpPr>
        <p:spPr>
          <a:xfrm>
            <a:off x="3749080" y="885520"/>
            <a:ext cx="1645840" cy="1457614"/>
          </a:xfrm>
          <a:prstGeom prst="donut">
            <a:avLst>
              <a:gd name="adj" fmla="val 8161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2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Strumenti digitali a servizio delle imprese</a:t>
            </a:r>
            <a:endParaRPr sz="12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5806480" y="885520"/>
            <a:ext cx="1645840" cy="1457614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200" b="1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Dati e strumenti digitali di analisi</a:t>
            </a:r>
            <a:endParaRPr sz="12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1691680" y="885520"/>
            <a:ext cx="1645840" cy="1457614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1200" b="1" dirty="0" smtClean="0">
                <a:solidFill>
                  <a:srgbClr val="00B0F0"/>
                </a:solidFill>
              </a:rPr>
              <a:t>Identità digitale</a:t>
            </a: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2355726"/>
            <a:ext cx="1800200" cy="600164"/>
          </a:xfrm>
          <a:prstGeom prst="rect">
            <a:avLst/>
          </a:prstGeom>
          <a:noFill/>
          <a:ln>
            <a:solidFill>
              <a:schemeClr val="accent1"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IDENTITA’ DIGITALE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FIRMA DIGITALE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79912" y="2355726"/>
            <a:ext cx="1800200" cy="2462213"/>
          </a:xfrm>
          <a:prstGeom prst="rect">
            <a:avLst/>
          </a:prstGeom>
          <a:noFill/>
          <a:ln>
            <a:solidFill>
              <a:schemeClr val="accent1"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SUAP DIGITALE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CASSETTO DIGITALE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LIBRI DIGITALI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FATTURAZIONE ELETTRONICA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PAGAMENTI DIGITALI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SISTEMI </a:t>
            </a:r>
            <a:r>
              <a:rPr lang="it-IT" sz="11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 NOTIFICA DEL REGISTRO IMPRESE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2355726"/>
            <a:ext cx="1800200" cy="2123658"/>
          </a:xfrm>
          <a:prstGeom prst="rect">
            <a:avLst/>
          </a:prstGeom>
          <a:noFill/>
          <a:ln>
            <a:solidFill>
              <a:schemeClr val="accent1"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VERIFICHE PA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VISUALIZZAZIONE GRAFICA DELLA GOVERNANCE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FASCICOLO ELETTRONICO </a:t>
            </a:r>
            <a:r>
              <a:rPr lang="it-IT" sz="11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 IMPRESA</a:t>
            </a:r>
          </a:p>
          <a:p>
            <a:endParaRPr lang="it-IT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100" dirty="0" err="1" smtClean="0">
                <a:solidFill>
                  <a:schemeClr val="accent1">
                    <a:lumMod val="50000"/>
                  </a:schemeClr>
                </a:solidFill>
              </a:rPr>
              <a:t>OPEN.IMPRESECOSENZA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ctrTitle" idx="4294967295"/>
          </p:nvPr>
        </p:nvSpPr>
        <p:spPr>
          <a:xfrm>
            <a:off x="2915816" y="1419622"/>
            <a:ext cx="3365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it-IT" sz="2800" dirty="0" smtClean="0"/>
              <a:t>Presentazioni multimediali</a:t>
            </a:r>
            <a:endParaRPr sz="2800"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2987824" y="2571750"/>
            <a:ext cx="3365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it-IT" sz="12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 presentazioni multimediali anche sotto forma di Video/tutorial dovranno essere inedite.</a:t>
            </a:r>
          </a:p>
          <a:p>
            <a:pPr lvl="0" algn="just"/>
            <a:r>
              <a:rPr lang="it-IT" sz="12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contenuti multimediali potranno essere prodotti individualmente o da un gruppo di lavoro. </a:t>
            </a:r>
          </a:p>
          <a:p>
            <a:pPr lvl="0" algn="just"/>
            <a:r>
              <a:rPr lang="it-IT" sz="12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Ogni alunno/gruppo può inviare alla segreteria del Premio fino a un massimo di due contributi. </a:t>
            </a:r>
            <a:endParaRPr lang="it-IT"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1960" y="123478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4"/>
            <a:ext cx="5718600" cy="3294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 smtClean="0"/>
              <a:t>I file multimediali realizzati dagli studenti dovranno indicare l’ambito ed essere presentati 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dalle ore 12:00 del  </a:t>
            </a:r>
            <a:r>
              <a:rPr lang="it-IT" b="1" dirty="0" smtClean="0"/>
              <a:t>01.02.2019</a:t>
            </a:r>
            <a:r>
              <a:rPr lang="it-IT" dirty="0" smtClean="0"/>
              <a:t> </a:t>
            </a:r>
          </a:p>
          <a:p>
            <a:r>
              <a:rPr lang="it-IT" dirty="0" smtClean="0"/>
              <a:t>fino alle ore 12.00 del </a:t>
            </a:r>
            <a:r>
              <a:rPr lang="it-IT" b="1" dirty="0" smtClean="0"/>
              <a:t>01.04.2019</a:t>
            </a:r>
          </a:p>
          <a:p>
            <a:pPr>
              <a:buNone/>
            </a:pPr>
            <a:endParaRPr lang="it-IT" b="1" dirty="0" smtClean="0"/>
          </a:p>
          <a:p>
            <a:pPr algn="just">
              <a:buNone/>
            </a:pPr>
            <a:r>
              <a:rPr lang="it-IT" sz="1400" b="1" dirty="0" smtClean="0"/>
              <a:t>       con consegna di Dvd al Protocollo. Sulla copertina indicare Scuola – Nomi studenti/gruppo – Ambito/categoria per il quale si concorre.</a:t>
            </a:r>
            <a:endParaRPr lang="it-IT" sz="14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Tempi</a:t>
            </a:r>
            <a:endParaRPr sz="2800"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 smtClean="0"/>
              <a:t>CRITERI GENERALI </a:t>
            </a:r>
            <a:r>
              <a:rPr lang="it-IT" dirty="0" err="1" smtClean="0"/>
              <a:t>DI</a:t>
            </a:r>
            <a:r>
              <a:rPr lang="it-IT" dirty="0" smtClean="0"/>
              <a:t> VALUTAZIONE</a:t>
            </a:r>
            <a:endParaRPr dirty="0"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6061538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b="1" dirty="0" smtClean="0"/>
              <a:t>I contenuti in concorso verranno valutati in base alle singole categorie e con i seguenti criteri generali: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it-IT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Originalità delle tematiche proposte;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Livello di coerenza con I temi del concorso;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Rilevanza nell'argomento della competizione;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Creatività espressa;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Abilità tecnica; (montaggio, musiche, regia, scenografia)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 smtClean="0"/>
              <a:t>Persuasività del video.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1939962" y="1505012"/>
            <a:ext cx="2478000" cy="4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525" y="0"/>
                </a:moveTo>
                <a:lnTo>
                  <a:pt x="28525" y="0"/>
                </a:lnTo>
                <a:lnTo>
                  <a:pt x="9548" y="0"/>
                </a:lnTo>
                <a:lnTo>
                  <a:pt x="0" y="60000"/>
                </a:lnTo>
                <a:lnTo>
                  <a:pt x="9548" y="120000"/>
                </a:lnTo>
                <a:lnTo>
                  <a:pt x="14597" y="120000"/>
                </a:lnTo>
                <a:lnTo>
                  <a:pt x="285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28525" y="0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700" y="4443331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1994791" y="1540292"/>
            <a:ext cx="15822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Prima classificata</a:t>
            </a:r>
            <a:endParaRPr sz="1000" b="1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375761" y="1836569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337397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899592" y="43399"/>
            <a:ext cx="7488832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 smtClean="0"/>
              <a:t>SELEZIONE DEI VINCITORI E PREMIAZIONE: </a:t>
            </a:r>
            <a:r>
              <a:rPr lang="it-IT" sz="1200" dirty="0" smtClean="0"/>
              <a:t>per ciascuna categoria</a:t>
            </a:r>
            <a:endParaRPr sz="1200" dirty="0"/>
          </a:p>
        </p:txBody>
      </p:sp>
      <p:sp>
        <p:nvSpPr>
          <p:cNvPr id="251" name="Google Shape;251;p36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469233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993175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855604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4132726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4132726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410839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307908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4203987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4101055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505012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894592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334400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437941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68" name="Google Shape;270;p36"/>
          <p:cNvGrpSpPr/>
          <p:nvPr/>
        </p:nvGrpSpPr>
        <p:grpSpPr>
          <a:xfrm>
            <a:off x="4283968" y="1603126"/>
            <a:ext cx="265704" cy="249986"/>
            <a:chOff x="5972700" y="2330200"/>
            <a:chExt cx="411625" cy="387275"/>
          </a:xfrm>
        </p:grpSpPr>
        <p:sp>
          <p:nvSpPr>
            <p:cNvPr id="69" name="Google Shape;271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2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80112" y="1551008"/>
            <a:ext cx="356388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La scuola della squadra 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prima classificata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riceverà una targa, un voucher dell’importo di € 2.500,00 da utilizzare per l’acquisto di attrezzature informatiche. I componenti della squadra prima classificata riceveranno un voucher per l’ottenimento gratuito di una firma digitale per ciascuno degli studenti maggiorenni (o che compiranno 18 anni entro il 01/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01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/2019). 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La Scuola e la squadra saranno citati in tutte le attività/eventi che prevedono l’utilizzo della presentazione.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Google Shape;211;p34"/>
          <p:cNvSpPr/>
          <p:nvPr/>
        </p:nvSpPr>
        <p:spPr>
          <a:xfrm>
            <a:off x="3821088" y="411509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Strumenti digitali a servizio delle imprese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" name="Google Shape;212;p34"/>
          <p:cNvSpPr/>
          <p:nvPr/>
        </p:nvSpPr>
        <p:spPr>
          <a:xfrm>
            <a:off x="5878488" y="411509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9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Dati e strumenti digitali di analisi</a:t>
            </a:r>
            <a:endParaRPr sz="9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" name="Google Shape;213;p34"/>
          <p:cNvSpPr/>
          <p:nvPr/>
        </p:nvSpPr>
        <p:spPr>
          <a:xfrm>
            <a:off x="1763688" y="411509"/>
            <a:ext cx="1049750" cy="1080121"/>
          </a:xfrm>
          <a:prstGeom prst="donut">
            <a:avLst>
              <a:gd name="adj" fmla="val 81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900" b="1" dirty="0" smtClean="0">
                <a:solidFill>
                  <a:srgbClr val="0070C0"/>
                </a:solidFill>
              </a:rPr>
              <a:t>Identità digitale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621</Words>
  <Application>Microsoft Office PowerPoint</Application>
  <PresentationFormat>Presentazione su schermo (16:9)</PresentationFormat>
  <Paragraphs>109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Banquo template</vt:lpstr>
      <vt:lpstr>Banquo template</vt:lpstr>
      <vt:lpstr>“Dai banchi all’eGov”</vt:lpstr>
      <vt:lpstr>Scopo del bando</vt:lpstr>
      <vt:lpstr>Come?</vt:lpstr>
      <vt:lpstr>CATEGORIE</vt:lpstr>
      <vt:lpstr>CATEGORIE</vt:lpstr>
      <vt:lpstr>Presentazioni multimediali</vt:lpstr>
      <vt:lpstr>Tempi</vt:lpstr>
      <vt:lpstr>CRITERI GENERALI DI VALUTAZIONE</vt:lpstr>
      <vt:lpstr>SELEZIONE DEI VINCITORI E PREMIAZIONE: per ciascuna categoria</vt:lpstr>
      <vt:lpstr>Diapositiva 10</vt:lpstr>
      <vt:lpstr>Diapositiva 11</vt:lpstr>
      <vt:lpstr>Diapositiva 12</vt:lpstr>
      <vt:lpstr>https://www.youtube.com/channel/UC8ozB7KhUvVvNbSmp2FWAeA Registro imprese e fascicolo d’impresa 2017 https://www.youtube.com/watch?v=tDVknnx4l-I CCIAA Torino 2018 Registro imprese- suap- firma digitale- suap – fascicolo d’impresa e cassetto digitale https://www.youtube.com/watch?v=IrTs_Q_QBe4 Registro imprese, visura https://www.youtube.com/watch?v=U7utW1Ie2vo  COMUNICA https://www.youtube.com/watch?v=U7utW1Ie2vo  TELEMACO 2017 https://www.youtube.com/watch?v=b4bGmHEnW3w  ICONTO E PAGOPA https://www.youtube.com/watch?v=mVfw5_795-E supporto specialistico r.i.  gennaio 2019   https://www.youtube.com/watch?v=pZFMobELx6Q settembre 2018 visure, atti, fascicolo d’impresa, diritto annuale, firma digitale, spid https://www.youtube.com/watch?v=7TpnQqdw2gM servizi digitali delle CCIAA https://www.youtube.com/watch?v=b2megNkdQBM identità digitale e CIAA   https://www.youtube.com/watch?v=P5-qLm8hCls Data Center Infocamere https://www.youtube.com/watch?v=2fb1ydLJbbg Virtual Green Data Center delle Camere di Commercio 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Filomena Costa</dc:creator>
  <cp:lastModifiedBy>ccs0007</cp:lastModifiedBy>
  <cp:revision>19</cp:revision>
  <dcterms:modified xsi:type="dcterms:W3CDTF">2019-01-30T11:23:31Z</dcterms:modified>
</cp:coreProperties>
</file>