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3" r:id="rId2"/>
    <p:sldId id="311" r:id="rId3"/>
    <p:sldId id="314" r:id="rId4"/>
    <p:sldId id="320" r:id="rId5"/>
    <p:sldId id="315" r:id="rId6"/>
    <p:sldId id="316" r:id="rId7"/>
    <p:sldId id="319" r:id="rId8"/>
    <p:sldId id="317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2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B9A"/>
    <a:srgbClr val="4C5966"/>
    <a:srgbClr val="3C4654"/>
    <a:srgbClr val="0D397C"/>
    <a:srgbClr val="0A4C8F"/>
    <a:srgbClr val="0E3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62" autoAdjust="0"/>
    <p:restoredTop sz="94650" autoAdjust="0"/>
  </p:normalViewPr>
  <p:slideViewPr>
    <p:cSldViewPr snapToGrid="0" snapToObjects="1" showGuides="1">
      <p:cViewPr varScale="1">
        <p:scale>
          <a:sx n="76" d="100"/>
          <a:sy n="76" d="100"/>
        </p:scale>
        <p:origin x="1464" y="60"/>
      </p:cViewPr>
      <p:guideLst>
        <p:guide orient="horz" pos="1212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6F7A5-9F8A-F54E-9562-9EBA19B0F469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9903A-2DDD-414C-B8A7-D1F78E08C1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890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C6676-532A-DE48-85E7-C1CB8A1C9309}" type="datetimeFigureOut">
              <a:rPr lang="it-IT" smtClean="0"/>
              <a:t>17/01/2019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46C22-177E-E044-B58A-38F5F6FE1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9968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ppt_15_1_16/base_1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mario/Lavori/Infocamere/ppt_15_1_16/testata.jpg" TargetMode="Externa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modello%20powerpoint_3/mezzaluna.jpg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mario/Lavori/Infocamere/ppt_15_1_16/testata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Users/mario/Lavori/Infocamere/ppt_15_1_16/base_2.jpg" TargetMode="Externa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se_1.jpg" descr="/Users/mario/Lavori/Infocamere/ppt_15_1_16/base_1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3352800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217863"/>
            <a:ext cx="7246800" cy="108464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184B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Presentazione sottotitolo</a:t>
            </a:r>
            <a:endParaRPr lang="it-IT" dirty="0"/>
          </a:p>
        </p:txBody>
      </p:sp>
      <p:pic>
        <p:nvPicPr>
          <p:cNvPr id="5" name="testata.jpg" descr="/Users/mario/Lavori/Infocamere/ppt_15_1_16/testata.jp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9656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440000" y="1929314"/>
            <a:ext cx="7246800" cy="111192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3560"/>
              </a:lnSpc>
              <a:defRPr sz="3300" b="1">
                <a:solidFill>
                  <a:srgbClr val="184B9A"/>
                </a:solidFill>
              </a:defRPr>
            </a:lvl1pPr>
          </a:lstStyle>
          <a:p>
            <a:r>
              <a:rPr lang="it-IT" dirty="0" smtClean="0"/>
              <a:t>Presentazione titolo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73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67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contenut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616572" y="6178534"/>
            <a:ext cx="3837954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948869" y="6178534"/>
            <a:ext cx="3837954" cy="0"/>
          </a:xfrm>
          <a:prstGeom prst="line">
            <a:avLst/>
          </a:prstGeom>
          <a:ln>
            <a:solidFill>
              <a:srgbClr val="4D4D4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egnaposto testo 2"/>
          <p:cNvSpPr>
            <a:spLocks noGrp="1"/>
          </p:cNvSpPr>
          <p:nvPr>
            <p:ph idx="1"/>
          </p:nvPr>
        </p:nvSpPr>
        <p:spPr>
          <a:xfrm>
            <a:off x="615951" y="1320913"/>
            <a:ext cx="8161354" cy="4733501"/>
          </a:xfrm>
          <a:prstGeom prst="rect">
            <a:avLst/>
          </a:prstGeom>
        </p:spPr>
        <p:txBody>
          <a:bodyPr vert="horz" lIns="0" tIns="0" rIns="0" bIns="0" numCol="2" spcCol="473418" rtlCol="0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16"/>
          </p:nvPr>
        </p:nvSpPr>
        <p:spPr>
          <a:xfrm>
            <a:off x="7567260" y="208615"/>
            <a:ext cx="1207340" cy="326448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r">
              <a:spcBef>
                <a:spcPts val="0"/>
              </a:spcBef>
              <a:defRPr sz="1400" b="0" i="0"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4"/>
          </p:nvPr>
        </p:nvSpPr>
        <p:spPr>
          <a:xfrm>
            <a:off x="615951" y="886049"/>
            <a:ext cx="5463573" cy="251183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>
              <a:defRPr lang="it-IT" sz="1600" b="0" i="1" dirty="0" smtClean="0">
                <a:solidFill>
                  <a:srgbClr val="007F95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3"/>
          </p:nvPr>
        </p:nvSpPr>
        <p:spPr>
          <a:xfrm>
            <a:off x="615952" y="424713"/>
            <a:ext cx="5064508" cy="265138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marR="0" indent="0" algn="l" defTabSz="457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>
                <a:solidFill>
                  <a:srgbClr val="4D4D4D"/>
                </a:solidFill>
                <a:latin typeface="Kozuka Gothic Pro R" pitchFamily="34" charset="-128"/>
                <a:ea typeface="Kozuka Gothic Pro R" pitchFamily="34" charset="-128"/>
                <a:cs typeface="Kozuka Gothic Pro R" pitchFamily="34" charset="-128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615950" y="61099"/>
            <a:ext cx="5391391" cy="36282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7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Kozuka Gothic Pro R" pitchFamily="34" charset="-128"/>
                <a:ea typeface="Kozuka Gothic Pro R" pitchFamily="34" charset="-128"/>
              </a:defRPr>
            </a:lvl1pPr>
          </a:lstStyle>
          <a:p>
            <a:pPr>
              <a:defRPr/>
            </a:pPr>
            <a:r>
              <a:rPr lang="it-IT" dirty="0" smtClean="0"/>
              <a:t>Luogo, 16/05/13</a:t>
            </a:r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18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Kozuka Gothic Pro R" pitchFamily="34" charset="-128"/>
                <a:ea typeface="Kozuka Gothic Pro R" pitchFamily="34" charset="-128"/>
              </a:defRPr>
            </a:lvl1pPr>
          </a:lstStyle>
          <a:p>
            <a:pPr>
              <a:defRPr/>
            </a:pPr>
            <a:r>
              <a:rPr lang="pl-PL" dirty="0" smtClean="0"/>
              <a:t>www.infocamere.it            www.registroimprese.it</a:t>
            </a:r>
            <a:endParaRPr lang="it-IT" dirty="0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8202846" y="6685950"/>
            <a:ext cx="574471" cy="184666"/>
          </a:xfrm>
          <a:noFill/>
          <a:ln>
            <a:noFill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>
            <a:lvl1pPr>
              <a:defRPr lang="it-IT" smtClean="0"/>
            </a:lvl1pPr>
          </a:lstStyle>
          <a:p>
            <a:pPr defTabSz="456498" fontAlgn="base">
              <a:spcBef>
                <a:spcPct val="0"/>
              </a:spcBef>
              <a:spcAft>
                <a:spcPct val="0"/>
              </a:spcAft>
            </a:pPr>
            <a:fld id="{FBEE2D5E-C198-4E98-B627-847D11977645}" type="slidenum">
              <a:rPr lang="it-IT" smtClean="0"/>
              <a:pPr defTabSz="456498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61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inter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4B9A"/>
                </a:solidFill>
              </a:defRPr>
            </a:lvl1pPr>
          </a:lstStyle>
          <a:p>
            <a:fld id="{5EECA967-669B-5F49-BDED-58964807E68B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10" name="Segnaposto contenuto 2"/>
          <p:cNvSpPr>
            <a:spLocks noGrp="1"/>
          </p:cNvSpPr>
          <p:nvPr>
            <p:ph idx="13"/>
          </p:nvPr>
        </p:nvSpPr>
        <p:spPr>
          <a:xfrm>
            <a:off x="468000" y="2664001"/>
            <a:ext cx="8229600" cy="2901778"/>
          </a:xfrm>
        </p:spPr>
        <p:txBody>
          <a:bodyPr lIns="0" tIns="0" rIns="0" bIns="0">
            <a:normAutofit/>
          </a:bodyPr>
          <a:lstStyle>
            <a:lvl1pPr>
              <a:lnSpc>
                <a:spcPts val="1900"/>
              </a:lnSpc>
              <a:defRPr sz="1600">
                <a:solidFill>
                  <a:srgbClr val="4C5966"/>
                </a:solidFill>
              </a:defRPr>
            </a:lvl1pPr>
            <a:lvl2pPr>
              <a:lnSpc>
                <a:spcPts val="1900"/>
              </a:lnSpc>
              <a:defRPr sz="1600">
                <a:solidFill>
                  <a:srgbClr val="4C5966"/>
                </a:solidFill>
              </a:defRPr>
            </a:lvl2pPr>
            <a:lvl3pPr>
              <a:lnSpc>
                <a:spcPts val="1900"/>
              </a:lnSpc>
              <a:defRPr sz="1600">
                <a:solidFill>
                  <a:srgbClr val="4C5966"/>
                </a:solidFill>
              </a:defRPr>
            </a:lvl3pPr>
            <a:lvl4pPr>
              <a:lnSpc>
                <a:spcPts val="1900"/>
              </a:lnSpc>
              <a:defRPr sz="1600">
                <a:solidFill>
                  <a:srgbClr val="4C5966"/>
                </a:solidFill>
              </a:defRPr>
            </a:lvl4pPr>
            <a:lvl5pPr>
              <a:lnSpc>
                <a:spcPts val="1900"/>
              </a:lnSpc>
              <a:defRPr sz="1600">
                <a:solidFill>
                  <a:srgbClr val="4C5966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353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inter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11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92000"/>
            <a:ext cx="4038600" cy="3873779"/>
          </a:xfr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rgbClr val="4C5966"/>
                </a:solidFill>
              </a:defRPr>
            </a:lvl1pPr>
            <a:lvl2pPr>
              <a:defRPr sz="1600">
                <a:solidFill>
                  <a:srgbClr val="4C5966"/>
                </a:solidFill>
              </a:defRPr>
            </a:lvl2pPr>
            <a:lvl3pPr>
              <a:defRPr sz="1600">
                <a:solidFill>
                  <a:srgbClr val="4C5966"/>
                </a:solidFill>
              </a:defRPr>
            </a:lvl3pPr>
            <a:lvl4pPr>
              <a:defRPr sz="1600">
                <a:solidFill>
                  <a:srgbClr val="4C5966"/>
                </a:solidFill>
              </a:defRPr>
            </a:lvl4pPr>
            <a:lvl5pPr>
              <a:defRPr sz="1600">
                <a:solidFill>
                  <a:srgbClr val="4C59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9" name="Segnaposto contenuto 2"/>
          <p:cNvSpPr>
            <a:spLocks noGrp="1"/>
          </p:cNvSpPr>
          <p:nvPr>
            <p:ph sz="half" idx="13"/>
          </p:nvPr>
        </p:nvSpPr>
        <p:spPr>
          <a:xfrm>
            <a:off x="468000" y="1692000"/>
            <a:ext cx="4038600" cy="3873779"/>
          </a:xfrm>
        </p:spPr>
        <p:txBody>
          <a:bodyPr lIns="0" tIns="0" rIns="0" bIns="0">
            <a:noAutofit/>
          </a:bodyPr>
          <a:lstStyle>
            <a:lvl1pPr>
              <a:defRPr sz="1600">
                <a:solidFill>
                  <a:srgbClr val="4C5966"/>
                </a:solidFill>
              </a:defRPr>
            </a:lvl1pPr>
            <a:lvl2pPr>
              <a:defRPr sz="1600">
                <a:solidFill>
                  <a:srgbClr val="4C5966"/>
                </a:solidFill>
              </a:defRPr>
            </a:lvl2pPr>
            <a:lvl3pPr>
              <a:defRPr sz="1600">
                <a:solidFill>
                  <a:srgbClr val="4C5966"/>
                </a:solidFill>
              </a:defRPr>
            </a:lvl3pPr>
            <a:lvl4pPr>
              <a:defRPr sz="1600">
                <a:solidFill>
                  <a:srgbClr val="4C5966"/>
                </a:solidFill>
              </a:defRPr>
            </a:lvl4pPr>
            <a:lvl5pPr>
              <a:defRPr sz="1600">
                <a:solidFill>
                  <a:srgbClr val="4C59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910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inter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9" name="Segnaposto contenuto 2"/>
          <p:cNvSpPr>
            <a:spLocks noGrp="1"/>
          </p:cNvSpPr>
          <p:nvPr>
            <p:ph sz="half" idx="13"/>
          </p:nvPr>
        </p:nvSpPr>
        <p:spPr>
          <a:xfrm>
            <a:off x="468000" y="1692000"/>
            <a:ext cx="8218798" cy="4144596"/>
          </a:xfrm>
        </p:spPr>
        <p:txBody>
          <a:bodyPr lIns="0" tIns="0" rIns="0" bIns="0">
            <a:normAutofit/>
          </a:bodyPr>
          <a:lstStyle>
            <a:lvl1pPr>
              <a:defRPr sz="1600">
                <a:solidFill>
                  <a:srgbClr val="4C5966"/>
                </a:solidFill>
              </a:defRPr>
            </a:lvl1pPr>
            <a:lvl2pPr>
              <a:defRPr sz="1600">
                <a:solidFill>
                  <a:srgbClr val="4C5966"/>
                </a:solidFill>
              </a:defRPr>
            </a:lvl2pPr>
            <a:lvl3pPr>
              <a:defRPr sz="1600">
                <a:solidFill>
                  <a:srgbClr val="4C5966"/>
                </a:solidFill>
              </a:defRPr>
            </a:lvl3pPr>
            <a:lvl4pPr>
              <a:defRPr sz="1600">
                <a:solidFill>
                  <a:srgbClr val="4C5966"/>
                </a:solidFill>
              </a:defRPr>
            </a:lvl4pPr>
            <a:lvl5pPr>
              <a:defRPr sz="1600">
                <a:solidFill>
                  <a:srgbClr val="4C59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685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. inter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7" name="Segnaposto tabella 13"/>
          <p:cNvSpPr>
            <a:spLocks noGrp="1"/>
          </p:cNvSpPr>
          <p:nvPr>
            <p:ph type="tbl" sz="quarter" idx="22"/>
          </p:nvPr>
        </p:nvSpPr>
        <p:spPr>
          <a:xfrm>
            <a:off x="615952" y="1465147"/>
            <a:ext cx="3837954" cy="162909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una tabella</a:t>
            </a:r>
            <a:endParaRPr lang="it-IT" noProof="0" dirty="0"/>
          </a:p>
        </p:txBody>
      </p:sp>
      <p:sp>
        <p:nvSpPr>
          <p:cNvPr id="10" name="Segnaposto tabella 13"/>
          <p:cNvSpPr>
            <a:spLocks noGrp="1"/>
          </p:cNvSpPr>
          <p:nvPr>
            <p:ph type="tbl" sz="quarter" idx="23"/>
          </p:nvPr>
        </p:nvSpPr>
        <p:spPr>
          <a:xfrm>
            <a:off x="4949449" y="1465147"/>
            <a:ext cx="3837954" cy="162909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una tabella</a:t>
            </a:r>
            <a:endParaRPr lang="it-IT" noProof="0"/>
          </a:p>
        </p:txBody>
      </p:sp>
      <p:sp>
        <p:nvSpPr>
          <p:cNvPr id="11" name="Segnaposto grafico 18"/>
          <p:cNvSpPr>
            <a:spLocks noGrp="1"/>
          </p:cNvSpPr>
          <p:nvPr>
            <p:ph type="chart" sz="quarter" idx="24"/>
          </p:nvPr>
        </p:nvSpPr>
        <p:spPr>
          <a:xfrm>
            <a:off x="616572" y="3201240"/>
            <a:ext cx="3837954" cy="2959708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 grafico</a:t>
            </a:r>
            <a:endParaRPr lang="it-IT" noProof="0" dirty="0"/>
          </a:p>
        </p:txBody>
      </p:sp>
      <p:sp>
        <p:nvSpPr>
          <p:cNvPr id="12" name="Segnaposto grafico 18"/>
          <p:cNvSpPr>
            <a:spLocks noGrp="1"/>
          </p:cNvSpPr>
          <p:nvPr>
            <p:ph type="chart" sz="quarter" idx="25"/>
          </p:nvPr>
        </p:nvSpPr>
        <p:spPr>
          <a:xfrm>
            <a:off x="4952000" y="3201240"/>
            <a:ext cx="3837954" cy="2959708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 grafico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1331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. inter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sz="half" idx="13"/>
          </p:nvPr>
        </p:nvSpPr>
        <p:spPr>
          <a:xfrm>
            <a:off x="468000" y="1711932"/>
            <a:ext cx="8218798" cy="143131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57806" tIns="157806" rIns="0" bIns="0"/>
          <a:lstStyle>
            <a:lvl1pPr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sz="half" idx="18"/>
          </p:nvPr>
        </p:nvSpPr>
        <p:spPr>
          <a:xfrm>
            <a:off x="468000" y="4838700"/>
            <a:ext cx="8218798" cy="136207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57806" tIns="157806" rIns="0" bIns="0"/>
          <a:lstStyle>
            <a:lvl1pPr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half" idx="19"/>
          </p:nvPr>
        </p:nvSpPr>
        <p:spPr>
          <a:xfrm>
            <a:off x="468001" y="3295650"/>
            <a:ext cx="8218798" cy="134993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57806" tIns="157806" rIns="0" bIns="0"/>
          <a:lstStyle>
            <a:lvl1pPr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6336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. inter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7" name="Segnaposto contenuto 2"/>
          <p:cNvSpPr>
            <a:spLocks noGrp="1"/>
          </p:cNvSpPr>
          <p:nvPr>
            <p:ph sz="half" idx="13"/>
          </p:nvPr>
        </p:nvSpPr>
        <p:spPr>
          <a:xfrm>
            <a:off x="468000" y="1711932"/>
            <a:ext cx="8218798" cy="143131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57806" tIns="157806" rIns="0" bIns="0"/>
          <a:lstStyle>
            <a:lvl1pPr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sz="half" idx="19"/>
          </p:nvPr>
        </p:nvSpPr>
        <p:spPr>
          <a:xfrm>
            <a:off x="468001" y="3295650"/>
            <a:ext cx="8218798" cy="134993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lIns="157806" tIns="157806" rIns="0" bIns="0"/>
          <a:lstStyle>
            <a:lvl1pPr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2849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. inter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18798" cy="465854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2600"/>
              </a:lnSpc>
              <a:defRPr sz="2400" b="1" cap="none">
                <a:solidFill>
                  <a:srgbClr val="184B9A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999" y="943194"/>
            <a:ext cx="8218799" cy="707307"/>
          </a:xfrm>
        </p:spPr>
        <p:txBody>
          <a:bodyPr lIns="0" tIns="0" bIns="0" anchor="t">
            <a:normAutofit/>
          </a:bodyPr>
          <a:lstStyle>
            <a:lvl1pPr marL="0" indent="0">
              <a:buNone/>
              <a:defRPr sz="2200">
                <a:solidFill>
                  <a:srgbClr val="4C5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mezzaluna.jpg" descr="/Users/mario/Lavori/Infocamere/modello powerpoint_3/mezzalun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" cy="1676400"/>
          </a:xfrm>
          <a:prstGeom prst="rect">
            <a:avLst/>
          </a:prstGeom>
        </p:spPr>
      </p:pic>
      <p:sp>
        <p:nvSpPr>
          <p:cNvPr id="9" name="Segnaposto testo 2"/>
          <p:cNvSpPr>
            <a:spLocks noGrp="1"/>
          </p:cNvSpPr>
          <p:nvPr>
            <p:ph idx="13"/>
          </p:nvPr>
        </p:nvSpPr>
        <p:spPr>
          <a:xfrm>
            <a:off x="615951" y="1671502"/>
            <a:ext cx="3838353" cy="4382912"/>
          </a:xfrm>
          <a:prstGeom prst="rect">
            <a:avLst/>
          </a:prstGeom>
        </p:spPr>
        <p:txBody>
          <a:bodyPr vert="horz" lIns="0" tIns="0" rIns="0" bIns="0" numCol="1" spcCol="0" rtlCol="0">
            <a:normAutofit/>
          </a:bodyPr>
          <a:lstStyle>
            <a:lvl1pPr>
              <a:spcBef>
                <a:spcPts val="0"/>
              </a:spcBef>
              <a:defRPr sz="1600" b="0" i="0">
                <a:solidFill>
                  <a:schemeClr val="tx1"/>
                </a:solidFill>
                <a:latin typeface="+mn-lt"/>
                <a:cs typeface="Titillium WebLight" pitchFamily="2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Segnaposto tabella 4"/>
          <p:cNvSpPr>
            <a:spLocks noGrp="1"/>
          </p:cNvSpPr>
          <p:nvPr>
            <p:ph type="tbl" sz="quarter" idx="21"/>
          </p:nvPr>
        </p:nvSpPr>
        <p:spPr>
          <a:xfrm>
            <a:off x="4939363" y="3325353"/>
            <a:ext cx="3835238" cy="2729061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una tabella</a:t>
            </a:r>
            <a:endParaRPr lang="it-IT" noProof="0"/>
          </a:p>
        </p:txBody>
      </p:sp>
      <p:sp>
        <p:nvSpPr>
          <p:cNvPr id="12" name="Segnaposto tabella 2"/>
          <p:cNvSpPr>
            <a:spLocks noGrp="1"/>
          </p:cNvSpPr>
          <p:nvPr>
            <p:ph type="tbl" sz="quarter" idx="20"/>
          </p:nvPr>
        </p:nvSpPr>
        <p:spPr>
          <a:xfrm>
            <a:off x="4939363" y="885322"/>
            <a:ext cx="3835238" cy="226196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it-IT" noProof="0" smtClean="0"/>
              <a:t>Fare clic sull'icona per inserire una tabella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419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intern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estata.jpg" descr="/Users/mario/Lavori/Infocamere/ppt_15_1_16/testata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96568"/>
          </a:xfrm>
          <a:prstGeom prst="rect">
            <a:avLst/>
          </a:prstGeom>
        </p:spPr>
      </p:pic>
      <p:pic>
        <p:nvPicPr>
          <p:cNvPr id="4" name="base_1.jp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9144000" cy="33527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440000" y="1852608"/>
            <a:ext cx="7246800" cy="1111926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3560"/>
              </a:lnSpc>
              <a:defRPr sz="3300" b="1">
                <a:solidFill>
                  <a:srgbClr val="184B9A"/>
                </a:solidFill>
              </a:defRPr>
            </a:lvl1pPr>
          </a:lstStyle>
          <a:p>
            <a:r>
              <a:rPr lang="it-IT" dirty="0" smtClean="0"/>
              <a:t>Titolo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986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24518" y="6356350"/>
            <a:ext cx="662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184B9A"/>
                </a:solidFill>
                <a:latin typeface="Arial"/>
                <a:cs typeface="Arial"/>
              </a:defRPr>
            </a:lvl1pPr>
          </a:lstStyle>
          <a:p>
            <a:fld id="{5EECA967-669B-5F49-BDED-58964807E68B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72"/>
          <a:stretch/>
        </p:blipFill>
        <p:spPr bwMode="auto">
          <a:xfrm>
            <a:off x="457200" y="6334124"/>
            <a:ext cx="77549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72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4" r:id="rId4"/>
    <p:sldLayoutId id="2147483684" r:id="rId5"/>
    <p:sldLayoutId id="2147483682" r:id="rId6"/>
    <p:sldLayoutId id="2147483683" r:id="rId7"/>
    <p:sldLayoutId id="2147483685" r:id="rId8"/>
    <p:sldLayoutId id="2147483672" r:id="rId9"/>
    <p:sldLayoutId id="2147483655" r:id="rId10"/>
    <p:sldLayoutId id="2147483686" r:id="rId11"/>
  </p:sldLayoutIdLst>
  <p:hf hdr="0"/>
  <p:txStyles>
    <p:titleStyle>
      <a:lvl1pPr algn="l" defTabSz="457200" rtl="0" eaLnBrk="1" latinLnBrk="0" hangingPunct="1">
        <a:lnSpc>
          <a:spcPts val="3500"/>
        </a:lnSpc>
        <a:spcBef>
          <a:spcPct val="0"/>
        </a:spcBef>
        <a:buNone/>
        <a:defRPr sz="3300" b="1" kern="1200">
          <a:solidFill>
            <a:srgbClr val="184B9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lnSpc>
          <a:spcPts val="1920"/>
        </a:lnSpc>
        <a:spcBef>
          <a:spcPct val="20000"/>
        </a:spcBef>
        <a:buFont typeface="Arial"/>
        <a:buNone/>
        <a:defRPr sz="1600" kern="1200">
          <a:solidFill>
            <a:srgbClr val="4C596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2779" y="1540091"/>
            <a:ext cx="9144000" cy="53179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Linea strategica di proposizione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0</a:t>
            </a:fld>
            <a:endParaRPr lang="it-IT" dirty="0"/>
          </a:p>
        </p:txBody>
      </p:sp>
      <p:sp>
        <p:nvSpPr>
          <p:cNvPr id="7" name="Segnaposto numero diapositiva 4"/>
          <p:cNvSpPr txBox="1">
            <a:spLocks/>
          </p:cNvSpPr>
          <p:nvPr/>
        </p:nvSpPr>
        <p:spPr>
          <a:xfrm>
            <a:off x="8024518" y="6356350"/>
            <a:ext cx="662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800" kern="1200">
                <a:solidFill>
                  <a:srgbClr val="184B9A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ECA967-669B-5F49-BDED-58964807E68B}" type="slidenum">
              <a:rPr lang="it-IT" smtClean="0"/>
              <a:pPr/>
              <a:t>0</a:t>
            </a:fld>
            <a:endParaRPr lang="it-IT"/>
          </a:p>
        </p:txBody>
      </p:sp>
      <p:sp>
        <p:nvSpPr>
          <p:cNvPr id="8" name="Segnaposto contenuto 5"/>
          <p:cNvSpPr txBox="1">
            <a:spLocks/>
          </p:cNvSpPr>
          <p:nvPr/>
        </p:nvSpPr>
        <p:spPr>
          <a:xfrm>
            <a:off x="2197933" y="2025338"/>
            <a:ext cx="1434237" cy="8516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u="sng" dirty="0" smtClean="0">
                <a:solidFill>
                  <a:srgbClr val="184B9A"/>
                </a:solidFill>
              </a:rPr>
              <a:t>Cittadino</a:t>
            </a:r>
            <a:r>
              <a:rPr lang="it-IT" dirty="0" smtClean="0"/>
              <a:t> </a:t>
            </a:r>
          </a:p>
          <a:p>
            <a:pPr algn="ctr"/>
            <a:r>
              <a:rPr lang="it-IT" b="1" dirty="0"/>
              <a:t>I</a:t>
            </a:r>
            <a:r>
              <a:rPr lang="it-IT" b="1" dirty="0" smtClean="0"/>
              <a:t>mprenditore </a:t>
            </a:r>
          </a:p>
          <a:p>
            <a:endParaRPr lang="it-IT" dirty="0"/>
          </a:p>
        </p:txBody>
      </p:sp>
      <p:sp>
        <p:nvSpPr>
          <p:cNvPr id="9" name="Segnaposto contenuto 5"/>
          <p:cNvSpPr txBox="1">
            <a:spLocks/>
          </p:cNvSpPr>
          <p:nvPr/>
        </p:nvSpPr>
        <p:spPr>
          <a:xfrm>
            <a:off x="6094227" y="2032080"/>
            <a:ext cx="2838989" cy="9148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u="sng" dirty="0" smtClean="0">
                <a:solidFill>
                  <a:srgbClr val="184B9A"/>
                </a:solidFill>
              </a:rPr>
              <a:t>Disintermediazione</a:t>
            </a:r>
          </a:p>
          <a:p>
            <a:pPr algn="ctr"/>
            <a:r>
              <a:rPr lang="it-IT" dirty="0" smtClean="0"/>
              <a:t>Servizi erogati tramite interfacce di </a:t>
            </a:r>
            <a:r>
              <a:rPr lang="it-IT" b="1" dirty="0" smtClean="0"/>
              <a:t>facile fruizione</a:t>
            </a:r>
          </a:p>
          <a:p>
            <a:endParaRPr lang="it-IT" dirty="0"/>
          </a:p>
        </p:txBody>
      </p:sp>
      <p:sp>
        <p:nvSpPr>
          <p:cNvPr id="10" name="Segnaposto contenuto 5"/>
          <p:cNvSpPr txBox="1">
            <a:spLocks/>
          </p:cNvSpPr>
          <p:nvPr/>
        </p:nvSpPr>
        <p:spPr>
          <a:xfrm>
            <a:off x="1864544" y="3584300"/>
            <a:ext cx="1946398" cy="7418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u="sng" dirty="0" smtClean="0">
                <a:solidFill>
                  <a:srgbClr val="184B9A"/>
                </a:solidFill>
              </a:rPr>
              <a:t>Mobile first</a:t>
            </a:r>
          </a:p>
          <a:p>
            <a:pPr algn="ctr"/>
            <a:r>
              <a:rPr lang="it-IT" dirty="0" smtClean="0"/>
              <a:t> </a:t>
            </a:r>
            <a:r>
              <a:rPr lang="it-IT" b="1" dirty="0" smtClean="0"/>
              <a:t>Design</a:t>
            </a:r>
            <a:r>
              <a:rPr lang="it-IT" dirty="0" smtClean="0"/>
              <a:t> coerente alle linee governative </a:t>
            </a:r>
          </a:p>
          <a:p>
            <a:endParaRPr lang="it-IT" dirty="0"/>
          </a:p>
        </p:txBody>
      </p:sp>
      <p:sp>
        <p:nvSpPr>
          <p:cNvPr id="11" name="Segnaposto contenuto 5"/>
          <p:cNvSpPr txBox="1">
            <a:spLocks/>
          </p:cNvSpPr>
          <p:nvPr/>
        </p:nvSpPr>
        <p:spPr>
          <a:xfrm>
            <a:off x="6312568" y="3463984"/>
            <a:ext cx="2433798" cy="638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u="sng" dirty="0" smtClean="0">
                <a:solidFill>
                  <a:srgbClr val="184B9A"/>
                </a:solidFill>
              </a:rPr>
              <a:t>Identità digitale</a:t>
            </a:r>
          </a:p>
          <a:p>
            <a:pPr algn="ctr"/>
            <a:r>
              <a:rPr lang="it-IT" dirty="0"/>
              <a:t>S</a:t>
            </a:r>
            <a:r>
              <a:rPr lang="it-IT" dirty="0" smtClean="0"/>
              <a:t>trumento di </a:t>
            </a:r>
            <a:endParaRPr lang="it-IT" dirty="0"/>
          </a:p>
          <a:p>
            <a:pPr algn="ctr"/>
            <a:r>
              <a:rPr lang="it-IT" b="1" dirty="0" smtClean="0"/>
              <a:t>accesso</a:t>
            </a:r>
            <a:r>
              <a:rPr lang="it-IT" dirty="0" smtClean="0"/>
              <a:t> ai servizi </a:t>
            </a:r>
          </a:p>
          <a:p>
            <a:pPr algn="ctr"/>
            <a:r>
              <a:rPr lang="it-IT" dirty="0" smtClean="0"/>
              <a:t>(oltre alle CNS)</a:t>
            </a:r>
          </a:p>
          <a:p>
            <a:endParaRPr lang="it-IT" dirty="0"/>
          </a:p>
        </p:txBody>
      </p:sp>
      <p:pic>
        <p:nvPicPr>
          <p:cNvPr id="23" name="Picture 9" descr="C:\Users\yyi2088\Desktop\SET ICONE\icone per ppt ESTERNI\telefoni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1603778" y="3489620"/>
            <a:ext cx="265799" cy="51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egnaposto contenuto 5"/>
          <p:cNvSpPr txBox="1">
            <a:spLocks/>
          </p:cNvSpPr>
          <p:nvPr/>
        </p:nvSpPr>
        <p:spPr>
          <a:xfrm>
            <a:off x="4032613" y="4859781"/>
            <a:ext cx="2686338" cy="16791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600" kern="1200">
                <a:solidFill>
                  <a:srgbClr val="4C596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 b="1" u="sng" dirty="0" smtClean="0">
                <a:solidFill>
                  <a:srgbClr val="184B9A"/>
                </a:solidFill>
              </a:rPr>
              <a:t>Percorso</a:t>
            </a:r>
          </a:p>
          <a:p>
            <a:pPr algn="ctr"/>
            <a:r>
              <a:rPr lang="it-IT" dirty="0" smtClean="0"/>
              <a:t>Contributo fattivo alla </a:t>
            </a:r>
            <a:r>
              <a:rPr lang="it-IT" b="1" dirty="0" smtClean="0"/>
              <a:t>cittadinanza digitale </a:t>
            </a:r>
            <a:r>
              <a:rPr lang="it-IT" dirty="0" smtClean="0"/>
              <a:t>per la creazione dell’ecosistema digitale del Paese</a:t>
            </a:r>
          </a:p>
          <a:p>
            <a:endParaRPr lang="it-IT" dirty="0"/>
          </a:p>
        </p:txBody>
      </p:sp>
      <p:pic>
        <p:nvPicPr>
          <p:cNvPr id="1026" name="Picture 2" descr="C:\Users\yyi3877\Desktop\Presentazioni_2016\icone per ppt ESTERNI\cittad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56" y="1807881"/>
            <a:ext cx="582202" cy="61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yi3877\Desktop\Presentazioni_2016\icone per ppt ESTERNI\impre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07" y="2189470"/>
            <a:ext cx="700100" cy="7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yyi3877\Desktop\Presentazioni_2016\icone per ppt ESTERNI\impron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882" y="4925871"/>
            <a:ext cx="413334" cy="11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yi3877\Desktop\Presentazioni_2016\icone per ppt ESTERNI\conoscenza-esperienz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88" y="1992703"/>
            <a:ext cx="532397" cy="61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9" descr="Risultati immagini per spid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" name="AutoShape 11" descr="Risultati immagini per spid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098" name="Picture 2" descr="Risultati immagini per spi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29" y="3463216"/>
            <a:ext cx="880639" cy="43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Accesso con SPID o CNS alle aree informative                   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139" y="1155032"/>
            <a:ext cx="4056145" cy="540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096" y="1155031"/>
            <a:ext cx="4056146" cy="540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3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mia impresa : visure, atti, bilanci	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84" y="1259304"/>
            <a:ext cx="3963471" cy="528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23" y="1259304"/>
            <a:ext cx="4169752" cy="50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8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mio fascicolo informatico  	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22" y="1227221"/>
            <a:ext cx="4011597" cy="534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77" y="1442787"/>
            <a:ext cx="4038850" cy="470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1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mie pratiche nel Registro Imprese	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37" y="1275345"/>
            <a:ext cx="3982452" cy="5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2" y="1275345"/>
            <a:ext cx="4008807" cy="534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63" y="1485971"/>
            <a:ext cx="4331569" cy="421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3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Attività produttive : pratiche SUAP ed il mio settore  	                   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700" y="1297656"/>
            <a:ext cx="4067865" cy="542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857" y="1297656"/>
            <a:ext cx="4096752" cy="54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1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pagamenti del Diritto </a:t>
            </a:r>
            <a:r>
              <a:rPr lang="it-IT" dirty="0"/>
              <a:t>A</a:t>
            </a:r>
            <a:r>
              <a:rPr lang="it-IT" dirty="0" smtClean="0"/>
              <a:t>nnuale alla mia CCIAA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7" y="1293506"/>
            <a:ext cx="4315326" cy="528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35" y="1293506"/>
            <a:ext cx="4182312" cy="548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0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Cerco collaborazione con startup e PMI innovative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A967-669B-5F49-BDED-58964807E68B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712" y="1297655"/>
            <a:ext cx="4065357" cy="542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3756" y="1341554"/>
            <a:ext cx="3999508" cy="533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3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nuovi colori">
  <a:themeElements>
    <a:clrScheme name="colori nuovo logo">
      <a:dk1>
        <a:srgbClr val="184B9A"/>
      </a:dk1>
      <a:lt1>
        <a:sysClr val="window" lastClr="FFFFFF"/>
      </a:lt1>
      <a:dk2>
        <a:srgbClr val="184B9A"/>
      </a:dk2>
      <a:lt2>
        <a:srgbClr val="FFFFFF"/>
      </a:lt2>
      <a:accent1>
        <a:srgbClr val="4F81BD"/>
      </a:accent1>
      <a:accent2>
        <a:srgbClr val="FFC800"/>
      </a:accent2>
      <a:accent3>
        <a:srgbClr val="BBBB14"/>
      </a:accent3>
      <a:accent4>
        <a:srgbClr val="6BA634"/>
      </a:accent4>
      <a:accent5>
        <a:srgbClr val="962D45"/>
      </a:accent5>
      <a:accent6>
        <a:srgbClr val="5B6770"/>
      </a:accent6>
      <a:hlink>
        <a:srgbClr val="184B9A"/>
      </a:hlink>
      <a:folHlink>
        <a:srgbClr val="8CB2ED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nuovi colori</Template>
  <TotalTime>4968</TotalTime>
  <Words>107</Words>
  <Application>Microsoft Office PowerPoint</Application>
  <PresentationFormat>Presentazione su schermo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Kozuka Gothic Pro R</vt:lpstr>
      <vt:lpstr>Titillium WebLight</vt:lpstr>
      <vt:lpstr>Template nuovi colori</vt:lpstr>
      <vt:lpstr>Linea strategica di proposizione </vt:lpstr>
      <vt:lpstr>Accesso con SPID o CNS alle aree informative                     </vt:lpstr>
      <vt:lpstr>La mia impresa : visure, atti, bilanci </vt:lpstr>
      <vt:lpstr>Il mio fascicolo informatico   </vt:lpstr>
      <vt:lpstr>Le mie pratiche nel Registro Imprese </vt:lpstr>
      <vt:lpstr>Attività produttive : pratiche SUAP ed il mio settore                        </vt:lpstr>
      <vt:lpstr>I pagamenti del Diritto Annuale alla mia CCIAA</vt:lpstr>
      <vt:lpstr>Cerco collaborazione con startup e PMI innovative</vt:lpstr>
    </vt:vector>
  </TitlesOfParts>
  <Company>Infocamere S.c.p.a.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</dc:title>
  <dc:creator>Luigi Marangon</dc:creator>
  <cp:lastModifiedBy>Savaglio Alfredo</cp:lastModifiedBy>
  <cp:revision>201</cp:revision>
  <dcterms:created xsi:type="dcterms:W3CDTF">2016-01-28T08:35:35Z</dcterms:created>
  <dcterms:modified xsi:type="dcterms:W3CDTF">2019-01-17T14:40:02Z</dcterms:modified>
</cp:coreProperties>
</file>