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96" r:id="rId2"/>
    <p:sldMasterId id="2147483699" r:id="rId3"/>
  </p:sldMasterIdLst>
  <p:notesMasterIdLst>
    <p:notesMasterId r:id="rId44"/>
  </p:notesMasterIdLst>
  <p:handoutMasterIdLst>
    <p:handoutMasterId r:id="rId45"/>
  </p:handoutMasterIdLst>
  <p:sldIdLst>
    <p:sldId id="258" r:id="rId4"/>
    <p:sldId id="274" r:id="rId5"/>
    <p:sldId id="295" r:id="rId6"/>
    <p:sldId id="273" r:id="rId7"/>
    <p:sldId id="298" r:id="rId8"/>
    <p:sldId id="332" r:id="rId9"/>
    <p:sldId id="329" r:id="rId10"/>
    <p:sldId id="330" r:id="rId11"/>
    <p:sldId id="299" r:id="rId12"/>
    <p:sldId id="300" r:id="rId13"/>
    <p:sldId id="301" r:id="rId14"/>
    <p:sldId id="269" r:id="rId15"/>
    <p:sldId id="326" r:id="rId16"/>
    <p:sldId id="302" r:id="rId17"/>
    <p:sldId id="327" r:id="rId18"/>
    <p:sldId id="303" r:id="rId19"/>
    <p:sldId id="304" r:id="rId20"/>
    <p:sldId id="305" r:id="rId21"/>
    <p:sldId id="306" r:id="rId22"/>
    <p:sldId id="307" r:id="rId23"/>
    <p:sldId id="308" r:id="rId24"/>
    <p:sldId id="328" r:id="rId25"/>
    <p:sldId id="309" r:id="rId26"/>
    <p:sldId id="310" r:id="rId27"/>
    <p:sldId id="311" r:id="rId28"/>
    <p:sldId id="312" r:id="rId29"/>
    <p:sldId id="313" r:id="rId30"/>
    <p:sldId id="331" r:id="rId31"/>
    <p:sldId id="315" r:id="rId32"/>
    <p:sldId id="314" r:id="rId33"/>
    <p:sldId id="316" r:id="rId34"/>
    <p:sldId id="317" r:id="rId35"/>
    <p:sldId id="318" r:id="rId36"/>
    <p:sldId id="319" r:id="rId37"/>
    <p:sldId id="321" r:id="rId38"/>
    <p:sldId id="322" r:id="rId39"/>
    <p:sldId id="323" r:id="rId40"/>
    <p:sldId id="324" r:id="rId41"/>
    <p:sldId id="325" r:id="rId42"/>
    <p:sldId id="292" r:id="rId4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12">
          <p15:clr>
            <a:srgbClr val="A4A3A4"/>
          </p15:clr>
        </p15:guide>
        <p15:guide id="2" pos="28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1CF"/>
    <a:srgbClr val="0643B8"/>
    <a:srgbClr val="FFFFFF"/>
    <a:srgbClr val="05376C"/>
    <a:srgbClr val="4C5966"/>
    <a:srgbClr val="105A8A"/>
    <a:srgbClr val="1E695B"/>
    <a:srgbClr val="1681BB"/>
    <a:srgbClr val="82BC00"/>
    <a:srgbClr val="4681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958" autoAdjust="0"/>
  </p:normalViewPr>
  <p:slideViewPr>
    <p:cSldViewPr snapToGrid="0" snapToObjects="1" showGuides="1">
      <p:cViewPr varScale="1">
        <p:scale>
          <a:sx n="72" d="100"/>
          <a:sy n="72" d="100"/>
        </p:scale>
        <p:origin x="1350" y="54"/>
      </p:cViewPr>
      <p:guideLst>
        <p:guide orient="horz" pos="1212"/>
        <p:guide pos="2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Grid="0" snapToObjects="1">
      <p:cViewPr varScale="1">
        <p:scale>
          <a:sx n="99" d="100"/>
          <a:sy n="99" d="100"/>
        </p:scale>
        <p:origin x="-43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Foglio1!$B$1</c:f>
              <c:strCache>
                <c:ptCount val="1"/>
                <c:pt idx="0">
                  <c:v>Colonna1</c:v>
                </c:pt>
              </c:strCache>
            </c:strRef>
          </c:tx>
          <c:dPt>
            <c:idx val="0"/>
            <c:bubble3D val="0"/>
            <c:spPr>
              <a:solidFill>
                <a:schemeClr val="accent5"/>
              </a:solidFill>
              <a:effectLst/>
            </c:spPr>
          </c:dPt>
          <c:dPt>
            <c:idx val="1"/>
            <c:bubble3D val="0"/>
            <c:spPr>
              <a:solidFill>
                <a:srgbClr val="5E98D5"/>
              </a:solidFill>
              <a:effectLst/>
            </c:spPr>
          </c:dPt>
          <c:dPt>
            <c:idx val="2"/>
            <c:bubble3D val="0"/>
            <c:spPr>
              <a:solidFill>
                <a:schemeClr val="accent2"/>
              </a:solidFill>
              <a:effectLst/>
            </c:spPr>
          </c:dPt>
          <c:cat>
            <c:numRef>
              <c:f>Foglio1!$A$2:$A$4</c:f>
              <c:numCache>
                <c:formatCode>General</c:formatCode>
                <c:ptCount val="3"/>
              </c:numCache>
            </c:numRef>
          </c:cat>
          <c:val>
            <c:numRef>
              <c:f>Foglio1!$B$2:$B$4</c:f>
              <c:numCache>
                <c:formatCode>General</c:formatCode>
                <c:ptCount val="3"/>
                <c:pt idx="0">
                  <c:v>3381</c:v>
                </c:pt>
                <c:pt idx="1">
                  <c:v>4600</c:v>
                </c:pt>
                <c:pt idx="2">
                  <c:v>66</c:v>
                </c:pt>
              </c:numCache>
            </c:numRef>
          </c:val>
        </c:ser>
        <c:dLbls>
          <c:showLegendKey val="0"/>
          <c:showVal val="0"/>
          <c:showCatName val="0"/>
          <c:showSerName val="0"/>
          <c:showPercent val="0"/>
          <c:showBubbleSize val="0"/>
          <c:showLeaderLines val="1"/>
        </c:dLbls>
        <c:firstSliceAng val="154"/>
        <c:holeSize val="68"/>
      </c:doughnutChart>
    </c:plotArea>
    <c:plotVisOnly val="1"/>
    <c:dispBlanksAs val="gap"/>
    <c:showDLblsOverMax val="0"/>
  </c:chart>
  <c:txPr>
    <a:bodyPr/>
    <a:lstStyle/>
    <a:p>
      <a:pPr>
        <a:defRPr sz="1800"/>
      </a:pPr>
      <a:endParaRPr lang="it-I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333684-F390-304A-9D2B-F4D54C9FF399}" type="datetime1">
              <a:rPr lang="it-IT" smtClean="0"/>
              <a:t>30/01/2019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A9903A-2DDD-414C-B8A7-D1F78E08C1FB}" type="slidenum">
              <a:rPr lang="it-IT" smtClean="0"/>
              <a:t>‹N›</a:t>
            </a:fld>
            <a:endParaRPr lang="it-IT"/>
          </a:p>
        </p:txBody>
      </p:sp>
    </p:spTree>
    <p:extLst>
      <p:ext uri="{BB962C8B-B14F-4D97-AF65-F5344CB8AC3E}">
        <p14:creationId xmlns:p14="http://schemas.microsoft.com/office/powerpoint/2010/main" val="997890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E2F804-142E-6B49-BA20-27C4EE26AC14}" type="datetime1">
              <a:rPr lang="it-IT" smtClean="0"/>
              <a:t>30/01/2019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46C22-177E-E044-B58A-38F5F6FE126F}" type="slidenum">
              <a:rPr lang="it-IT" smtClean="0"/>
              <a:t>‹N›</a:t>
            </a:fld>
            <a:endParaRPr lang="it-IT"/>
          </a:p>
        </p:txBody>
      </p:sp>
    </p:spTree>
    <p:extLst>
      <p:ext uri="{BB962C8B-B14F-4D97-AF65-F5344CB8AC3E}">
        <p14:creationId xmlns:p14="http://schemas.microsoft.com/office/powerpoint/2010/main" val="32979968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Com’è noto le società di capitali devono assolvere agli</a:t>
            </a:r>
            <a:r>
              <a:rPr lang="it-IT" b="1" baseline="0" dirty="0" smtClean="0"/>
              <a:t> obblighi normativi che prevedono la bollatura dei libri sociali, oltre che alla bollatura dei libri e registri previsti dalle leggi speciali. </a:t>
            </a:r>
          </a:p>
          <a:p>
            <a:endParaRPr lang="it-IT" b="1" baseline="0" dirty="0" smtClean="0"/>
          </a:p>
          <a:p>
            <a:r>
              <a:rPr lang="it-IT" b="1" baseline="0" dirty="0" smtClean="0"/>
              <a:t>La bollatura in base alla norma era una operazione manuale da espletarsi sul formato cartaceo dei libri stessi.</a:t>
            </a:r>
          </a:p>
          <a:p>
            <a:endParaRPr lang="it-IT" b="1" baseline="0" dirty="0" smtClean="0"/>
          </a:p>
          <a:p>
            <a:r>
              <a:rPr lang="it-IT" b="1" baseline="0" dirty="0" smtClean="0"/>
              <a:t>Questa gestione aveva delle conseguenze in termini di:</a:t>
            </a:r>
          </a:p>
          <a:p>
            <a:pPr marL="177416" indent="-177416">
              <a:buFont typeface="Arial" panose="020B0604020202020204" pitchFamily="34" charset="0"/>
              <a:buChar char="•"/>
            </a:pPr>
            <a:r>
              <a:rPr lang="it-IT" b="1" dirty="0" smtClean="0"/>
              <a:t>Dispendio</a:t>
            </a:r>
            <a:r>
              <a:rPr lang="it-IT" b="1" baseline="0" dirty="0" smtClean="0"/>
              <a:t> di risorse, personale e spazi fisici necessari al suo espletamento</a:t>
            </a:r>
          </a:p>
          <a:p>
            <a:pPr marL="177416" indent="-177416">
              <a:buFont typeface="Arial" panose="020B0604020202020204" pitchFamily="34" charset="0"/>
              <a:buChar char="•"/>
            </a:pPr>
            <a:r>
              <a:rPr lang="it-IT" b="1" baseline="0" dirty="0" smtClean="0"/>
              <a:t>Elevata complessità di gestione dell’iter burocratico </a:t>
            </a:r>
          </a:p>
          <a:p>
            <a:pPr marL="177416" indent="-177416">
              <a:buFont typeface="Arial" panose="020B0604020202020204" pitchFamily="34" charset="0"/>
              <a:buChar char="•"/>
            </a:pPr>
            <a:r>
              <a:rPr lang="it-IT" b="1" baseline="0" dirty="0" smtClean="0"/>
              <a:t>Scarsa efficienza in termini di tempo, costi e risorse</a:t>
            </a:r>
          </a:p>
        </p:txBody>
      </p:sp>
      <p:sp>
        <p:nvSpPr>
          <p:cNvPr id="4" name="Segnaposto numero diapositiva 3"/>
          <p:cNvSpPr>
            <a:spLocks noGrp="1"/>
          </p:cNvSpPr>
          <p:nvPr>
            <p:ph type="sldNum" sz="quarter" idx="10"/>
          </p:nvPr>
        </p:nvSpPr>
        <p:spPr/>
        <p:txBody>
          <a:bodyPr/>
          <a:lstStyle/>
          <a:p>
            <a:fld id="{75B46C22-177E-E044-B58A-38F5F6FE126F}" type="slidenum">
              <a:rPr lang="it-IT" smtClean="0"/>
              <a:t>29</a:t>
            </a:fld>
            <a:endParaRPr lang="it-IT"/>
          </a:p>
        </p:txBody>
      </p:sp>
    </p:spTree>
    <p:extLst>
      <p:ext uri="{BB962C8B-B14F-4D97-AF65-F5344CB8AC3E}">
        <p14:creationId xmlns:p14="http://schemas.microsoft.com/office/powerpoint/2010/main" val="215819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Il servizio Libri Digitali si</a:t>
            </a:r>
            <a:r>
              <a:rPr lang="it-IT" b="1" baseline="0" dirty="0" smtClean="0"/>
              <a:t> colloca tra le possibilità di offerta che le CCIAA possono espletare alle Imprese per favorire il processo di informatizzazione e digitalizzazione.</a:t>
            </a:r>
          </a:p>
          <a:p>
            <a:endParaRPr lang="it-IT" b="1" baseline="0" dirty="0" smtClean="0"/>
          </a:p>
          <a:p>
            <a:r>
              <a:rPr lang="it-IT" b="1" baseline="0" dirty="0" smtClean="0"/>
              <a:t>Gli obiettivi che esso si prefigge sono…..</a:t>
            </a:r>
          </a:p>
          <a:p>
            <a:endParaRPr lang="it-IT" b="1" baseline="0" dirty="0" smtClean="0"/>
          </a:p>
          <a:p>
            <a:r>
              <a:rPr lang="it-IT" b="1" dirty="0" smtClean="0"/>
              <a:t>Garanzia: Le Camere di Commercio si fanno carico della conservazione a norma dei libri digitali  delle imprese e garantiscono:</a:t>
            </a:r>
          </a:p>
          <a:p>
            <a:pPr marL="177416" indent="-177416">
              <a:buFont typeface="Arial" panose="020B0604020202020204" pitchFamily="34" charset="0"/>
              <a:buChar char="•"/>
            </a:pPr>
            <a:r>
              <a:rPr lang="it-IT" b="1" dirty="0" smtClean="0"/>
              <a:t>l’</a:t>
            </a:r>
            <a:r>
              <a:rPr lang="it-IT" b="1" dirty="0" err="1" smtClean="0"/>
              <a:t>immodificabilità</a:t>
            </a:r>
            <a:r>
              <a:rPr lang="it-IT" b="1" dirty="0" smtClean="0"/>
              <a:t> delle scritture nel tempo (attraverso il sistema di conservazione a norma)</a:t>
            </a:r>
          </a:p>
          <a:p>
            <a:pPr marL="177416" indent="-177416">
              <a:buFont typeface="Arial" panose="020B0604020202020204" pitchFamily="34" charset="0"/>
              <a:buChar char="•"/>
            </a:pPr>
            <a:r>
              <a:rPr lang="it-IT" b="1" dirty="0" smtClean="0"/>
              <a:t>la privacy sui documenti conservati (saranno visibili solo ai legali rappresentanti e soggetti da loro delegati) </a:t>
            </a:r>
          </a:p>
          <a:p>
            <a:pPr marL="177416" indent="-177416">
              <a:buFont typeface="Arial" panose="020B0604020202020204" pitchFamily="34" charset="0"/>
              <a:buChar char="•"/>
            </a:pPr>
            <a:r>
              <a:rPr lang="it-IT" b="1" dirty="0" smtClean="0"/>
              <a:t>business </a:t>
            </a:r>
            <a:r>
              <a:rPr lang="it-IT" b="1" dirty="0" err="1" smtClean="0"/>
              <a:t>Continuity</a:t>
            </a:r>
            <a:r>
              <a:rPr lang="it-IT" b="1" dirty="0" smtClean="0"/>
              <a:t> e </a:t>
            </a:r>
            <a:r>
              <a:rPr lang="it-IT" b="1" dirty="0" err="1" smtClean="0"/>
              <a:t>Disaster</a:t>
            </a:r>
            <a:r>
              <a:rPr lang="it-IT" b="1" dirty="0" smtClean="0"/>
              <a:t> </a:t>
            </a:r>
            <a:r>
              <a:rPr lang="it-IT" b="1" dirty="0" err="1" smtClean="0"/>
              <a:t>Recovery</a:t>
            </a:r>
            <a:r>
              <a:rPr lang="it-IT" b="1" dirty="0" smtClean="0"/>
              <a:t> (in caso di danni strutturali e Disastri Ambientali)</a:t>
            </a:r>
          </a:p>
          <a:p>
            <a:endParaRPr lang="it-IT" b="1" dirty="0" smtClean="0"/>
          </a:p>
          <a:p>
            <a:r>
              <a:rPr lang="it-IT" b="1" dirty="0" smtClean="0"/>
              <a:t>Riduzione dei costi: la gestione digitale riduce drasticamente l’uso della carta e quindi:</a:t>
            </a:r>
          </a:p>
          <a:p>
            <a:pPr marL="177416" indent="-177416">
              <a:buFont typeface="Arial" panose="020B0604020202020204" pitchFamily="34" charset="0"/>
              <a:buChar char="•"/>
            </a:pPr>
            <a:r>
              <a:rPr lang="it-IT" b="1" dirty="0" smtClean="0"/>
              <a:t>una riduzione dei costi di archiviazione</a:t>
            </a:r>
          </a:p>
          <a:p>
            <a:pPr marL="177416" indent="-177416">
              <a:buFont typeface="Arial" panose="020B0604020202020204" pitchFamily="34" charset="0"/>
              <a:buChar char="•"/>
            </a:pPr>
            <a:r>
              <a:rPr lang="it-IT" b="1" dirty="0" smtClean="0"/>
              <a:t>dell’acquisto di carta</a:t>
            </a:r>
          </a:p>
          <a:p>
            <a:pPr marL="177416" indent="-177416">
              <a:buFont typeface="Arial" panose="020B0604020202020204" pitchFamily="34" charset="0"/>
              <a:buChar char="•"/>
            </a:pPr>
            <a:r>
              <a:rPr lang="it-IT" b="1" dirty="0" smtClean="0"/>
              <a:t>dei tempi di impiegati per il deposito e il ritiro presso gli sportelli camerali</a:t>
            </a:r>
          </a:p>
          <a:p>
            <a:pPr marL="177416" indent="-177416">
              <a:buFont typeface="Arial" panose="020B0604020202020204" pitchFamily="34" charset="0"/>
              <a:buChar char="•"/>
            </a:pPr>
            <a:r>
              <a:rPr lang="it-IT" b="1" dirty="0" smtClean="0"/>
              <a:t>semplificazione sull’assolvimento dell’imposta di bollo (F24 annuale )</a:t>
            </a:r>
          </a:p>
          <a:p>
            <a:endParaRPr lang="it-IT" b="1" dirty="0" smtClean="0"/>
          </a:p>
          <a:p>
            <a:r>
              <a:rPr lang="it-IT" b="1" dirty="0" smtClean="0"/>
              <a:t>Disponibilità immediata dei libri: i libri d’impresa gestiti digitalmente saranno:</a:t>
            </a:r>
          </a:p>
          <a:p>
            <a:pPr marL="177416" indent="-177416">
              <a:buFont typeface="Arial" panose="020B0604020202020204" pitchFamily="34" charset="0"/>
              <a:buChar char="•"/>
            </a:pPr>
            <a:r>
              <a:rPr lang="it-IT" b="1" dirty="0" smtClean="0"/>
              <a:t>immediatamente reperibili in </a:t>
            </a:r>
            <a:r>
              <a:rPr lang="it-IT" b="1" dirty="0" err="1" smtClean="0"/>
              <a:t>cloud</a:t>
            </a:r>
            <a:r>
              <a:rPr lang="it-IT" b="1" dirty="0" smtClean="0"/>
              <a:t> per anno e tipologia su Internet</a:t>
            </a:r>
          </a:p>
          <a:p>
            <a:pPr marL="177416" indent="-177416">
              <a:buFont typeface="Arial" panose="020B0604020202020204" pitchFamily="34" charset="0"/>
              <a:buChar char="•"/>
            </a:pPr>
            <a:r>
              <a:rPr lang="it-IT" b="1" dirty="0" smtClean="0"/>
              <a:t>ricercabili per «stringhe» presenti nei documenti tramite funzioni di ricerca full test</a:t>
            </a:r>
          </a:p>
          <a:p>
            <a:endParaRPr lang="it-IT" b="1" dirty="0" smtClean="0"/>
          </a:p>
          <a:p>
            <a:r>
              <a:rPr lang="it-IT" b="1" dirty="0" smtClean="0"/>
              <a:t>Integrazione con registro Imprese</a:t>
            </a:r>
          </a:p>
          <a:p>
            <a:pPr marL="177416" indent="-177416">
              <a:buFont typeface="Arial" panose="020B0604020202020204" pitchFamily="34" charset="0"/>
              <a:buChar char="•"/>
            </a:pPr>
            <a:r>
              <a:rPr lang="it-IT" b="1" dirty="0" smtClean="0"/>
              <a:t>In fase di sottoscrizione del contratto verranno scaricati automaticamente i dati dell’impresa</a:t>
            </a:r>
          </a:p>
          <a:p>
            <a:pPr marL="177416" indent="-177416">
              <a:buFont typeface="Arial" panose="020B0604020202020204" pitchFamily="34" charset="0"/>
              <a:buChar char="•"/>
            </a:pPr>
            <a:r>
              <a:rPr lang="it-IT" b="1" dirty="0" smtClean="0"/>
              <a:t>dal Registro e verrà verificato che il soggetto firmatario sia legale rappresentante in carica</a:t>
            </a:r>
          </a:p>
          <a:p>
            <a:pPr marL="177416" indent="-177416">
              <a:buFont typeface="Arial" panose="020B0604020202020204" pitchFamily="34" charset="0"/>
              <a:buChar char="•"/>
            </a:pPr>
            <a:r>
              <a:rPr lang="it-IT" b="1" dirty="0" smtClean="0"/>
              <a:t>Verifica automatica ad ogni accesso al sistema della presenza del legale rappresentante in</a:t>
            </a:r>
          </a:p>
          <a:p>
            <a:r>
              <a:rPr lang="it-IT" b="1" dirty="0" smtClean="0"/>
              <a:t>visura</a:t>
            </a:r>
            <a:endParaRPr lang="it-IT" b="1"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31</a:t>
            </a:fld>
            <a:endParaRPr lang="it-IT"/>
          </a:p>
        </p:txBody>
      </p:sp>
    </p:spTree>
    <p:extLst>
      <p:ext uri="{BB962C8B-B14F-4D97-AF65-F5344CB8AC3E}">
        <p14:creationId xmlns:p14="http://schemas.microsoft.com/office/powerpoint/2010/main" val="21084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32</a:t>
            </a:fld>
            <a:endParaRPr lang="it-IT"/>
          </a:p>
        </p:txBody>
      </p:sp>
    </p:spTree>
    <p:extLst>
      <p:ext uri="{BB962C8B-B14F-4D97-AF65-F5344CB8AC3E}">
        <p14:creationId xmlns:p14="http://schemas.microsoft.com/office/powerpoint/2010/main" val="252894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33</a:t>
            </a:fld>
            <a:endParaRPr lang="it-IT"/>
          </a:p>
        </p:txBody>
      </p:sp>
    </p:spTree>
    <p:extLst>
      <p:ext uri="{BB962C8B-B14F-4D97-AF65-F5344CB8AC3E}">
        <p14:creationId xmlns:p14="http://schemas.microsoft.com/office/powerpoint/2010/main" val="295306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34</a:t>
            </a:fld>
            <a:endParaRPr lang="it-IT"/>
          </a:p>
        </p:txBody>
      </p:sp>
    </p:spTree>
    <p:extLst>
      <p:ext uri="{BB962C8B-B14F-4D97-AF65-F5344CB8AC3E}">
        <p14:creationId xmlns:p14="http://schemas.microsoft.com/office/powerpoint/2010/main" val="39916498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mario/Lavori/Infocamere/ppt_15_1_16/base_1.jpg" TargetMode="External"/><Relationship Id="rId2" Type="http://schemas.openxmlformats.org/officeDocument/2006/relationships/image" Target="../media/image15.jpg"/><Relationship Id="rId1" Type="http://schemas.openxmlformats.org/officeDocument/2006/relationships/slideMaster" Target="../slideMasters/slideMaster3.xml"/><Relationship Id="rId5" Type="http://schemas.openxmlformats.org/officeDocument/2006/relationships/image" Target="file://localhost/Users/mario/Lavori/Infocamere/ppt_15_1_16/testata.jpg" TargetMode="External"/><Relationship Id="rId4" Type="http://schemas.openxmlformats.org/officeDocument/2006/relationships/image" Target="../media/image16.jpg"/></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Users/mario/Lavori/Infocamere/ppt_15_1_16/testata.jpg" TargetMode="External"/><Relationship Id="rId2" Type="http://schemas.openxmlformats.org/officeDocument/2006/relationships/image" Target="../media/image16.jpg"/><Relationship Id="rId1" Type="http://schemas.openxmlformats.org/officeDocument/2006/relationships/slideMaster" Target="../slideMasters/slideMaster3.xml"/><Relationship Id="rId5" Type="http://schemas.openxmlformats.org/officeDocument/2006/relationships/image" Target="file://localhost/Users/mario/Lavori/Infocamere/ppt_15_1_16/base_2.jpg" TargetMode="External"/><Relationship Id="rId4" Type="http://schemas.openxmlformats.org/officeDocument/2006/relationships/image" Target="../media/image1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1">
    <p:bg>
      <p:bgRef idx="1001">
        <a:schemeClr val="bg1"/>
      </p:bgRef>
    </p:bg>
    <p:spTree>
      <p:nvGrpSpPr>
        <p:cNvPr id="1" name=""/>
        <p:cNvGrpSpPr/>
        <p:nvPr/>
      </p:nvGrpSpPr>
      <p:grpSpPr>
        <a:xfrm>
          <a:off x="0" y="0"/>
          <a:ext cx="0" cy="0"/>
          <a:chOff x="0" y="0"/>
          <a:chExt cx="0" cy="0"/>
        </a:xfrm>
      </p:grpSpPr>
      <p:pic>
        <p:nvPicPr>
          <p:cNvPr id="3" name="Immagine 2" descr="iStock-186699520.jp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22604"/>
            <a:ext cx="9144000" cy="4846332"/>
          </a:xfrm>
          <a:prstGeom prst="rect">
            <a:avLst/>
          </a:prstGeom>
        </p:spPr>
      </p:pic>
      <p:sp>
        <p:nvSpPr>
          <p:cNvPr id="4" name="Rettangolo 3">
            <a:extLst>
              <a:ext uri="{FF2B5EF4-FFF2-40B4-BE49-F238E27FC236}">
                <a16:creationId xmlns="" xmlns:a16="http://schemas.microsoft.com/office/drawing/2014/main" id="{93DCA215-93F2-F34A-80BA-D9F9A7625E0A}"/>
              </a:ext>
            </a:extLst>
          </p:cNvPr>
          <p:cNvSpPr/>
          <p:nvPr userDrawn="1"/>
        </p:nvSpPr>
        <p:spPr>
          <a:xfrm>
            <a:off x="0" y="-22603"/>
            <a:ext cx="9144000" cy="4846332"/>
          </a:xfrm>
          <a:prstGeom prst="rect">
            <a:avLst/>
          </a:prstGeom>
          <a:solidFill>
            <a:srgbClr val="82BC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8" name="Immagine 7">
            <a:extLst>
              <a:ext uri="{FF2B5EF4-FFF2-40B4-BE49-F238E27FC236}">
                <a16:creationId xmlns="" xmlns:a16="http://schemas.microsoft.com/office/drawing/2014/main" id="{BA244C09-2621-C644-A6B2-8BA91B732C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0377" y="528320"/>
            <a:ext cx="1682448" cy="1010661"/>
          </a:xfrm>
          <a:prstGeom prst="rect">
            <a:avLst/>
          </a:prstGeom>
        </p:spPr>
      </p:pic>
      <p:sp>
        <p:nvSpPr>
          <p:cNvPr id="28" name="Segnaposto testo 26"/>
          <p:cNvSpPr>
            <a:spLocks noGrp="1"/>
          </p:cNvSpPr>
          <p:nvPr>
            <p:ph type="body" sz="quarter" idx="11" hasCustomPrompt="1"/>
          </p:nvPr>
        </p:nvSpPr>
        <p:spPr>
          <a:xfrm>
            <a:off x="1544638" y="3180120"/>
            <a:ext cx="5726112" cy="568325"/>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4000" b="1" kern="1200" dirty="0">
                <a:solidFill>
                  <a:schemeClr val="bg1"/>
                </a:solidFill>
                <a:latin typeface="Arial"/>
                <a:ea typeface="+mj-ea"/>
                <a:cs typeface="Arial"/>
              </a:defRPr>
            </a:lvl1pPr>
          </a:lstStyle>
          <a:p>
            <a:pPr>
              <a:lnSpc>
                <a:spcPct val="90000"/>
              </a:lnSpc>
            </a:pPr>
            <a:r>
              <a:rPr lang="it-IT" sz="4000" dirty="0" smtClean="0">
                <a:solidFill>
                  <a:schemeClr val="bg1"/>
                </a:solidFill>
              </a:rPr>
              <a:t>Titolo Presentazione</a:t>
            </a:r>
            <a:endParaRPr lang="it-IT" sz="4000" dirty="0">
              <a:solidFill>
                <a:schemeClr val="bg1"/>
              </a:solidFill>
            </a:endParaRPr>
          </a:p>
        </p:txBody>
      </p:sp>
      <p:sp>
        <p:nvSpPr>
          <p:cNvPr id="30" name="Segnaposto testo 26"/>
          <p:cNvSpPr>
            <a:spLocks noGrp="1"/>
          </p:cNvSpPr>
          <p:nvPr>
            <p:ph type="body" sz="quarter" idx="12" hasCustomPrompt="1"/>
          </p:nvPr>
        </p:nvSpPr>
        <p:spPr>
          <a:xfrm>
            <a:off x="1544638" y="3798662"/>
            <a:ext cx="5726112" cy="568325"/>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3200" b="0" kern="1200" dirty="0">
                <a:solidFill>
                  <a:schemeClr val="bg1"/>
                </a:solidFill>
                <a:latin typeface="Arial"/>
                <a:ea typeface="+mj-ea"/>
                <a:cs typeface="Arial"/>
              </a:defRPr>
            </a:lvl1pPr>
          </a:lstStyle>
          <a:p>
            <a:pPr>
              <a:lnSpc>
                <a:spcPct val="90000"/>
              </a:lnSpc>
            </a:pPr>
            <a:r>
              <a:rPr lang="it-IT" sz="3200" dirty="0" smtClean="0">
                <a:solidFill>
                  <a:schemeClr val="bg1"/>
                </a:solidFill>
              </a:rPr>
              <a:t>Sottotitolo Presentazione</a:t>
            </a:r>
            <a:endParaRPr lang="it-IT" sz="3200" dirty="0">
              <a:solidFill>
                <a:schemeClr val="bg1"/>
              </a:solidFill>
            </a:endParaRPr>
          </a:p>
        </p:txBody>
      </p:sp>
      <p:sp>
        <p:nvSpPr>
          <p:cNvPr id="32" name="Segnaposto testo 26"/>
          <p:cNvSpPr>
            <a:spLocks noGrp="1"/>
          </p:cNvSpPr>
          <p:nvPr>
            <p:ph type="body" sz="quarter" idx="13" hasCustomPrompt="1"/>
          </p:nvPr>
        </p:nvSpPr>
        <p:spPr>
          <a:xfrm>
            <a:off x="1544638" y="5271000"/>
            <a:ext cx="5726112" cy="342411"/>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lang="it-IT" sz="2000" b="0" kern="1200" baseline="0" dirty="0">
                <a:solidFill>
                  <a:srgbClr val="82BC00"/>
                </a:solidFill>
                <a:latin typeface="Arial"/>
                <a:ea typeface="+mj-ea"/>
                <a:cs typeface="Arial"/>
              </a:defRPr>
            </a:lvl1pPr>
          </a:lstStyle>
          <a:p>
            <a:r>
              <a:rPr lang="it-IT" dirty="0" smtClean="0">
                <a:solidFill>
                  <a:srgbClr val="82BC00"/>
                </a:solidFill>
              </a:rPr>
              <a:t>Nome Cognome</a:t>
            </a:r>
          </a:p>
        </p:txBody>
      </p:sp>
      <p:sp>
        <p:nvSpPr>
          <p:cNvPr id="9" name="Segnaposto testo 26"/>
          <p:cNvSpPr>
            <a:spLocks noGrp="1"/>
          </p:cNvSpPr>
          <p:nvPr>
            <p:ph type="body" sz="quarter" idx="14" hasCustomPrompt="1"/>
          </p:nvPr>
        </p:nvSpPr>
        <p:spPr>
          <a:xfrm>
            <a:off x="1544638" y="5624751"/>
            <a:ext cx="5726112" cy="342411"/>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lang="it-IT" sz="2000" b="0" kern="1200" baseline="0" dirty="0">
                <a:solidFill>
                  <a:srgbClr val="82BC00"/>
                </a:solidFill>
                <a:latin typeface="Arial"/>
                <a:ea typeface="+mj-ea"/>
                <a:cs typeface="Arial"/>
              </a:defRPr>
            </a:lvl1pPr>
          </a:lstStyle>
          <a:p>
            <a:r>
              <a:rPr lang="it-IT" dirty="0" smtClean="0">
                <a:solidFill>
                  <a:srgbClr val="82BC00"/>
                </a:solidFill>
              </a:rPr>
              <a:t>Luogo, giorno/mese/anno</a:t>
            </a:r>
          </a:p>
        </p:txBody>
      </p:sp>
    </p:spTree>
    <p:extLst>
      <p:ext uri="{BB962C8B-B14F-4D97-AF65-F5344CB8AC3E}">
        <p14:creationId xmlns:p14="http://schemas.microsoft.com/office/powerpoint/2010/main" val="31626372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olo presentazione">
    <p:spTree>
      <p:nvGrpSpPr>
        <p:cNvPr id="1" name=""/>
        <p:cNvGrpSpPr/>
        <p:nvPr/>
      </p:nvGrpSpPr>
      <p:grpSpPr>
        <a:xfrm>
          <a:off x="0" y="0"/>
          <a:ext cx="0" cy="0"/>
          <a:chOff x="0" y="0"/>
          <a:chExt cx="0" cy="0"/>
        </a:xfrm>
      </p:grpSpPr>
      <p:pic>
        <p:nvPicPr>
          <p:cNvPr id="4" name="base_1.jpg" descr="/Users/mario/Lavori/Infocamere/ppt_15_1_16/base_1.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3505200"/>
            <a:ext cx="9144000" cy="3352800"/>
          </a:xfrm>
          <a:prstGeom prst="rect">
            <a:avLst/>
          </a:prstGeom>
        </p:spPr>
      </p:pic>
      <p:sp>
        <p:nvSpPr>
          <p:cNvPr id="3" name="Sottotitolo 2"/>
          <p:cNvSpPr>
            <a:spLocks noGrp="1"/>
          </p:cNvSpPr>
          <p:nvPr>
            <p:ph type="subTitle" idx="1" hasCustomPrompt="1"/>
          </p:nvPr>
        </p:nvSpPr>
        <p:spPr>
          <a:xfrm>
            <a:off x="1440000" y="3217863"/>
            <a:ext cx="7246800" cy="1084644"/>
          </a:xfrm>
        </p:spPr>
        <p:txBody>
          <a:bodyPr lIns="0" tIns="0" rIns="0" bIns="0">
            <a:normAutofit/>
          </a:bodyPr>
          <a:lstStyle>
            <a:lvl1pPr marL="0" indent="0" algn="l">
              <a:buNone/>
              <a:defRPr sz="2000">
                <a:solidFill>
                  <a:srgbClr val="184B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Presentazione sottotitolo</a:t>
            </a:r>
            <a:endParaRPr lang="it-IT" dirty="0"/>
          </a:p>
        </p:txBody>
      </p:sp>
      <p:pic>
        <p:nvPicPr>
          <p:cNvPr id="5" name="testata.jpg" descr="/Users/mario/Lavori/Infocamere/ppt_15_1_16/testata.jp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0" y="0"/>
            <a:ext cx="9144000" cy="1496568"/>
          </a:xfrm>
          <a:prstGeom prst="rect">
            <a:avLst/>
          </a:prstGeom>
        </p:spPr>
      </p:pic>
      <p:sp>
        <p:nvSpPr>
          <p:cNvPr id="2" name="Titolo 1"/>
          <p:cNvSpPr>
            <a:spLocks noGrp="1"/>
          </p:cNvSpPr>
          <p:nvPr>
            <p:ph type="ctrTitle" hasCustomPrompt="1"/>
          </p:nvPr>
        </p:nvSpPr>
        <p:spPr>
          <a:xfrm>
            <a:off x="1440000" y="1929314"/>
            <a:ext cx="7246800" cy="1111926"/>
          </a:xfrm>
        </p:spPr>
        <p:txBody>
          <a:bodyPr lIns="0" tIns="0" rIns="0" bIns="0" anchor="t">
            <a:normAutofit/>
          </a:bodyPr>
          <a:lstStyle>
            <a:lvl1pPr algn="l">
              <a:lnSpc>
                <a:spcPts val="3560"/>
              </a:lnSpc>
              <a:defRPr sz="3300" b="1">
                <a:solidFill>
                  <a:srgbClr val="184B9A"/>
                </a:solidFill>
              </a:defRPr>
            </a:lvl1pPr>
          </a:lstStyle>
          <a:p>
            <a:r>
              <a:rPr lang="it-IT" dirty="0" smtClean="0"/>
              <a:t>Presentazione titolo</a:t>
            </a:r>
            <a:br>
              <a:rPr lang="it-IT" dirty="0" smtClean="0"/>
            </a:br>
            <a:endParaRPr lang="it-IT" dirty="0"/>
          </a:p>
        </p:txBody>
      </p:sp>
    </p:spTree>
    <p:extLst>
      <p:ext uri="{BB962C8B-B14F-4D97-AF65-F5344CB8AC3E}">
        <p14:creationId xmlns:p14="http://schemas.microsoft.com/office/powerpoint/2010/main" val="64110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 interna 1">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465854"/>
          </a:xfrm>
        </p:spPr>
        <p:txBody>
          <a:bodyPr lIns="0" tIns="0" rIns="0" bIns="0" anchor="t">
            <a:normAutofit/>
          </a:bodyPr>
          <a:lstStyle>
            <a:lvl1pPr algn="l">
              <a:lnSpc>
                <a:spcPts val="2600"/>
              </a:lnSpc>
              <a:defRPr sz="2400" b="1" cap="none">
                <a:solidFill>
                  <a:srgbClr val="184B9A"/>
                </a:solidFill>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67999" y="943194"/>
            <a:ext cx="8218799" cy="707307"/>
          </a:xfrm>
        </p:spPr>
        <p:txBody>
          <a:bodyPr lIns="0" tIns="0" rIns="0" bIns="0" anchor="t">
            <a:normAutofit/>
          </a:bodyPr>
          <a:lstStyle>
            <a:lvl1pPr marL="0" indent="0">
              <a:buNone/>
              <a:defRPr sz="22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a:p>
            <a:pPr lvl="1"/>
            <a:r>
              <a:rPr lang="it-IT" smtClean="0"/>
              <a:t>Secondo livello</a:t>
            </a:r>
          </a:p>
        </p:txBody>
      </p:sp>
      <p:sp>
        <p:nvSpPr>
          <p:cNvPr id="6" name="Segnaposto numero diapositiva 5"/>
          <p:cNvSpPr>
            <a:spLocks noGrp="1"/>
          </p:cNvSpPr>
          <p:nvPr>
            <p:ph type="sldNum" sz="quarter" idx="12"/>
          </p:nvPr>
        </p:nvSpPr>
        <p:spPr/>
        <p:txBody>
          <a:bodyPr/>
          <a:lstStyle>
            <a:lvl1pPr>
              <a:defRPr>
                <a:solidFill>
                  <a:srgbClr val="184B9A"/>
                </a:solidFill>
              </a:defRPr>
            </a:lvl1pPr>
          </a:lstStyle>
          <a:p>
            <a:fld id="{5EECA967-669B-5F49-BDED-58964807E68B}" type="slidenum">
              <a:rPr lang="it-IT" smtClean="0"/>
              <a:pPr/>
              <a:t>‹N›</a:t>
            </a:fld>
            <a:endParaRPr lang="it-IT" dirty="0"/>
          </a:p>
        </p:txBody>
      </p:sp>
      <p:pic>
        <p:nvPicPr>
          <p:cNvPr id="8" name="mezzaluna.jpg" descr="/Users/mario/Lavori/Infocamere/modello powerpoint_3/mezzalun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65760" cy="1676400"/>
          </a:xfrm>
          <a:prstGeom prst="rect">
            <a:avLst/>
          </a:prstGeom>
        </p:spPr>
      </p:pic>
      <p:sp>
        <p:nvSpPr>
          <p:cNvPr id="10" name="Segnaposto contenuto 2"/>
          <p:cNvSpPr>
            <a:spLocks noGrp="1"/>
          </p:cNvSpPr>
          <p:nvPr>
            <p:ph idx="13"/>
          </p:nvPr>
        </p:nvSpPr>
        <p:spPr>
          <a:xfrm>
            <a:off x="468000" y="2664001"/>
            <a:ext cx="8229600" cy="2901778"/>
          </a:xfrm>
        </p:spPr>
        <p:txBody>
          <a:bodyPr lIns="0" tIns="0" rIns="0" bIns="0">
            <a:normAutofit/>
          </a:bodyPr>
          <a:lstStyle>
            <a:lvl1pPr>
              <a:lnSpc>
                <a:spcPts val="1900"/>
              </a:lnSpc>
              <a:defRPr sz="1600">
                <a:solidFill>
                  <a:srgbClr val="4C5966"/>
                </a:solidFill>
              </a:defRPr>
            </a:lvl1pPr>
            <a:lvl2pPr>
              <a:lnSpc>
                <a:spcPts val="1900"/>
              </a:lnSpc>
              <a:defRPr sz="1600">
                <a:solidFill>
                  <a:srgbClr val="4C5966"/>
                </a:solidFill>
              </a:defRPr>
            </a:lvl2pPr>
            <a:lvl3pPr>
              <a:lnSpc>
                <a:spcPts val="1900"/>
              </a:lnSpc>
              <a:defRPr sz="1600">
                <a:solidFill>
                  <a:srgbClr val="4C5966"/>
                </a:solidFill>
              </a:defRPr>
            </a:lvl3pPr>
            <a:lvl4pPr>
              <a:lnSpc>
                <a:spcPts val="1900"/>
              </a:lnSpc>
              <a:defRPr sz="1600">
                <a:solidFill>
                  <a:srgbClr val="4C5966"/>
                </a:solidFill>
              </a:defRPr>
            </a:lvl4pPr>
            <a:lvl5pPr>
              <a:lnSpc>
                <a:spcPts val="1900"/>
              </a:lnSpc>
              <a:defRPr sz="1600">
                <a:solidFill>
                  <a:srgbClr val="4C5966"/>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121062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 interna 2">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465854"/>
          </a:xfrm>
        </p:spPr>
        <p:txBody>
          <a:bodyPr lIns="0" tIns="0" rIns="0" bIns="0" anchor="t">
            <a:normAutofit/>
          </a:bodyPr>
          <a:lstStyle>
            <a:lvl1pPr algn="l">
              <a:lnSpc>
                <a:spcPts val="2600"/>
              </a:lnSpc>
              <a:defRPr sz="2400" b="1" cap="none">
                <a:solidFill>
                  <a:srgbClr val="184B9A"/>
                </a:solidFill>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67999" y="943194"/>
            <a:ext cx="8218799" cy="707307"/>
          </a:xfrm>
        </p:spPr>
        <p:txBody>
          <a:bodyPr lIns="0" tIns="0" rIns="0" bIns="0" anchor="t">
            <a:normAutofit/>
          </a:bodyPr>
          <a:lstStyle>
            <a:lvl1pPr marL="0" indent="0">
              <a:buNone/>
              <a:defRPr sz="22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Segnaposto numero diapositiva 5"/>
          <p:cNvSpPr>
            <a:spLocks noGrp="1"/>
          </p:cNvSpPr>
          <p:nvPr>
            <p:ph type="sldNum" sz="quarter" idx="12"/>
          </p:nvPr>
        </p:nvSpPr>
        <p:spPr/>
        <p:txBody>
          <a:bodyPr/>
          <a:lstStyle/>
          <a:p>
            <a:fld id="{5EECA967-669B-5F49-BDED-58964807E68B}" type="slidenum">
              <a:rPr lang="it-IT" smtClean="0"/>
              <a:pPr/>
              <a:t>‹N›</a:t>
            </a:fld>
            <a:endParaRPr lang="it-IT"/>
          </a:p>
        </p:txBody>
      </p:sp>
      <p:pic>
        <p:nvPicPr>
          <p:cNvPr id="8" name="mezzaluna.jpg" descr="/Users/mario/Lavori/Infocamere/modello powerpoint_3/mezzalun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65760" cy="1676400"/>
          </a:xfrm>
          <a:prstGeom prst="rect">
            <a:avLst/>
          </a:prstGeom>
        </p:spPr>
      </p:pic>
      <p:sp>
        <p:nvSpPr>
          <p:cNvPr id="11" name="Segnaposto contenuto 3"/>
          <p:cNvSpPr>
            <a:spLocks noGrp="1"/>
          </p:cNvSpPr>
          <p:nvPr>
            <p:ph sz="half" idx="2"/>
          </p:nvPr>
        </p:nvSpPr>
        <p:spPr>
          <a:xfrm>
            <a:off x="4648200" y="1692000"/>
            <a:ext cx="4038600" cy="3873779"/>
          </a:xfrm>
        </p:spPr>
        <p:txBody>
          <a:bodyPr lIns="0" tIns="0" rIns="0" bIns="0">
            <a:normAutofit/>
          </a:bodyPr>
          <a:lstStyle>
            <a:lvl1pPr>
              <a:defRPr sz="1600">
                <a:solidFill>
                  <a:srgbClr val="4C5966"/>
                </a:solidFill>
              </a:defRPr>
            </a:lvl1pPr>
            <a:lvl2pPr>
              <a:defRPr sz="1600">
                <a:solidFill>
                  <a:srgbClr val="4C5966"/>
                </a:solidFill>
              </a:defRPr>
            </a:lvl2pPr>
            <a:lvl3pPr>
              <a:defRPr sz="1600">
                <a:solidFill>
                  <a:srgbClr val="4C5966"/>
                </a:solidFill>
              </a:defRPr>
            </a:lvl3pPr>
            <a:lvl4pPr>
              <a:defRPr sz="1600">
                <a:solidFill>
                  <a:srgbClr val="4C5966"/>
                </a:solidFill>
              </a:defRPr>
            </a:lvl4pPr>
            <a:lvl5pPr>
              <a:defRPr sz="1600">
                <a:solidFill>
                  <a:srgbClr val="4C5966"/>
                </a:solidFil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9" name="Segnaposto contenuto 2"/>
          <p:cNvSpPr>
            <a:spLocks noGrp="1"/>
          </p:cNvSpPr>
          <p:nvPr>
            <p:ph sz="half" idx="13"/>
          </p:nvPr>
        </p:nvSpPr>
        <p:spPr>
          <a:xfrm>
            <a:off x="468000" y="1692000"/>
            <a:ext cx="4038600" cy="3873779"/>
          </a:xfrm>
        </p:spPr>
        <p:txBody>
          <a:bodyPr lIns="0" tIns="0" rIns="0" bIns="0">
            <a:noAutofit/>
          </a:bodyPr>
          <a:lstStyle>
            <a:lvl1pPr>
              <a:defRPr sz="1600">
                <a:solidFill>
                  <a:srgbClr val="4C5966"/>
                </a:solidFill>
              </a:defRPr>
            </a:lvl1pPr>
            <a:lvl2pPr>
              <a:defRPr sz="1600">
                <a:solidFill>
                  <a:srgbClr val="4C5966"/>
                </a:solidFill>
              </a:defRPr>
            </a:lvl2pPr>
            <a:lvl3pPr>
              <a:defRPr sz="1600">
                <a:solidFill>
                  <a:srgbClr val="4C5966"/>
                </a:solidFill>
              </a:defRPr>
            </a:lvl3pPr>
            <a:lvl4pPr>
              <a:defRPr sz="1600">
                <a:solidFill>
                  <a:srgbClr val="4C5966"/>
                </a:solidFill>
              </a:defRPr>
            </a:lvl4pPr>
            <a:lvl5pPr>
              <a:defRPr sz="1600">
                <a:solidFill>
                  <a:srgbClr val="4C5966"/>
                </a:solidFil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392146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 interna 3">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465854"/>
          </a:xfrm>
        </p:spPr>
        <p:txBody>
          <a:bodyPr lIns="0" tIns="0" rIns="0" bIns="0" anchor="t">
            <a:normAutofit/>
          </a:bodyPr>
          <a:lstStyle>
            <a:lvl1pPr algn="l">
              <a:lnSpc>
                <a:spcPts val="2600"/>
              </a:lnSpc>
              <a:defRPr sz="2400" b="1" cap="none">
                <a:solidFill>
                  <a:srgbClr val="184B9A"/>
                </a:solidFill>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67999" y="943194"/>
            <a:ext cx="8218799" cy="707307"/>
          </a:xfrm>
        </p:spPr>
        <p:txBody>
          <a:bodyPr lIns="0" tIns="0" bIns="0" anchor="t">
            <a:normAutofit/>
          </a:bodyPr>
          <a:lstStyle>
            <a:lvl1pPr marL="0" indent="0">
              <a:buNone/>
              <a:defRPr sz="22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Segnaposto numero diapositiva 5"/>
          <p:cNvSpPr>
            <a:spLocks noGrp="1"/>
          </p:cNvSpPr>
          <p:nvPr>
            <p:ph type="sldNum" sz="quarter" idx="12"/>
          </p:nvPr>
        </p:nvSpPr>
        <p:spPr/>
        <p:txBody>
          <a:bodyPr/>
          <a:lstStyle/>
          <a:p>
            <a:fld id="{5EECA967-669B-5F49-BDED-58964807E68B}" type="slidenum">
              <a:rPr lang="it-IT" smtClean="0"/>
              <a:pPr/>
              <a:t>‹N›</a:t>
            </a:fld>
            <a:endParaRPr lang="it-IT"/>
          </a:p>
        </p:txBody>
      </p:sp>
      <p:pic>
        <p:nvPicPr>
          <p:cNvPr id="8" name="mezzaluna.jpg" descr="/Users/mario/Lavori/Infocamere/modello powerpoint_3/mezzalun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65760" cy="1676400"/>
          </a:xfrm>
          <a:prstGeom prst="rect">
            <a:avLst/>
          </a:prstGeom>
        </p:spPr>
      </p:pic>
      <p:sp>
        <p:nvSpPr>
          <p:cNvPr id="9" name="Segnaposto contenuto 2"/>
          <p:cNvSpPr>
            <a:spLocks noGrp="1"/>
          </p:cNvSpPr>
          <p:nvPr>
            <p:ph sz="half" idx="13"/>
          </p:nvPr>
        </p:nvSpPr>
        <p:spPr>
          <a:xfrm>
            <a:off x="468000" y="1692000"/>
            <a:ext cx="8218798" cy="4144596"/>
          </a:xfrm>
        </p:spPr>
        <p:txBody>
          <a:bodyPr lIns="0" tIns="0" rIns="0" bIns="0">
            <a:normAutofit/>
          </a:bodyPr>
          <a:lstStyle>
            <a:lvl1pPr>
              <a:defRPr sz="1600">
                <a:solidFill>
                  <a:srgbClr val="4C5966"/>
                </a:solidFill>
              </a:defRPr>
            </a:lvl1pPr>
            <a:lvl2pPr>
              <a:defRPr sz="1600">
                <a:solidFill>
                  <a:srgbClr val="4C5966"/>
                </a:solidFill>
              </a:defRPr>
            </a:lvl2pPr>
            <a:lvl3pPr>
              <a:defRPr sz="1600">
                <a:solidFill>
                  <a:srgbClr val="4C5966"/>
                </a:solidFill>
              </a:defRPr>
            </a:lvl3pPr>
            <a:lvl4pPr>
              <a:defRPr sz="1600">
                <a:solidFill>
                  <a:srgbClr val="4C5966"/>
                </a:solidFill>
              </a:defRPr>
            </a:lvl4pPr>
            <a:lvl5pPr>
              <a:defRPr sz="1600">
                <a:solidFill>
                  <a:srgbClr val="4C5966"/>
                </a:solidFill>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387604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ag. interna 3">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465854"/>
          </a:xfrm>
        </p:spPr>
        <p:txBody>
          <a:bodyPr lIns="0" tIns="0" rIns="0" bIns="0" anchor="t">
            <a:normAutofit/>
          </a:bodyPr>
          <a:lstStyle>
            <a:lvl1pPr algn="l">
              <a:lnSpc>
                <a:spcPts val="2600"/>
              </a:lnSpc>
              <a:defRPr sz="2400" b="1" cap="none">
                <a:solidFill>
                  <a:srgbClr val="184B9A"/>
                </a:solidFill>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67999" y="943194"/>
            <a:ext cx="8218799" cy="707307"/>
          </a:xfrm>
        </p:spPr>
        <p:txBody>
          <a:bodyPr lIns="0" tIns="0" bIns="0" anchor="t">
            <a:normAutofit/>
          </a:bodyPr>
          <a:lstStyle>
            <a:lvl1pPr marL="0" indent="0">
              <a:buNone/>
              <a:defRPr sz="22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Segnaposto numero diapositiva 5"/>
          <p:cNvSpPr>
            <a:spLocks noGrp="1"/>
          </p:cNvSpPr>
          <p:nvPr>
            <p:ph type="sldNum" sz="quarter" idx="12"/>
          </p:nvPr>
        </p:nvSpPr>
        <p:spPr/>
        <p:txBody>
          <a:bodyPr/>
          <a:lstStyle/>
          <a:p>
            <a:fld id="{5EECA967-669B-5F49-BDED-58964807E68B}" type="slidenum">
              <a:rPr lang="it-IT" smtClean="0"/>
              <a:pPr/>
              <a:t>‹N›</a:t>
            </a:fld>
            <a:endParaRPr lang="it-IT"/>
          </a:p>
        </p:txBody>
      </p:sp>
      <p:pic>
        <p:nvPicPr>
          <p:cNvPr id="8" name="mezzaluna.jpg" descr="/Users/mario/Lavori/Infocamere/modello powerpoint_3/mezzalun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65760" cy="1676400"/>
          </a:xfrm>
          <a:prstGeom prst="rect">
            <a:avLst/>
          </a:prstGeom>
        </p:spPr>
      </p:pic>
      <p:sp>
        <p:nvSpPr>
          <p:cNvPr id="7" name="Segnaposto tabella 13"/>
          <p:cNvSpPr>
            <a:spLocks noGrp="1"/>
          </p:cNvSpPr>
          <p:nvPr>
            <p:ph type="tbl" sz="quarter" idx="22"/>
          </p:nvPr>
        </p:nvSpPr>
        <p:spPr>
          <a:xfrm>
            <a:off x="615952" y="1465147"/>
            <a:ext cx="3837954" cy="1629092"/>
          </a:xfrm>
          <a:prstGeom prst="rect">
            <a:avLst/>
          </a:prstGeom>
        </p:spPr>
        <p:txBody>
          <a:bodyPr vert="horz"/>
          <a:lstStyle>
            <a:lvl1pPr>
              <a:defRPr>
                <a:latin typeface="+mn-lt"/>
              </a:defRPr>
            </a:lvl1pPr>
          </a:lstStyle>
          <a:p>
            <a:pPr lvl="0"/>
            <a:r>
              <a:rPr lang="it-IT" noProof="0" smtClean="0"/>
              <a:t>Fare clic sull'icona per inserire una tabella</a:t>
            </a:r>
            <a:endParaRPr lang="it-IT" noProof="0" dirty="0"/>
          </a:p>
        </p:txBody>
      </p:sp>
      <p:sp>
        <p:nvSpPr>
          <p:cNvPr id="10" name="Segnaposto tabella 13"/>
          <p:cNvSpPr>
            <a:spLocks noGrp="1"/>
          </p:cNvSpPr>
          <p:nvPr>
            <p:ph type="tbl" sz="quarter" idx="23"/>
          </p:nvPr>
        </p:nvSpPr>
        <p:spPr>
          <a:xfrm>
            <a:off x="4949449" y="1465147"/>
            <a:ext cx="3837954" cy="1629092"/>
          </a:xfrm>
          <a:prstGeom prst="rect">
            <a:avLst/>
          </a:prstGeom>
        </p:spPr>
        <p:txBody>
          <a:bodyPr vert="horz"/>
          <a:lstStyle>
            <a:lvl1pPr>
              <a:defRPr>
                <a:latin typeface="+mn-lt"/>
              </a:defRPr>
            </a:lvl1pPr>
          </a:lstStyle>
          <a:p>
            <a:pPr lvl="0"/>
            <a:r>
              <a:rPr lang="it-IT" noProof="0" smtClean="0"/>
              <a:t>Fare clic sull'icona per inserire una tabella</a:t>
            </a:r>
            <a:endParaRPr lang="it-IT" noProof="0"/>
          </a:p>
        </p:txBody>
      </p:sp>
      <p:sp>
        <p:nvSpPr>
          <p:cNvPr id="11" name="Segnaposto grafico 18"/>
          <p:cNvSpPr>
            <a:spLocks noGrp="1"/>
          </p:cNvSpPr>
          <p:nvPr>
            <p:ph type="chart" sz="quarter" idx="24"/>
          </p:nvPr>
        </p:nvSpPr>
        <p:spPr>
          <a:xfrm>
            <a:off x="616572" y="3201240"/>
            <a:ext cx="3837954" cy="2959708"/>
          </a:xfrm>
          <a:prstGeom prst="rect">
            <a:avLst/>
          </a:prstGeom>
        </p:spPr>
        <p:txBody>
          <a:bodyPr vert="horz"/>
          <a:lstStyle>
            <a:lvl1pPr>
              <a:defRPr>
                <a:latin typeface="+mn-lt"/>
              </a:defRPr>
            </a:lvl1pPr>
          </a:lstStyle>
          <a:p>
            <a:pPr lvl="0"/>
            <a:r>
              <a:rPr lang="it-IT" noProof="0" smtClean="0"/>
              <a:t>Fare clic sull'icona per inserire un grafico</a:t>
            </a:r>
            <a:endParaRPr lang="it-IT" noProof="0" dirty="0"/>
          </a:p>
        </p:txBody>
      </p:sp>
      <p:sp>
        <p:nvSpPr>
          <p:cNvPr id="12" name="Segnaposto grafico 18"/>
          <p:cNvSpPr>
            <a:spLocks noGrp="1"/>
          </p:cNvSpPr>
          <p:nvPr>
            <p:ph type="chart" sz="quarter" idx="25"/>
          </p:nvPr>
        </p:nvSpPr>
        <p:spPr>
          <a:xfrm>
            <a:off x="4952000" y="3201240"/>
            <a:ext cx="3837954" cy="2959708"/>
          </a:xfrm>
          <a:prstGeom prst="rect">
            <a:avLst/>
          </a:prstGeom>
        </p:spPr>
        <p:txBody>
          <a:bodyPr vert="horz"/>
          <a:lstStyle>
            <a:lvl1pPr>
              <a:defRPr>
                <a:latin typeface="+mn-lt"/>
              </a:defRPr>
            </a:lvl1pPr>
          </a:lstStyle>
          <a:p>
            <a:pPr lvl="0"/>
            <a:r>
              <a:rPr lang="it-IT" noProof="0" smtClean="0"/>
              <a:t>Fare clic sull'icona per inserire un grafico</a:t>
            </a:r>
            <a:endParaRPr lang="it-IT" noProof="0"/>
          </a:p>
        </p:txBody>
      </p:sp>
    </p:spTree>
    <p:extLst>
      <p:ext uri="{BB962C8B-B14F-4D97-AF65-F5344CB8AC3E}">
        <p14:creationId xmlns:p14="http://schemas.microsoft.com/office/powerpoint/2010/main" val="2502943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ag. interna 3">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465854"/>
          </a:xfrm>
        </p:spPr>
        <p:txBody>
          <a:bodyPr lIns="0" tIns="0" rIns="0" bIns="0" anchor="t">
            <a:normAutofit/>
          </a:bodyPr>
          <a:lstStyle>
            <a:lvl1pPr algn="l">
              <a:lnSpc>
                <a:spcPts val="2600"/>
              </a:lnSpc>
              <a:defRPr sz="2400" b="1" cap="none">
                <a:solidFill>
                  <a:srgbClr val="184B9A"/>
                </a:solidFill>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67999" y="943194"/>
            <a:ext cx="8218799" cy="707307"/>
          </a:xfrm>
        </p:spPr>
        <p:txBody>
          <a:bodyPr lIns="0" tIns="0" bIns="0" anchor="t">
            <a:normAutofit/>
          </a:bodyPr>
          <a:lstStyle>
            <a:lvl1pPr marL="0" indent="0">
              <a:buNone/>
              <a:defRPr sz="22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Segnaposto numero diapositiva 5"/>
          <p:cNvSpPr>
            <a:spLocks noGrp="1"/>
          </p:cNvSpPr>
          <p:nvPr>
            <p:ph type="sldNum" sz="quarter" idx="12"/>
          </p:nvPr>
        </p:nvSpPr>
        <p:spPr/>
        <p:txBody>
          <a:bodyPr/>
          <a:lstStyle/>
          <a:p>
            <a:fld id="{5EECA967-669B-5F49-BDED-58964807E68B}" type="slidenum">
              <a:rPr lang="it-IT" smtClean="0"/>
              <a:pPr/>
              <a:t>‹N›</a:t>
            </a:fld>
            <a:endParaRPr lang="it-IT"/>
          </a:p>
        </p:txBody>
      </p:sp>
      <p:pic>
        <p:nvPicPr>
          <p:cNvPr id="8" name="mezzaluna.jpg" descr="/Users/mario/Lavori/Infocamere/modello powerpoint_3/mezzalun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65760" cy="1676400"/>
          </a:xfrm>
          <a:prstGeom prst="rect">
            <a:avLst/>
          </a:prstGeom>
        </p:spPr>
      </p:pic>
      <p:sp>
        <p:nvSpPr>
          <p:cNvPr id="7" name="Segnaposto contenuto 2"/>
          <p:cNvSpPr>
            <a:spLocks noGrp="1"/>
          </p:cNvSpPr>
          <p:nvPr>
            <p:ph sz="half" idx="13"/>
          </p:nvPr>
        </p:nvSpPr>
        <p:spPr>
          <a:xfrm>
            <a:off x="468000" y="1711932"/>
            <a:ext cx="8218798" cy="1431318"/>
          </a:xfrm>
          <a:prstGeom prst="rect">
            <a:avLst/>
          </a:prstGeom>
          <a:solidFill>
            <a:srgbClr val="EFEFEF"/>
          </a:solidFill>
          <a:ln>
            <a:noFill/>
          </a:ln>
        </p:spPr>
        <p:txBody>
          <a:bodyPr lIns="157806" tIns="157806" rIns="0" bIns="0"/>
          <a:lstStyle>
            <a:lvl1pPr>
              <a:defRPr sz="1600">
                <a:latin typeface="+mn-lt"/>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smtClean="0"/>
              <a:t>Fare clic per modificare stili del testo dello schema</a:t>
            </a:r>
          </a:p>
        </p:txBody>
      </p:sp>
      <p:sp>
        <p:nvSpPr>
          <p:cNvPr id="10" name="Segnaposto contenuto 2"/>
          <p:cNvSpPr>
            <a:spLocks noGrp="1"/>
          </p:cNvSpPr>
          <p:nvPr>
            <p:ph sz="half" idx="18"/>
          </p:nvPr>
        </p:nvSpPr>
        <p:spPr>
          <a:xfrm>
            <a:off x="468000" y="4838700"/>
            <a:ext cx="8218798" cy="1362075"/>
          </a:xfrm>
          <a:prstGeom prst="rect">
            <a:avLst/>
          </a:prstGeom>
          <a:solidFill>
            <a:srgbClr val="EFEFEF"/>
          </a:solidFill>
          <a:ln>
            <a:noFill/>
          </a:ln>
        </p:spPr>
        <p:txBody>
          <a:bodyPr lIns="157806" tIns="157806" rIns="0" bIns="0"/>
          <a:lstStyle>
            <a:lvl1pPr>
              <a:defRPr sz="1600">
                <a:latin typeface="+mn-lt"/>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smtClean="0"/>
              <a:t>Fare clic per modificare stili del testo dello schema</a:t>
            </a:r>
          </a:p>
        </p:txBody>
      </p:sp>
      <p:sp>
        <p:nvSpPr>
          <p:cNvPr id="11" name="Segnaposto contenuto 2"/>
          <p:cNvSpPr>
            <a:spLocks noGrp="1"/>
          </p:cNvSpPr>
          <p:nvPr>
            <p:ph sz="half" idx="19"/>
          </p:nvPr>
        </p:nvSpPr>
        <p:spPr>
          <a:xfrm>
            <a:off x="468001" y="3295650"/>
            <a:ext cx="8218798" cy="1349933"/>
          </a:xfrm>
          <a:prstGeom prst="rect">
            <a:avLst/>
          </a:prstGeom>
          <a:solidFill>
            <a:srgbClr val="EFEFEF"/>
          </a:solidFill>
          <a:ln>
            <a:noFill/>
          </a:ln>
        </p:spPr>
        <p:txBody>
          <a:bodyPr lIns="157806" tIns="157806" rIns="0" bIns="0"/>
          <a:lstStyle>
            <a:lvl1pPr>
              <a:defRPr sz="1600">
                <a:latin typeface="+mn-lt"/>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smtClean="0"/>
              <a:t>Fare clic per modificare stili del testo dello schema</a:t>
            </a:r>
          </a:p>
        </p:txBody>
      </p:sp>
    </p:spTree>
    <p:extLst>
      <p:ext uri="{BB962C8B-B14F-4D97-AF65-F5344CB8AC3E}">
        <p14:creationId xmlns:p14="http://schemas.microsoft.com/office/powerpoint/2010/main" val="393749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ag. interna 3">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465854"/>
          </a:xfrm>
        </p:spPr>
        <p:txBody>
          <a:bodyPr lIns="0" tIns="0" rIns="0" bIns="0" anchor="t">
            <a:normAutofit/>
          </a:bodyPr>
          <a:lstStyle>
            <a:lvl1pPr algn="l">
              <a:lnSpc>
                <a:spcPts val="2600"/>
              </a:lnSpc>
              <a:defRPr sz="2400" b="1" cap="none">
                <a:solidFill>
                  <a:srgbClr val="184B9A"/>
                </a:solidFill>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67999" y="943194"/>
            <a:ext cx="8218799" cy="707307"/>
          </a:xfrm>
        </p:spPr>
        <p:txBody>
          <a:bodyPr lIns="0" tIns="0" bIns="0" anchor="t">
            <a:normAutofit/>
          </a:bodyPr>
          <a:lstStyle>
            <a:lvl1pPr marL="0" indent="0">
              <a:buNone/>
              <a:defRPr sz="22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Segnaposto numero diapositiva 5"/>
          <p:cNvSpPr>
            <a:spLocks noGrp="1"/>
          </p:cNvSpPr>
          <p:nvPr>
            <p:ph type="sldNum" sz="quarter" idx="12"/>
          </p:nvPr>
        </p:nvSpPr>
        <p:spPr/>
        <p:txBody>
          <a:bodyPr/>
          <a:lstStyle/>
          <a:p>
            <a:fld id="{5EECA967-669B-5F49-BDED-58964807E68B}" type="slidenum">
              <a:rPr lang="it-IT" smtClean="0"/>
              <a:pPr/>
              <a:t>‹N›</a:t>
            </a:fld>
            <a:endParaRPr lang="it-IT"/>
          </a:p>
        </p:txBody>
      </p:sp>
      <p:pic>
        <p:nvPicPr>
          <p:cNvPr id="8" name="mezzaluna.jpg" descr="/Users/mario/Lavori/Infocamere/modello powerpoint_3/mezzalun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65760" cy="1676400"/>
          </a:xfrm>
          <a:prstGeom prst="rect">
            <a:avLst/>
          </a:prstGeom>
        </p:spPr>
      </p:pic>
      <p:sp>
        <p:nvSpPr>
          <p:cNvPr id="7" name="Segnaposto contenuto 2"/>
          <p:cNvSpPr>
            <a:spLocks noGrp="1"/>
          </p:cNvSpPr>
          <p:nvPr>
            <p:ph sz="half" idx="13"/>
          </p:nvPr>
        </p:nvSpPr>
        <p:spPr>
          <a:xfrm>
            <a:off x="468000" y="1711932"/>
            <a:ext cx="8218798" cy="1431318"/>
          </a:xfrm>
          <a:prstGeom prst="rect">
            <a:avLst/>
          </a:prstGeom>
          <a:solidFill>
            <a:srgbClr val="EFEFEF"/>
          </a:solidFill>
          <a:ln>
            <a:noFill/>
          </a:ln>
        </p:spPr>
        <p:txBody>
          <a:bodyPr lIns="157806" tIns="157806" rIns="0" bIns="0"/>
          <a:lstStyle>
            <a:lvl1pPr>
              <a:defRPr sz="1600">
                <a:latin typeface="+mn-lt"/>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smtClean="0"/>
              <a:t>Fare clic per modificare stili del testo dello schema</a:t>
            </a:r>
          </a:p>
        </p:txBody>
      </p:sp>
      <p:sp>
        <p:nvSpPr>
          <p:cNvPr id="11" name="Segnaposto contenuto 2"/>
          <p:cNvSpPr>
            <a:spLocks noGrp="1"/>
          </p:cNvSpPr>
          <p:nvPr>
            <p:ph sz="half" idx="19"/>
          </p:nvPr>
        </p:nvSpPr>
        <p:spPr>
          <a:xfrm>
            <a:off x="468001" y="3295650"/>
            <a:ext cx="8218798" cy="1349933"/>
          </a:xfrm>
          <a:prstGeom prst="rect">
            <a:avLst/>
          </a:prstGeom>
          <a:solidFill>
            <a:srgbClr val="EFEFEF"/>
          </a:solidFill>
          <a:ln>
            <a:noFill/>
          </a:ln>
        </p:spPr>
        <p:txBody>
          <a:bodyPr lIns="157806" tIns="157806" rIns="0" bIns="0"/>
          <a:lstStyle>
            <a:lvl1pPr>
              <a:defRPr sz="1600">
                <a:latin typeface="+mn-lt"/>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smtClean="0"/>
              <a:t>Fare clic per modificare stili del testo dello schema</a:t>
            </a:r>
          </a:p>
        </p:txBody>
      </p:sp>
    </p:spTree>
    <p:extLst>
      <p:ext uri="{BB962C8B-B14F-4D97-AF65-F5344CB8AC3E}">
        <p14:creationId xmlns:p14="http://schemas.microsoft.com/office/powerpoint/2010/main" val="51494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pag. interna 3">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465854"/>
          </a:xfrm>
        </p:spPr>
        <p:txBody>
          <a:bodyPr lIns="0" tIns="0" rIns="0" bIns="0" anchor="t">
            <a:normAutofit/>
          </a:bodyPr>
          <a:lstStyle>
            <a:lvl1pPr algn="l">
              <a:lnSpc>
                <a:spcPts val="2600"/>
              </a:lnSpc>
              <a:defRPr sz="2400" b="1" cap="none">
                <a:solidFill>
                  <a:srgbClr val="184B9A"/>
                </a:solidFill>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467999" y="943194"/>
            <a:ext cx="8218799" cy="707307"/>
          </a:xfrm>
        </p:spPr>
        <p:txBody>
          <a:bodyPr lIns="0" tIns="0" bIns="0" anchor="t">
            <a:normAutofit/>
          </a:bodyPr>
          <a:lstStyle>
            <a:lvl1pPr marL="0" indent="0">
              <a:buNone/>
              <a:defRPr sz="22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Segnaposto numero diapositiva 5"/>
          <p:cNvSpPr>
            <a:spLocks noGrp="1"/>
          </p:cNvSpPr>
          <p:nvPr>
            <p:ph type="sldNum" sz="quarter" idx="12"/>
          </p:nvPr>
        </p:nvSpPr>
        <p:spPr/>
        <p:txBody>
          <a:bodyPr/>
          <a:lstStyle/>
          <a:p>
            <a:fld id="{5EECA967-669B-5F49-BDED-58964807E68B}" type="slidenum">
              <a:rPr lang="it-IT" smtClean="0"/>
              <a:pPr/>
              <a:t>‹N›</a:t>
            </a:fld>
            <a:endParaRPr lang="it-IT"/>
          </a:p>
        </p:txBody>
      </p:sp>
      <p:pic>
        <p:nvPicPr>
          <p:cNvPr id="8" name="mezzaluna.jpg" descr="/Users/mario/Lavori/Infocamere/modello powerpoint_3/mezzalun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65760" cy="1676400"/>
          </a:xfrm>
          <a:prstGeom prst="rect">
            <a:avLst/>
          </a:prstGeom>
        </p:spPr>
      </p:pic>
      <p:sp>
        <p:nvSpPr>
          <p:cNvPr id="9" name="Segnaposto testo 2"/>
          <p:cNvSpPr>
            <a:spLocks noGrp="1"/>
          </p:cNvSpPr>
          <p:nvPr>
            <p:ph idx="13"/>
          </p:nvPr>
        </p:nvSpPr>
        <p:spPr>
          <a:xfrm>
            <a:off x="615951" y="1671502"/>
            <a:ext cx="3838353" cy="4382912"/>
          </a:xfrm>
          <a:prstGeom prst="rect">
            <a:avLst/>
          </a:prstGeom>
        </p:spPr>
        <p:txBody>
          <a:bodyPr vert="horz" lIns="0" tIns="0" rIns="0" bIns="0" numCol="1" spcCol="0" rtlCol="0">
            <a:normAutofit/>
          </a:bodyPr>
          <a:lstStyle>
            <a:lvl1pPr>
              <a:spcBef>
                <a:spcPts val="0"/>
              </a:spcBef>
              <a:defRPr sz="1600" b="0" i="0">
                <a:solidFill>
                  <a:schemeClr val="tx1"/>
                </a:solidFill>
                <a:latin typeface="+mn-lt"/>
                <a:cs typeface="Titillium WebLight" pitchFamily="2" charset="0"/>
              </a:defRPr>
            </a:lvl1pPr>
          </a:lstStyle>
          <a:p>
            <a:pPr lvl="0"/>
            <a:r>
              <a:rPr lang="it-IT" smtClean="0"/>
              <a:t>Fare clic per modificare stili del testo dello schema</a:t>
            </a:r>
          </a:p>
        </p:txBody>
      </p:sp>
      <p:sp>
        <p:nvSpPr>
          <p:cNvPr id="10" name="Segnaposto tabella 4"/>
          <p:cNvSpPr>
            <a:spLocks noGrp="1"/>
          </p:cNvSpPr>
          <p:nvPr>
            <p:ph type="tbl" sz="quarter" idx="21"/>
          </p:nvPr>
        </p:nvSpPr>
        <p:spPr>
          <a:xfrm>
            <a:off x="4939363" y="3325353"/>
            <a:ext cx="3835238" cy="2729061"/>
          </a:xfrm>
          <a:prstGeom prst="rect">
            <a:avLst/>
          </a:prstGeom>
        </p:spPr>
        <p:txBody>
          <a:bodyPr vert="horz"/>
          <a:lstStyle>
            <a:lvl1pPr>
              <a:defRPr>
                <a:latin typeface="+mn-lt"/>
              </a:defRPr>
            </a:lvl1pPr>
          </a:lstStyle>
          <a:p>
            <a:pPr lvl="0"/>
            <a:r>
              <a:rPr lang="it-IT" noProof="0" smtClean="0"/>
              <a:t>Fare clic sull'icona per inserire una tabella</a:t>
            </a:r>
            <a:endParaRPr lang="it-IT" noProof="0"/>
          </a:p>
        </p:txBody>
      </p:sp>
      <p:sp>
        <p:nvSpPr>
          <p:cNvPr id="12" name="Segnaposto tabella 2"/>
          <p:cNvSpPr>
            <a:spLocks noGrp="1"/>
          </p:cNvSpPr>
          <p:nvPr>
            <p:ph type="tbl" sz="quarter" idx="20"/>
          </p:nvPr>
        </p:nvSpPr>
        <p:spPr>
          <a:xfrm>
            <a:off x="4939363" y="885322"/>
            <a:ext cx="3835238" cy="2261962"/>
          </a:xfrm>
          <a:prstGeom prst="rect">
            <a:avLst/>
          </a:prstGeom>
        </p:spPr>
        <p:txBody>
          <a:bodyPr vert="horz"/>
          <a:lstStyle>
            <a:lvl1pPr>
              <a:defRPr>
                <a:latin typeface="+mn-lt"/>
              </a:defRPr>
            </a:lvl1pPr>
          </a:lstStyle>
          <a:p>
            <a:pPr lvl="0"/>
            <a:r>
              <a:rPr lang="it-IT" noProof="0" smtClean="0"/>
              <a:t>Fare clic sull'icona per inserire una tabella</a:t>
            </a:r>
            <a:endParaRPr lang="it-IT" noProof="0" dirty="0"/>
          </a:p>
        </p:txBody>
      </p:sp>
    </p:spTree>
    <p:extLst>
      <p:ext uri="{BB962C8B-B14F-4D97-AF65-F5344CB8AC3E}">
        <p14:creationId xmlns:p14="http://schemas.microsoft.com/office/powerpoint/2010/main" val="1200515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 interna titolo">
    <p:spTree>
      <p:nvGrpSpPr>
        <p:cNvPr id="1" name=""/>
        <p:cNvGrpSpPr/>
        <p:nvPr/>
      </p:nvGrpSpPr>
      <p:grpSpPr>
        <a:xfrm>
          <a:off x="0" y="0"/>
          <a:ext cx="0" cy="0"/>
          <a:chOff x="0" y="0"/>
          <a:chExt cx="0" cy="0"/>
        </a:xfrm>
      </p:grpSpPr>
      <p:pic>
        <p:nvPicPr>
          <p:cNvPr id="5" name="testata.jpg" descr="/Users/mario/Lavori/Infocamere/ppt_15_1_16/testat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1496568"/>
          </a:xfrm>
          <a:prstGeom prst="rect">
            <a:avLst/>
          </a:prstGeom>
        </p:spPr>
      </p:pic>
      <p:pic>
        <p:nvPicPr>
          <p:cNvPr id="4" name="base_1.jp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0" y="3505200"/>
            <a:ext cx="9144000" cy="3352799"/>
          </a:xfrm>
          <a:prstGeom prst="rect">
            <a:avLst/>
          </a:prstGeom>
        </p:spPr>
      </p:pic>
      <p:sp>
        <p:nvSpPr>
          <p:cNvPr id="2" name="Titolo 1"/>
          <p:cNvSpPr>
            <a:spLocks noGrp="1"/>
          </p:cNvSpPr>
          <p:nvPr>
            <p:ph type="ctrTitle" hasCustomPrompt="1"/>
          </p:nvPr>
        </p:nvSpPr>
        <p:spPr>
          <a:xfrm>
            <a:off x="1440000" y="1852608"/>
            <a:ext cx="7246800" cy="1111926"/>
          </a:xfrm>
        </p:spPr>
        <p:txBody>
          <a:bodyPr lIns="0" tIns="0" rIns="0" bIns="0" anchor="t">
            <a:normAutofit/>
          </a:bodyPr>
          <a:lstStyle>
            <a:lvl1pPr algn="l">
              <a:lnSpc>
                <a:spcPts val="3560"/>
              </a:lnSpc>
              <a:defRPr sz="3300" b="1">
                <a:solidFill>
                  <a:srgbClr val="184B9A"/>
                </a:solidFill>
              </a:defRPr>
            </a:lvl1pPr>
          </a:lstStyle>
          <a:p>
            <a:r>
              <a:rPr lang="it-IT" dirty="0" smtClean="0"/>
              <a:t>Titolo</a:t>
            </a:r>
            <a:br>
              <a:rPr lang="it-IT" dirty="0" smtClean="0"/>
            </a:br>
            <a:endParaRPr lang="it-IT" dirty="0"/>
          </a:p>
        </p:txBody>
      </p:sp>
    </p:spTree>
    <p:extLst>
      <p:ext uri="{BB962C8B-B14F-4D97-AF65-F5344CB8AC3E}">
        <p14:creationId xmlns:p14="http://schemas.microsoft.com/office/powerpoint/2010/main" val="275540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EECA967-669B-5F49-BDED-58964807E68B}" type="slidenum">
              <a:rPr lang="it-IT" smtClean="0"/>
              <a:pPr/>
              <a:t>‹N›</a:t>
            </a:fld>
            <a:endParaRPr lang="it-IT"/>
          </a:p>
        </p:txBody>
      </p:sp>
    </p:spTree>
    <p:extLst>
      <p:ext uri="{BB962C8B-B14F-4D97-AF65-F5344CB8AC3E}">
        <p14:creationId xmlns:p14="http://schemas.microsoft.com/office/powerpoint/2010/main" val="9085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ertina 2">
    <p:spTree>
      <p:nvGrpSpPr>
        <p:cNvPr id="1" name=""/>
        <p:cNvGrpSpPr/>
        <p:nvPr/>
      </p:nvGrpSpPr>
      <p:grpSpPr>
        <a:xfrm>
          <a:off x="0" y="0"/>
          <a:ext cx="0" cy="0"/>
          <a:chOff x="0" y="0"/>
          <a:chExt cx="0" cy="0"/>
        </a:xfrm>
      </p:grpSpPr>
      <p:pic>
        <p:nvPicPr>
          <p:cNvPr id="3" name="Immagine 2" descr="001.pn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9824" r="2038" b="30336"/>
          <a:stretch/>
        </p:blipFill>
        <p:spPr>
          <a:xfrm>
            <a:off x="0" y="-71120"/>
            <a:ext cx="9144000" cy="3489143"/>
          </a:xfrm>
          <a:prstGeom prst="rect">
            <a:avLst/>
          </a:prstGeom>
        </p:spPr>
      </p:pic>
      <p:cxnSp>
        <p:nvCxnSpPr>
          <p:cNvPr id="4" name="Connettore 1 3"/>
          <p:cNvCxnSpPr/>
          <p:nvPr userDrawn="1"/>
        </p:nvCxnSpPr>
        <p:spPr>
          <a:xfrm>
            <a:off x="0" y="3418023"/>
            <a:ext cx="9144000" cy="0"/>
          </a:xfrm>
          <a:prstGeom prst="line">
            <a:avLst/>
          </a:prstGeom>
          <a:ln w="76200" cmpd="sng">
            <a:solidFill>
              <a:srgbClr val="82BC2E"/>
            </a:solidFill>
          </a:ln>
          <a:effectLst/>
        </p:spPr>
        <p:style>
          <a:lnRef idx="2">
            <a:schemeClr val="accent1"/>
          </a:lnRef>
          <a:fillRef idx="0">
            <a:schemeClr val="accent1"/>
          </a:fillRef>
          <a:effectRef idx="1">
            <a:schemeClr val="accent1"/>
          </a:effectRef>
          <a:fontRef idx="minor">
            <a:schemeClr val="tx1"/>
          </a:fontRef>
        </p:style>
      </p:cxnSp>
      <p:sp>
        <p:nvSpPr>
          <p:cNvPr id="7" name="Ovale 6"/>
          <p:cNvSpPr/>
          <p:nvPr userDrawn="1"/>
        </p:nvSpPr>
        <p:spPr>
          <a:xfrm>
            <a:off x="-3304245" y="-887988"/>
            <a:ext cx="10693697" cy="10693697"/>
          </a:xfrm>
          <a:prstGeom prst="ellipse">
            <a:avLst/>
          </a:prstGeom>
          <a:noFill/>
          <a:ln w="76200" cap="flat" cmpd="sng">
            <a:solidFill>
              <a:srgbClr val="82BC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lt1"/>
              </a:solidFill>
            </a:endParaRPr>
          </a:p>
        </p:txBody>
      </p:sp>
      <p:grpSp>
        <p:nvGrpSpPr>
          <p:cNvPr id="25" name="Gruppo 24"/>
          <p:cNvGrpSpPr/>
          <p:nvPr userDrawn="1"/>
        </p:nvGrpSpPr>
        <p:grpSpPr>
          <a:xfrm>
            <a:off x="7389452" y="-1400239"/>
            <a:ext cx="2831243" cy="2831243"/>
            <a:chOff x="7389452" y="-1400239"/>
            <a:chExt cx="2831243" cy="2831243"/>
          </a:xfrm>
        </p:grpSpPr>
        <p:sp>
          <p:nvSpPr>
            <p:cNvPr id="9" name="Ovale 8">
              <a:extLst>
                <a:ext uri="{FF2B5EF4-FFF2-40B4-BE49-F238E27FC236}">
                  <a16:creationId xmlns="" xmlns:a16="http://schemas.microsoft.com/office/drawing/2014/main" id="{5280BF9E-61CC-9F4F-9698-FD5911CA7926}"/>
                </a:ext>
              </a:extLst>
            </p:cNvPr>
            <p:cNvSpPr/>
            <p:nvPr userDrawn="1"/>
          </p:nvSpPr>
          <p:spPr>
            <a:xfrm>
              <a:off x="7389452" y="-1400239"/>
              <a:ext cx="2831243" cy="2831243"/>
            </a:xfrm>
            <a:prstGeom prst="ellipse">
              <a:avLst/>
            </a:prstGeom>
            <a:solidFill>
              <a:srgbClr val="82BC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10" name="Immagine 9">
              <a:extLst>
                <a:ext uri="{FF2B5EF4-FFF2-40B4-BE49-F238E27FC236}">
                  <a16:creationId xmlns="" xmlns:a16="http://schemas.microsoft.com/office/drawing/2014/main" id="{BA244C09-2621-C644-A6B2-8BA91B732C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52838" y="236151"/>
              <a:ext cx="1080000" cy="648765"/>
            </a:xfrm>
            <a:prstGeom prst="rect">
              <a:avLst/>
            </a:prstGeom>
          </p:spPr>
        </p:pic>
      </p:grpSp>
      <p:sp>
        <p:nvSpPr>
          <p:cNvPr id="14" name="Segnaposto testo 12"/>
          <p:cNvSpPr>
            <a:spLocks noGrp="1"/>
          </p:cNvSpPr>
          <p:nvPr>
            <p:ph type="body" sz="quarter" idx="10" hasCustomPrompt="1"/>
          </p:nvPr>
        </p:nvSpPr>
        <p:spPr>
          <a:xfrm>
            <a:off x="1101725" y="3828995"/>
            <a:ext cx="5770563" cy="917811"/>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3200" b="1" kern="1200" baseline="0" dirty="0">
                <a:solidFill>
                  <a:srgbClr val="82BC00"/>
                </a:solidFill>
                <a:latin typeface="Arial"/>
                <a:ea typeface="+mj-ea"/>
                <a:cs typeface="Arial"/>
              </a:defRPr>
            </a:lvl1pPr>
          </a:lstStyle>
          <a:p>
            <a:pPr>
              <a:lnSpc>
                <a:spcPct val="90000"/>
              </a:lnSpc>
            </a:pPr>
            <a:r>
              <a:rPr lang="it-IT" sz="3200" dirty="0" smtClean="0">
                <a:solidFill>
                  <a:srgbClr val="82BC00"/>
                </a:solidFill>
              </a:rPr>
              <a:t>Titolo </a:t>
            </a:r>
            <a:br>
              <a:rPr lang="it-IT" sz="3200" dirty="0" smtClean="0">
                <a:solidFill>
                  <a:srgbClr val="82BC00"/>
                </a:solidFill>
              </a:rPr>
            </a:br>
            <a:r>
              <a:rPr lang="it-IT" sz="3200" dirty="0" smtClean="0">
                <a:solidFill>
                  <a:srgbClr val="82BC00"/>
                </a:solidFill>
              </a:rPr>
              <a:t>Presentazione </a:t>
            </a:r>
            <a:br>
              <a:rPr lang="it-IT" sz="3200" dirty="0" smtClean="0">
                <a:solidFill>
                  <a:srgbClr val="82BC00"/>
                </a:solidFill>
              </a:rPr>
            </a:br>
            <a:endParaRPr lang="it-IT" sz="3200" dirty="0">
              <a:solidFill>
                <a:srgbClr val="82BC00"/>
              </a:solidFill>
            </a:endParaRPr>
          </a:p>
        </p:txBody>
      </p:sp>
      <p:sp>
        <p:nvSpPr>
          <p:cNvPr id="17" name="Segnaposto testo 12"/>
          <p:cNvSpPr>
            <a:spLocks noGrp="1"/>
          </p:cNvSpPr>
          <p:nvPr>
            <p:ph type="body" sz="quarter" idx="11" hasCustomPrompt="1"/>
          </p:nvPr>
        </p:nvSpPr>
        <p:spPr>
          <a:xfrm>
            <a:off x="1101725" y="4923038"/>
            <a:ext cx="5770563" cy="412248"/>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2000" b="0" kern="1200" dirty="0">
                <a:solidFill>
                  <a:srgbClr val="82BC00"/>
                </a:solidFill>
                <a:latin typeface="Arial"/>
                <a:ea typeface="+mj-ea"/>
                <a:cs typeface="Arial"/>
              </a:defRPr>
            </a:lvl1pPr>
          </a:lstStyle>
          <a:p>
            <a:pPr>
              <a:lnSpc>
                <a:spcPct val="90000"/>
              </a:lnSpc>
            </a:pPr>
            <a:r>
              <a:rPr lang="it-IT" sz="2000" dirty="0" smtClean="0">
                <a:solidFill>
                  <a:srgbClr val="82BC00"/>
                </a:solidFill>
              </a:rPr>
              <a:t>Sottotitolo Presentazione</a:t>
            </a:r>
            <a:endParaRPr lang="it-IT" sz="2000" dirty="0">
              <a:solidFill>
                <a:srgbClr val="82BC00"/>
              </a:solidFill>
            </a:endParaRPr>
          </a:p>
        </p:txBody>
      </p:sp>
      <p:sp>
        <p:nvSpPr>
          <p:cNvPr id="18" name="Segnaposto testo 4"/>
          <p:cNvSpPr>
            <a:spLocks noGrp="1"/>
          </p:cNvSpPr>
          <p:nvPr>
            <p:ph type="body" sz="quarter" idx="14" hasCustomPrompt="1"/>
          </p:nvPr>
        </p:nvSpPr>
        <p:spPr>
          <a:xfrm>
            <a:off x="1101725" y="5548133"/>
            <a:ext cx="4922838" cy="304374"/>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2000" b="0" kern="1200" dirty="0" smtClean="0">
                <a:solidFill>
                  <a:srgbClr val="5B6770"/>
                </a:solidFill>
                <a:latin typeface="Arial"/>
                <a:ea typeface="+mj-ea"/>
                <a:cs typeface="Arial"/>
              </a:defRPr>
            </a:lvl1pPr>
          </a:lstStyle>
          <a:p>
            <a:r>
              <a:rPr lang="it-IT" dirty="0" smtClean="0">
                <a:solidFill>
                  <a:srgbClr val="5B6770"/>
                </a:solidFill>
              </a:rPr>
              <a:t>Nome Cognome</a:t>
            </a:r>
          </a:p>
        </p:txBody>
      </p:sp>
      <p:sp>
        <p:nvSpPr>
          <p:cNvPr id="19" name="Segnaposto testo 7"/>
          <p:cNvSpPr>
            <a:spLocks noGrp="1"/>
          </p:cNvSpPr>
          <p:nvPr>
            <p:ph type="body" sz="quarter" idx="15" hasCustomPrompt="1"/>
          </p:nvPr>
        </p:nvSpPr>
        <p:spPr>
          <a:xfrm>
            <a:off x="1101725" y="5871627"/>
            <a:ext cx="4922838" cy="347662"/>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2000" b="0" kern="1200" dirty="0" smtClean="0">
                <a:solidFill>
                  <a:srgbClr val="5B6770"/>
                </a:solidFill>
                <a:latin typeface="Arial"/>
                <a:ea typeface="+mj-ea"/>
                <a:cs typeface="Arial"/>
              </a:defRPr>
            </a:lvl1pPr>
          </a:lstStyle>
          <a:p>
            <a:r>
              <a:rPr lang="it-IT" dirty="0" smtClean="0">
                <a:solidFill>
                  <a:srgbClr val="5B6770"/>
                </a:solidFill>
              </a:rPr>
              <a:t>Luogo, giorno/mese/anno</a:t>
            </a:r>
          </a:p>
        </p:txBody>
      </p:sp>
    </p:spTree>
    <p:extLst>
      <p:ext uri="{BB962C8B-B14F-4D97-AF65-F5344CB8AC3E}">
        <p14:creationId xmlns:p14="http://schemas.microsoft.com/office/powerpoint/2010/main" val="64181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ertina 3">
    <p:spTree>
      <p:nvGrpSpPr>
        <p:cNvPr id="1" name=""/>
        <p:cNvGrpSpPr/>
        <p:nvPr/>
      </p:nvGrpSpPr>
      <p:grpSpPr>
        <a:xfrm>
          <a:off x="0" y="0"/>
          <a:ext cx="0" cy="0"/>
          <a:chOff x="0" y="0"/>
          <a:chExt cx="0" cy="0"/>
        </a:xfrm>
      </p:grpSpPr>
      <p:pic>
        <p:nvPicPr>
          <p:cNvPr id="3" name="Immagine 2" descr="001.pn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9824" r="2038" b="30336"/>
          <a:stretch/>
        </p:blipFill>
        <p:spPr>
          <a:xfrm>
            <a:off x="0" y="-71120"/>
            <a:ext cx="9144000" cy="3489143"/>
          </a:xfrm>
          <a:prstGeom prst="rect">
            <a:avLst/>
          </a:prstGeom>
        </p:spPr>
      </p:pic>
      <p:cxnSp>
        <p:nvCxnSpPr>
          <p:cNvPr id="4" name="Connettore 1 3"/>
          <p:cNvCxnSpPr/>
          <p:nvPr userDrawn="1"/>
        </p:nvCxnSpPr>
        <p:spPr>
          <a:xfrm>
            <a:off x="0" y="3418023"/>
            <a:ext cx="9144000" cy="0"/>
          </a:xfrm>
          <a:prstGeom prst="line">
            <a:avLst/>
          </a:prstGeom>
          <a:ln w="76200" cmpd="sng">
            <a:solidFill>
              <a:srgbClr val="82BC2E"/>
            </a:solidFill>
          </a:ln>
          <a:effectLst/>
        </p:spPr>
        <p:style>
          <a:lnRef idx="2">
            <a:schemeClr val="accent1"/>
          </a:lnRef>
          <a:fillRef idx="0">
            <a:schemeClr val="accent1"/>
          </a:fillRef>
          <a:effectRef idx="1">
            <a:schemeClr val="accent1"/>
          </a:effectRef>
          <a:fontRef idx="minor">
            <a:schemeClr val="tx1"/>
          </a:fontRef>
        </p:style>
      </p:cxnSp>
      <p:sp>
        <p:nvSpPr>
          <p:cNvPr id="7" name="Ovale 6"/>
          <p:cNvSpPr/>
          <p:nvPr userDrawn="1"/>
        </p:nvSpPr>
        <p:spPr>
          <a:xfrm>
            <a:off x="-3304245" y="-887988"/>
            <a:ext cx="10693697" cy="10693697"/>
          </a:xfrm>
          <a:prstGeom prst="ellipse">
            <a:avLst/>
          </a:prstGeom>
          <a:noFill/>
          <a:ln w="76200" cap="flat" cmpd="sng">
            <a:solidFill>
              <a:srgbClr val="82BC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lt1"/>
              </a:solidFill>
            </a:endParaRPr>
          </a:p>
        </p:txBody>
      </p:sp>
      <p:sp>
        <p:nvSpPr>
          <p:cNvPr id="14" name="Segnaposto testo 12"/>
          <p:cNvSpPr>
            <a:spLocks noGrp="1"/>
          </p:cNvSpPr>
          <p:nvPr>
            <p:ph type="body" sz="quarter" idx="10" hasCustomPrompt="1"/>
          </p:nvPr>
        </p:nvSpPr>
        <p:spPr>
          <a:xfrm>
            <a:off x="1101725" y="3828995"/>
            <a:ext cx="5770563" cy="917811"/>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3200" b="1" kern="1200" baseline="0" dirty="0">
                <a:solidFill>
                  <a:srgbClr val="82BC00"/>
                </a:solidFill>
                <a:latin typeface="Arial"/>
                <a:ea typeface="+mj-ea"/>
                <a:cs typeface="Arial"/>
              </a:defRPr>
            </a:lvl1pPr>
          </a:lstStyle>
          <a:p>
            <a:pPr>
              <a:lnSpc>
                <a:spcPct val="90000"/>
              </a:lnSpc>
            </a:pPr>
            <a:r>
              <a:rPr lang="it-IT" sz="3200" dirty="0" smtClean="0">
                <a:solidFill>
                  <a:srgbClr val="82BC00"/>
                </a:solidFill>
              </a:rPr>
              <a:t>Titolo </a:t>
            </a:r>
            <a:br>
              <a:rPr lang="it-IT" sz="3200" dirty="0" smtClean="0">
                <a:solidFill>
                  <a:srgbClr val="82BC00"/>
                </a:solidFill>
              </a:rPr>
            </a:br>
            <a:r>
              <a:rPr lang="it-IT" sz="3200" dirty="0" smtClean="0">
                <a:solidFill>
                  <a:srgbClr val="82BC00"/>
                </a:solidFill>
              </a:rPr>
              <a:t>Presentazione </a:t>
            </a:r>
            <a:br>
              <a:rPr lang="it-IT" sz="3200" dirty="0" smtClean="0">
                <a:solidFill>
                  <a:srgbClr val="82BC00"/>
                </a:solidFill>
              </a:rPr>
            </a:br>
            <a:endParaRPr lang="it-IT" sz="3200" dirty="0">
              <a:solidFill>
                <a:srgbClr val="82BC00"/>
              </a:solidFill>
            </a:endParaRPr>
          </a:p>
        </p:txBody>
      </p:sp>
      <p:sp>
        <p:nvSpPr>
          <p:cNvPr id="17" name="Segnaposto testo 12"/>
          <p:cNvSpPr>
            <a:spLocks noGrp="1"/>
          </p:cNvSpPr>
          <p:nvPr>
            <p:ph type="body" sz="quarter" idx="11" hasCustomPrompt="1"/>
          </p:nvPr>
        </p:nvSpPr>
        <p:spPr>
          <a:xfrm>
            <a:off x="1101725" y="4923038"/>
            <a:ext cx="5770563" cy="412248"/>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2000" b="0" kern="1200" dirty="0">
                <a:solidFill>
                  <a:srgbClr val="82BC00"/>
                </a:solidFill>
                <a:latin typeface="Arial"/>
                <a:ea typeface="+mj-ea"/>
                <a:cs typeface="Arial"/>
              </a:defRPr>
            </a:lvl1pPr>
          </a:lstStyle>
          <a:p>
            <a:pPr>
              <a:lnSpc>
                <a:spcPct val="90000"/>
              </a:lnSpc>
            </a:pPr>
            <a:r>
              <a:rPr lang="it-IT" sz="2000" dirty="0" smtClean="0">
                <a:solidFill>
                  <a:srgbClr val="82BC00"/>
                </a:solidFill>
              </a:rPr>
              <a:t>Sottotitolo Presentazione</a:t>
            </a:r>
            <a:endParaRPr lang="it-IT" sz="2000" dirty="0">
              <a:solidFill>
                <a:srgbClr val="82BC00"/>
              </a:solidFill>
            </a:endParaRPr>
          </a:p>
        </p:txBody>
      </p:sp>
      <p:sp>
        <p:nvSpPr>
          <p:cNvPr id="18" name="Segnaposto testo 4"/>
          <p:cNvSpPr>
            <a:spLocks noGrp="1"/>
          </p:cNvSpPr>
          <p:nvPr>
            <p:ph type="body" sz="quarter" idx="14" hasCustomPrompt="1"/>
          </p:nvPr>
        </p:nvSpPr>
        <p:spPr>
          <a:xfrm>
            <a:off x="1101725" y="5548133"/>
            <a:ext cx="4922838" cy="304374"/>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2000" b="0" kern="1200" dirty="0" smtClean="0">
                <a:solidFill>
                  <a:srgbClr val="5B6770"/>
                </a:solidFill>
                <a:latin typeface="Arial"/>
                <a:ea typeface="+mj-ea"/>
                <a:cs typeface="Arial"/>
              </a:defRPr>
            </a:lvl1pPr>
          </a:lstStyle>
          <a:p>
            <a:r>
              <a:rPr lang="it-IT" dirty="0" smtClean="0">
                <a:solidFill>
                  <a:srgbClr val="5B6770"/>
                </a:solidFill>
              </a:rPr>
              <a:t>Nome Cognome</a:t>
            </a:r>
          </a:p>
        </p:txBody>
      </p:sp>
      <p:sp>
        <p:nvSpPr>
          <p:cNvPr id="19" name="Segnaposto testo 7"/>
          <p:cNvSpPr>
            <a:spLocks noGrp="1"/>
          </p:cNvSpPr>
          <p:nvPr>
            <p:ph type="body" sz="quarter" idx="15" hasCustomPrompt="1"/>
          </p:nvPr>
        </p:nvSpPr>
        <p:spPr>
          <a:xfrm>
            <a:off x="1101725" y="5871627"/>
            <a:ext cx="4922838" cy="347662"/>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2000" b="0" kern="1200" dirty="0" smtClean="0">
                <a:solidFill>
                  <a:srgbClr val="5B6770"/>
                </a:solidFill>
                <a:latin typeface="Arial"/>
                <a:ea typeface="+mj-ea"/>
                <a:cs typeface="Arial"/>
              </a:defRPr>
            </a:lvl1pPr>
          </a:lstStyle>
          <a:p>
            <a:r>
              <a:rPr lang="it-IT" dirty="0" smtClean="0">
                <a:solidFill>
                  <a:srgbClr val="5B6770"/>
                </a:solidFill>
              </a:rPr>
              <a:t>Luogo, giorno/mese/anno</a:t>
            </a:r>
          </a:p>
        </p:txBody>
      </p:sp>
      <p:grpSp>
        <p:nvGrpSpPr>
          <p:cNvPr id="12" name="Gruppo 11"/>
          <p:cNvGrpSpPr/>
          <p:nvPr userDrawn="1"/>
        </p:nvGrpSpPr>
        <p:grpSpPr>
          <a:xfrm>
            <a:off x="7389452" y="-1400239"/>
            <a:ext cx="2831243" cy="2831243"/>
            <a:chOff x="7389452" y="-1403293"/>
            <a:chExt cx="2831243" cy="2831243"/>
          </a:xfrm>
        </p:grpSpPr>
        <p:sp>
          <p:nvSpPr>
            <p:cNvPr id="13" name="Ovale 12">
              <a:extLst>
                <a:ext uri="{FF2B5EF4-FFF2-40B4-BE49-F238E27FC236}">
                  <a16:creationId xmlns="" xmlns:a16="http://schemas.microsoft.com/office/drawing/2014/main" id="{5280BF9E-61CC-9F4F-9698-FD5911CA7926}"/>
                </a:ext>
              </a:extLst>
            </p:cNvPr>
            <p:cNvSpPr/>
            <p:nvPr/>
          </p:nvSpPr>
          <p:spPr>
            <a:xfrm>
              <a:off x="7389452" y="-1403293"/>
              <a:ext cx="2831243" cy="28312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 xmlns:a16="http://schemas.microsoft.com/office/drawing/2014/main" id="{E5F28904-8EFD-D342-A601-086AB10F92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3786" y="238407"/>
              <a:ext cx="1081399" cy="778315"/>
            </a:xfrm>
            <a:prstGeom prst="rect">
              <a:avLst/>
            </a:prstGeom>
          </p:spPr>
        </p:pic>
      </p:grpSp>
    </p:spTree>
    <p:extLst>
      <p:ext uri="{BB962C8B-B14F-4D97-AF65-F5344CB8AC3E}">
        <p14:creationId xmlns:p14="http://schemas.microsoft.com/office/powerpoint/2010/main" val="333858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interna con titolo">
    <p:spTree>
      <p:nvGrpSpPr>
        <p:cNvPr id="1" name=""/>
        <p:cNvGrpSpPr/>
        <p:nvPr/>
      </p:nvGrpSpPr>
      <p:grpSpPr>
        <a:xfrm>
          <a:off x="0" y="0"/>
          <a:ext cx="0" cy="0"/>
          <a:chOff x="0" y="0"/>
          <a:chExt cx="0" cy="0"/>
        </a:xfrm>
      </p:grpSpPr>
      <p:grpSp>
        <p:nvGrpSpPr>
          <p:cNvPr id="3" name="Gruppo 2"/>
          <p:cNvGrpSpPr>
            <a:grpSpLocks noChangeAspect="1"/>
          </p:cNvGrpSpPr>
          <p:nvPr userDrawn="1"/>
        </p:nvGrpSpPr>
        <p:grpSpPr>
          <a:xfrm>
            <a:off x="-766333" y="665520"/>
            <a:ext cx="1815196" cy="306183"/>
            <a:chOff x="-2119409" y="2289984"/>
            <a:chExt cx="3168272" cy="534416"/>
          </a:xfrm>
        </p:grpSpPr>
        <p:cxnSp>
          <p:nvCxnSpPr>
            <p:cNvPr id="4" name="Connettore 1 3">
              <a:extLst>
                <a:ext uri="{FF2B5EF4-FFF2-40B4-BE49-F238E27FC236}">
                  <a16:creationId xmlns:a16="http://schemas.microsoft.com/office/drawing/2014/main" xmlns="" id="{A444B125-1C37-274D-9CDA-EA7FD469C649}"/>
                </a:ext>
              </a:extLst>
            </p:cNvPr>
            <p:cNvCxnSpPr/>
            <p:nvPr/>
          </p:nvCxnSpPr>
          <p:spPr>
            <a:xfrm flipH="1">
              <a:off x="-2119409" y="2559863"/>
              <a:ext cx="2916000" cy="0"/>
            </a:xfrm>
            <a:prstGeom prst="line">
              <a:avLst/>
            </a:prstGeom>
            <a:ln w="101600" cmpd="sng">
              <a:solidFill>
                <a:srgbClr val="5B6770"/>
              </a:solidFill>
            </a:ln>
          </p:spPr>
          <p:style>
            <a:lnRef idx="1">
              <a:schemeClr val="dk1"/>
            </a:lnRef>
            <a:fillRef idx="0">
              <a:schemeClr val="dk1"/>
            </a:fillRef>
            <a:effectRef idx="0">
              <a:schemeClr val="dk1"/>
            </a:effectRef>
            <a:fontRef idx="minor">
              <a:schemeClr val="tx1"/>
            </a:fontRef>
          </p:style>
        </p:cxnSp>
        <p:sp>
          <p:nvSpPr>
            <p:cNvPr id="5" name="Ovale 4">
              <a:extLst>
                <a:ext uri="{FF2B5EF4-FFF2-40B4-BE49-F238E27FC236}">
                  <a16:creationId xmlns:a16="http://schemas.microsoft.com/office/drawing/2014/main" xmlns="" id="{5DC94368-32E4-BA45-9E1E-EBBF334364F4}"/>
                </a:ext>
              </a:extLst>
            </p:cNvPr>
            <p:cNvSpPr/>
            <p:nvPr/>
          </p:nvSpPr>
          <p:spPr>
            <a:xfrm>
              <a:off x="514447" y="2289984"/>
              <a:ext cx="534416" cy="534416"/>
            </a:xfrm>
            <a:prstGeom prst="ellipse">
              <a:avLst/>
            </a:prstGeom>
            <a:solidFill>
              <a:srgbClr val="5B677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t-IT" dirty="0">
                <a:solidFill>
                  <a:srgbClr val="C3D69B"/>
                </a:solidFill>
                <a:highlight>
                  <a:srgbClr val="00FF00"/>
                </a:highlight>
              </a:endParaRPr>
            </a:p>
          </p:txBody>
        </p:sp>
        <p:sp>
          <p:nvSpPr>
            <p:cNvPr id="6" name="Ovale 5">
              <a:extLst>
                <a:ext uri="{FF2B5EF4-FFF2-40B4-BE49-F238E27FC236}">
                  <a16:creationId xmlns:a16="http://schemas.microsoft.com/office/drawing/2014/main" xmlns="" id="{92528242-6BC7-9748-AC86-68C039F2705C}"/>
                </a:ext>
              </a:extLst>
            </p:cNvPr>
            <p:cNvSpPr/>
            <p:nvPr/>
          </p:nvSpPr>
          <p:spPr>
            <a:xfrm>
              <a:off x="699640" y="2475177"/>
              <a:ext cx="164029" cy="164029"/>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t-IT">
                <a:solidFill>
                  <a:srgbClr val="C3D69B"/>
                </a:solidFill>
              </a:endParaRPr>
            </a:p>
          </p:txBody>
        </p:sp>
      </p:grpSp>
      <p:sp>
        <p:nvSpPr>
          <p:cNvPr id="12" name="Segnaposto testo 8"/>
          <p:cNvSpPr>
            <a:spLocks noGrp="1"/>
          </p:cNvSpPr>
          <p:nvPr>
            <p:ph type="body" sz="quarter" idx="10" hasCustomPrompt="1"/>
          </p:nvPr>
        </p:nvSpPr>
        <p:spPr>
          <a:xfrm>
            <a:off x="1122130" y="573320"/>
            <a:ext cx="4195763" cy="398383"/>
          </a:xfrm>
          <a:prstGeom prst="rect">
            <a:avLst/>
          </a:prstGeom>
        </p:spPr>
        <p:txBody>
          <a:bodyPr vert="horz"/>
          <a:lstStyle>
            <a:lvl1pPr>
              <a:defRPr lang="it-IT" sz="2800" b="1" kern="1200" spc="65" dirty="0">
                <a:solidFill>
                  <a:srgbClr val="24509A"/>
                </a:solidFill>
                <a:latin typeface="Arial"/>
                <a:ea typeface="+mj-ea"/>
                <a:cs typeface="Arial"/>
              </a:defRPr>
            </a:lvl1pPr>
          </a:lstStyle>
          <a:p>
            <a:pPr lvl="0"/>
            <a:r>
              <a:rPr lang="it-IT" dirty="0" smtClean="0"/>
              <a:t>TITOLO</a:t>
            </a:r>
            <a:endParaRPr lang="it-IT" dirty="0"/>
          </a:p>
        </p:txBody>
      </p:sp>
      <p:sp>
        <p:nvSpPr>
          <p:cNvPr id="13" name="Segnaposto testo 10"/>
          <p:cNvSpPr>
            <a:spLocks noGrp="1"/>
          </p:cNvSpPr>
          <p:nvPr>
            <p:ph type="body" sz="quarter" idx="11" hasCustomPrompt="1"/>
          </p:nvPr>
        </p:nvSpPr>
        <p:spPr>
          <a:xfrm>
            <a:off x="1122130" y="989135"/>
            <a:ext cx="4184817" cy="317944"/>
          </a:xfrm>
          <a:prstGeom prst="rect">
            <a:avLst/>
          </a:prstGeom>
        </p:spPr>
        <p:txBody>
          <a:bodyPr vert="horz"/>
          <a:lstStyle>
            <a:lvl1pPr>
              <a:defRPr lang="it-IT" sz="2000" kern="1200" spc="65" dirty="0">
                <a:solidFill>
                  <a:srgbClr val="5B6770"/>
                </a:solidFill>
                <a:latin typeface="Arial"/>
                <a:ea typeface="+mn-ea"/>
                <a:cs typeface="Arial"/>
              </a:defRPr>
            </a:lvl1pPr>
          </a:lstStyle>
          <a:p>
            <a:pPr lvl="0"/>
            <a:r>
              <a:rPr lang="it-IT" dirty="0" smtClean="0"/>
              <a:t>Sottotitolo</a:t>
            </a:r>
            <a:endParaRPr lang="it-IT" dirty="0"/>
          </a:p>
        </p:txBody>
      </p:sp>
      <p:pic>
        <p:nvPicPr>
          <p:cNvPr id="15" name="Immagine 14" descr="angoli-bianchi-bordino.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14930" y="0"/>
            <a:ext cx="1041400" cy="6858000"/>
          </a:xfrm>
          <a:prstGeom prst="rect">
            <a:avLst/>
          </a:prstGeom>
        </p:spPr>
      </p:pic>
      <p:pic>
        <p:nvPicPr>
          <p:cNvPr id="17" name="Immagine 16">
            <a:extLst>
              <a:ext uri="{FF2B5EF4-FFF2-40B4-BE49-F238E27FC236}">
                <a16:creationId xmlns="" xmlns:a16="http://schemas.microsoft.com/office/drawing/2014/main" id="{E5F28904-8EFD-D342-A601-086AB10F92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31970" y="138479"/>
            <a:ext cx="718352" cy="443905"/>
          </a:xfrm>
          <a:prstGeom prst="rect">
            <a:avLst/>
          </a:prstGeom>
        </p:spPr>
      </p:pic>
      <p:sp>
        <p:nvSpPr>
          <p:cNvPr id="14" name="CasellaDiTesto 13"/>
          <p:cNvSpPr txBox="1"/>
          <p:nvPr userDrawn="1"/>
        </p:nvSpPr>
        <p:spPr>
          <a:xfrm>
            <a:off x="8753371" y="6523348"/>
            <a:ext cx="380100" cy="230832"/>
          </a:xfrm>
          <a:prstGeom prst="rect">
            <a:avLst/>
          </a:prstGeom>
        </p:spPr>
        <p:txBody>
          <a:bodyPr vert="horz" wrap="square" rtlCol="0">
            <a:spAutoFit/>
          </a:bodyPr>
          <a:lstStyle/>
          <a:p>
            <a:pPr marL="0" lvl="0" indent="0" algn="ctr" defTabSz="457200" rtl="0" eaLnBrk="1" latinLnBrk="0" hangingPunct="1">
              <a:lnSpc>
                <a:spcPct val="100000"/>
              </a:lnSpc>
              <a:spcBef>
                <a:spcPct val="20000"/>
              </a:spcBef>
              <a:buFont typeface="Arial"/>
              <a:buNone/>
            </a:pPr>
            <a:fld id="{83598016-F661-BD48-AE29-A5883A36DBDF}" type="slidenum">
              <a:rPr lang="it-IT" sz="900" b="0" kern="1200" smtClean="0">
                <a:solidFill>
                  <a:srgbClr val="0031A2"/>
                </a:solidFill>
                <a:latin typeface="Arial"/>
                <a:ea typeface="+mj-ea"/>
                <a:cs typeface="Arial"/>
              </a:rPr>
              <a:pPr marL="0" lvl="0" indent="0" algn="ctr" defTabSz="457200" rtl="0" eaLnBrk="1" latinLnBrk="0" hangingPunct="1">
                <a:lnSpc>
                  <a:spcPct val="100000"/>
                </a:lnSpc>
                <a:spcBef>
                  <a:spcPct val="20000"/>
                </a:spcBef>
                <a:buFont typeface="Arial"/>
                <a:buNone/>
              </a:pPr>
              <a:t>‹N›</a:t>
            </a:fld>
            <a:endParaRPr lang="it-IT" sz="900" b="0" kern="1200" dirty="0">
              <a:solidFill>
                <a:srgbClr val="0031A2"/>
              </a:solidFill>
              <a:latin typeface="Arial"/>
              <a:ea typeface="+mj-ea"/>
              <a:cs typeface="Arial"/>
            </a:endParaRPr>
          </a:p>
        </p:txBody>
      </p:sp>
    </p:spTree>
    <p:extLst>
      <p:ext uri="{BB962C8B-B14F-4D97-AF65-F5344CB8AC3E}">
        <p14:creationId xmlns:p14="http://schemas.microsoft.com/office/powerpoint/2010/main" val="265304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ngraziamenti 1">
    <p:spTree>
      <p:nvGrpSpPr>
        <p:cNvPr id="1" name=""/>
        <p:cNvGrpSpPr/>
        <p:nvPr/>
      </p:nvGrpSpPr>
      <p:grpSpPr>
        <a:xfrm>
          <a:off x="0" y="0"/>
          <a:ext cx="0" cy="0"/>
          <a:chOff x="0" y="0"/>
          <a:chExt cx="0" cy="0"/>
        </a:xfrm>
      </p:grpSpPr>
      <p:pic>
        <p:nvPicPr>
          <p:cNvPr id="3" name="Picture 3" descr="D:\INFOCAMERE\lavoro\presentaz. Unioncamere - Andrea Pappaianni_20-11-2015_DAFAREEEEEEEEEEEEEEEEEEE_ENTRO IL 3 DICEMBRE\babyhand.jpg">
            <a:extLst>
              <a:ext uri="{FF2B5EF4-FFF2-40B4-BE49-F238E27FC236}">
                <a16:creationId xmlns:a16="http://schemas.microsoft.com/office/drawing/2014/main" xmlns="" id="{4F257F44-E193-0849-A7AD-FBC6FEBCF4FE}"/>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9144001" cy="485353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93DCA215-93F2-F34A-80BA-D9F9A7625E0A}"/>
              </a:ext>
            </a:extLst>
          </p:cNvPr>
          <p:cNvSpPr/>
          <p:nvPr userDrawn="1"/>
        </p:nvSpPr>
        <p:spPr>
          <a:xfrm>
            <a:off x="0" y="-22604"/>
            <a:ext cx="9144000" cy="4876135"/>
          </a:xfrm>
          <a:prstGeom prst="rect">
            <a:avLst/>
          </a:prstGeom>
          <a:solidFill>
            <a:srgbClr val="82BC2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xmlns="" id="{E8431E3C-9CB1-D542-ADF0-6C0D4111D7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4950" y="1332364"/>
            <a:ext cx="3594100" cy="2159000"/>
          </a:xfrm>
          <a:prstGeom prst="rect">
            <a:avLst/>
          </a:prstGeom>
        </p:spPr>
      </p:pic>
      <p:grpSp>
        <p:nvGrpSpPr>
          <p:cNvPr id="8" name="Gruppo 7"/>
          <p:cNvGrpSpPr>
            <a:grpSpLocks noChangeAspect="1"/>
          </p:cNvGrpSpPr>
          <p:nvPr userDrawn="1"/>
        </p:nvGrpSpPr>
        <p:grpSpPr>
          <a:xfrm>
            <a:off x="6279889" y="5793946"/>
            <a:ext cx="2326447" cy="863999"/>
            <a:chOff x="5867916" y="5037578"/>
            <a:chExt cx="2785475" cy="1034474"/>
          </a:xfrm>
        </p:grpSpPr>
        <p:pic>
          <p:nvPicPr>
            <p:cNvPr id="9" name="Immagin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1687" y="5324416"/>
              <a:ext cx="434189" cy="434189"/>
            </a:xfrm>
            <a:prstGeom prst="rect">
              <a:avLst/>
            </a:prstGeom>
          </p:spPr>
        </p:pic>
        <p:pic>
          <p:nvPicPr>
            <p:cNvPr id="10" name="Immagin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9604" y="5383374"/>
              <a:ext cx="334503" cy="334503"/>
            </a:xfrm>
            <a:prstGeom prst="rect">
              <a:avLst/>
            </a:prstGeom>
          </p:spPr>
        </p:pic>
        <p:pic>
          <p:nvPicPr>
            <p:cNvPr id="11" name="Picture 11" descr="d:\Desktop\Twitter_logo_blu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7916" y="5383374"/>
              <a:ext cx="411451" cy="33450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5" descr="D:\Desktop\index3.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18917" y="5037578"/>
              <a:ext cx="1034474" cy="10344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4" name="Segnaposto testo 12"/>
          <p:cNvSpPr>
            <a:spLocks noGrp="1"/>
          </p:cNvSpPr>
          <p:nvPr>
            <p:ph type="body" sz="quarter" idx="10" hasCustomPrompt="1"/>
          </p:nvPr>
        </p:nvSpPr>
        <p:spPr>
          <a:xfrm>
            <a:off x="938213" y="5148495"/>
            <a:ext cx="4811712" cy="635000"/>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3300" b="1" kern="1200" dirty="0">
                <a:solidFill>
                  <a:srgbClr val="82BC2E"/>
                </a:solidFill>
                <a:latin typeface="Arial"/>
                <a:ea typeface="+mj-ea"/>
                <a:cs typeface="Arial"/>
              </a:defRPr>
            </a:lvl1pPr>
          </a:lstStyle>
          <a:p>
            <a:pPr>
              <a:lnSpc>
                <a:spcPct val="90000"/>
              </a:lnSpc>
            </a:pPr>
            <a:r>
              <a:rPr lang="it-IT" dirty="0" smtClean="0">
                <a:solidFill>
                  <a:srgbClr val="82BC2E"/>
                </a:solidFill>
              </a:rPr>
              <a:t>Grazie per l’attenzione.</a:t>
            </a:r>
            <a:endParaRPr lang="it-IT" dirty="0">
              <a:solidFill>
                <a:srgbClr val="82BC2E"/>
              </a:solidFill>
            </a:endParaRPr>
          </a:p>
        </p:txBody>
      </p:sp>
      <p:sp>
        <p:nvSpPr>
          <p:cNvPr id="17" name="Segnaposto testo 15"/>
          <p:cNvSpPr>
            <a:spLocks noGrp="1"/>
          </p:cNvSpPr>
          <p:nvPr>
            <p:ph type="body" sz="quarter" idx="11" hasCustomPrompt="1"/>
          </p:nvPr>
        </p:nvSpPr>
        <p:spPr>
          <a:xfrm>
            <a:off x="941383" y="5782606"/>
            <a:ext cx="3843337" cy="300151"/>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1800" b="0" kern="1200" dirty="0">
                <a:solidFill>
                  <a:srgbClr val="5B6770"/>
                </a:solidFill>
                <a:latin typeface="Arial"/>
                <a:ea typeface="+mj-ea"/>
                <a:cs typeface="Arial"/>
              </a:defRPr>
            </a:lvl1pPr>
          </a:lstStyle>
          <a:p>
            <a:pPr>
              <a:lnSpc>
                <a:spcPct val="90000"/>
              </a:lnSpc>
            </a:pPr>
            <a:r>
              <a:rPr lang="it-IT" sz="1800" dirty="0" err="1" smtClean="0">
                <a:solidFill>
                  <a:srgbClr val="5B6770"/>
                </a:solidFill>
              </a:rPr>
              <a:t>nome.cognome@infocamere.it</a:t>
            </a:r>
            <a:endParaRPr lang="it-IT" sz="1800" dirty="0" smtClean="0">
              <a:solidFill>
                <a:srgbClr val="5B6770"/>
              </a:solidFill>
            </a:endParaRPr>
          </a:p>
        </p:txBody>
      </p:sp>
      <p:sp>
        <p:nvSpPr>
          <p:cNvPr id="20" name="Segnaposto testo 18"/>
          <p:cNvSpPr>
            <a:spLocks noGrp="1"/>
          </p:cNvSpPr>
          <p:nvPr>
            <p:ph type="body" sz="quarter" idx="12" hasCustomPrompt="1"/>
          </p:nvPr>
        </p:nvSpPr>
        <p:spPr>
          <a:xfrm>
            <a:off x="938213" y="6082447"/>
            <a:ext cx="3846507" cy="313705"/>
          </a:xfrm>
          <a:prstGeom prst="rect">
            <a:avLst/>
          </a:prstGeom>
        </p:spPr>
        <p:txBody>
          <a:bodyPr vert="horz"/>
          <a:lstStyle>
            <a:lvl1pPr>
              <a:defRPr sz="1600"/>
            </a:lvl1pPr>
          </a:lstStyle>
          <a:p>
            <a:pPr>
              <a:lnSpc>
                <a:spcPct val="90000"/>
              </a:lnSpc>
            </a:pPr>
            <a:r>
              <a:rPr lang="it-IT" sz="1800" dirty="0" err="1" smtClean="0">
                <a:solidFill>
                  <a:srgbClr val="5B6770"/>
                </a:solidFill>
              </a:rPr>
              <a:t>infocamere.it</a:t>
            </a:r>
            <a:endParaRPr lang="it-IT" sz="1800" dirty="0">
              <a:solidFill>
                <a:srgbClr val="5B6770"/>
              </a:solidFill>
            </a:endParaRPr>
          </a:p>
        </p:txBody>
      </p:sp>
    </p:spTree>
    <p:extLst>
      <p:ext uri="{BB962C8B-B14F-4D97-AF65-F5344CB8AC3E}">
        <p14:creationId xmlns:p14="http://schemas.microsoft.com/office/powerpoint/2010/main" val="52726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ngraziamenti 2">
    <p:spTree>
      <p:nvGrpSpPr>
        <p:cNvPr id="1" name=""/>
        <p:cNvGrpSpPr/>
        <p:nvPr/>
      </p:nvGrpSpPr>
      <p:grpSpPr>
        <a:xfrm>
          <a:off x="0" y="0"/>
          <a:ext cx="0" cy="0"/>
          <a:chOff x="0" y="0"/>
          <a:chExt cx="0" cy="0"/>
        </a:xfrm>
      </p:grpSpPr>
      <p:pic>
        <p:nvPicPr>
          <p:cNvPr id="3" name="Immagine 2" descr="001.pn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9824" r="2038" b="30336"/>
          <a:stretch/>
        </p:blipFill>
        <p:spPr>
          <a:xfrm>
            <a:off x="0" y="-71120"/>
            <a:ext cx="9144000" cy="3489143"/>
          </a:xfrm>
          <a:prstGeom prst="rect">
            <a:avLst/>
          </a:prstGeom>
        </p:spPr>
      </p:pic>
      <p:cxnSp>
        <p:nvCxnSpPr>
          <p:cNvPr id="4" name="Connettore 1 3"/>
          <p:cNvCxnSpPr/>
          <p:nvPr userDrawn="1"/>
        </p:nvCxnSpPr>
        <p:spPr>
          <a:xfrm>
            <a:off x="0" y="3418023"/>
            <a:ext cx="9144000" cy="0"/>
          </a:xfrm>
          <a:prstGeom prst="line">
            <a:avLst/>
          </a:prstGeom>
          <a:ln w="76200" cmpd="sng">
            <a:solidFill>
              <a:srgbClr val="82BC2E"/>
            </a:solidFill>
          </a:ln>
          <a:effectLst/>
        </p:spPr>
        <p:style>
          <a:lnRef idx="2">
            <a:schemeClr val="accent1"/>
          </a:lnRef>
          <a:fillRef idx="0">
            <a:schemeClr val="accent1"/>
          </a:fillRef>
          <a:effectRef idx="1">
            <a:schemeClr val="accent1"/>
          </a:effectRef>
          <a:fontRef idx="minor">
            <a:schemeClr val="tx1"/>
          </a:fontRef>
        </p:style>
      </p:cxnSp>
      <p:sp>
        <p:nvSpPr>
          <p:cNvPr id="5" name="Ovale 4"/>
          <p:cNvSpPr/>
          <p:nvPr userDrawn="1"/>
        </p:nvSpPr>
        <p:spPr>
          <a:xfrm>
            <a:off x="587983" y="-1583621"/>
            <a:ext cx="12031857" cy="12031857"/>
          </a:xfrm>
          <a:prstGeom prst="ellipse">
            <a:avLst/>
          </a:prstGeom>
          <a:noFill/>
          <a:ln w="76200" cap="flat" cmpd="sng">
            <a:solidFill>
              <a:srgbClr val="82BC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lt1"/>
              </a:solidFill>
            </a:endParaRPr>
          </a:p>
        </p:txBody>
      </p:sp>
      <p:sp>
        <p:nvSpPr>
          <p:cNvPr id="6" name="Ovale 5">
            <a:extLst>
              <a:ext uri="{FF2B5EF4-FFF2-40B4-BE49-F238E27FC236}">
                <a16:creationId xmlns:a16="http://schemas.microsoft.com/office/drawing/2014/main" xmlns="" id="{5280BF9E-61CC-9F4F-9698-FD5911CA7926}"/>
              </a:ext>
            </a:extLst>
          </p:cNvPr>
          <p:cNvSpPr/>
          <p:nvPr userDrawn="1"/>
        </p:nvSpPr>
        <p:spPr>
          <a:xfrm>
            <a:off x="7389452" y="-1400239"/>
            <a:ext cx="2831243" cy="2831243"/>
          </a:xfrm>
          <a:prstGeom prst="ellipse">
            <a:avLst/>
          </a:prstGeom>
          <a:solidFill>
            <a:srgbClr val="82BC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xmlns="" id="{BA244C09-2621-C644-A6B2-8BA91B732C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52838" y="236151"/>
            <a:ext cx="1080000" cy="648765"/>
          </a:xfrm>
          <a:prstGeom prst="rect">
            <a:avLst/>
          </a:prstGeom>
        </p:spPr>
      </p:pic>
      <p:grpSp>
        <p:nvGrpSpPr>
          <p:cNvPr id="10" name="Gruppo 9"/>
          <p:cNvGrpSpPr>
            <a:grpSpLocks noChangeAspect="1"/>
          </p:cNvGrpSpPr>
          <p:nvPr userDrawn="1"/>
        </p:nvGrpSpPr>
        <p:grpSpPr>
          <a:xfrm>
            <a:off x="6279889" y="5625730"/>
            <a:ext cx="2326447" cy="863999"/>
            <a:chOff x="5867916" y="5037578"/>
            <a:chExt cx="2785475" cy="1034474"/>
          </a:xfrm>
        </p:grpSpPr>
        <p:pic>
          <p:nvPicPr>
            <p:cNvPr id="11" name="Immagin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1687" y="5324416"/>
              <a:ext cx="434189" cy="434189"/>
            </a:xfrm>
            <a:prstGeom prst="rect">
              <a:avLst/>
            </a:prstGeom>
          </p:spPr>
        </p:pic>
        <p:pic>
          <p:nvPicPr>
            <p:cNvPr id="12" name="Immagin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9604" y="5383374"/>
              <a:ext cx="334503" cy="334503"/>
            </a:xfrm>
            <a:prstGeom prst="rect">
              <a:avLst/>
            </a:prstGeom>
          </p:spPr>
        </p:pic>
        <p:pic>
          <p:nvPicPr>
            <p:cNvPr id="13" name="Picture 11" descr="d:\Desktop\Twitter_logo_blu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67916" y="5383374"/>
              <a:ext cx="411451" cy="33450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5" descr="D:\Desktop\index3.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618917" y="5037578"/>
              <a:ext cx="1034474" cy="10344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 name="Segnaposto testo 14"/>
          <p:cNvSpPr>
            <a:spLocks noGrp="1"/>
          </p:cNvSpPr>
          <p:nvPr>
            <p:ph type="body" sz="quarter" idx="10" hasCustomPrompt="1"/>
          </p:nvPr>
        </p:nvSpPr>
        <p:spPr>
          <a:xfrm>
            <a:off x="1107393" y="3925020"/>
            <a:ext cx="5911850" cy="641350"/>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lang="it-IT" sz="4000" b="1" kern="1200" dirty="0" smtClean="0">
                <a:solidFill>
                  <a:srgbClr val="82BC2E"/>
                </a:solidFill>
                <a:latin typeface="Arial"/>
                <a:ea typeface="+mj-ea"/>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sz="4000" dirty="0" smtClean="0">
                <a:solidFill>
                  <a:srgbClr val="82BC2E"/>
                </a:solidFill>
              </a:rPr>
              <a:t>Grazie per l’attenzione.</a:t>
            </a:r>
          </a:p>
        </p:txBody>
      </p:sp>
      <p:sp>
        <p:nvSpPr>
          <p:cNvPr id="22" name="Segnaposto testo 17"/>
          <p:cNvSpPr>
            <a:spLocks noGrp="1"/>
          </p:cNvSpPr>
          <p:nvPr>
            <p:ph type="body" sz="quarter" idx="11" hasCustomPrompt="1"/>
          </p:nvPr>
        </p:nvSpPr>
        <p:spPr>
          <a:xfrm>
            <a:off x="1141413" y="4719776"/>
            <a:ext cx="5138737" cy="328890"/>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2400" b="0" kern="1200" dirty="0">
                <a:solidFill>
                  <a:srgbClr val="5B6770"/>
                </a:solidFill>
                <a:latin typeface="Arial"/>
                <a:ea typeface="+mj-ea"/>
                <a:cs typeface="Arial"/>
              </a:defRPr>
            </a:lvl1pPr>
          </a:lstStyle>
          <a:p>
            <a:pPr>
              <a:lnSpc>
                <a:spcPct val="90000"/>
              </a:lnSpc>
            </a:pPr>
            <a:r>
              <a:rPr lang="it-IT" dirty="0" err="1" smtClean="0">
                <a:solidFill>
                  <a:srgbClr val="5B6770"/>
                </a:solidFill>
              </a:rPr>
              <a:t>nome.cognome@infocamere.it</a:t>
            </a:r>
            <a:endParaRPr lang="it-IT" dirty="0">
              <a:solidFill>
                <a:srgbClr val="5B6770"/>
              </a:solidFill>
            </a:endParaRPr>
          </a:p>
        </p:txBody>
      </p:sp>
      <p:sp>
        <p:nvSpPr>
          <p:cNvPr id="23" name="Segnaposto testo 20"/>
          <p:cNvSpPr>
            <a:spLocks noGrp="1"/>
          </p:cNvSpPr>
          <p:nvPr>
            <p:ph type="body" sz="quarter" idx="12" hasCustomPrompt="1"/>
          </p:nvPr>
        </p:nvSpPr>
        <p:spPr>
          <a:xfrm>
            <a:off x="1141413" y="5076111"/>
            <a:ext cx="4529137" cy="362123"/>
          </a:xfrm>
          <a:prstGeom prst="rect">
            <a:avLst/>
          </a:prstGeom>
        </p:spPr>
        <p:txBody>
          <a:bodyPr vert="horz"/>
          <a:lstStyle>
            <a:lvl1pPr>
              <a:defRPr lang="it-IT" sz="2400" b="0" kern="1200" dirty="0" smtClean="0">
                <a:solidFill>
                  <a:srgbClr val="5B6770"/>
                </a:solidFill>
                <a:latin typeface="Arial"/>
                <a:ea typeface="+mj-ea"/>
                <a:cs typeface="Arial"/>
              </a:defRPr>
            </a:lvl1pPr>
          </a:lstStyle>
          <a:p>
            <a:pPr lvl="0"/>
            <a:r>
              <a:rPr lang="it-IT" dirty="0" err="1" smtClean="0">
                <a:solidFill>
                  <a:srgbClr val="5B6770"/>
                </a:solidFill>
              </a:rPr>
              <a:t>infocamere.it</a:t>
            </a:r>
            <a:endParaRPr lang="it-IT" dirty="0"/>
          </a:p>
        </p:txBody>
      </p:sp>
    </p:spTree>
    <p:extLst>
      <p:ext uri="{BB962C8B-B14F-4D97-AF65-F5344CB8AC3E}">
        <p14:creationId xmlns:p14="http://schemas.microsoft.com/office/powerpoint/2010/main" val="324200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ngraziamenti 3">
    <p:spTree>
      <p:nvGrpSpPr>
        <p:cNvPr id="1" name=""/>
        <p:cNvGrpSpPr/>
        <p:nvPr/>
      </p:nvGrpSpPr>
      <p:grpSpPr>
        <a:xfrm>
          <a:off x="0" y="0"/>
          <a:ext cx="0" cy="0"/>
          <a:chOff x="0" y="0"/>
          <a:chExt cx="0" cy="0"/>
        </a:xfrm>
      </p:grpSpPr>
      <p:pic>
        <p:nvPicPr>
          <p:cNvPr id="3" name="Immagine 2" descr="001.pn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9824" r="2038" b="30336"/>
          <a:stretch/>
        </p:blipFill>
        <p:spPr>
          <a:xfrm>
            <a:off x="0" y="-71120"/>
            <a:ext cx="9144000" cy="3489143"/>
          </a:xfrm>
          <a:prstGeom prst="rect">
            <a:avLst/>
          </a:prstGeom>
        </p:spPr>
      </p:pic>
      <p:cxnSp>
        <p:nvCxnSpPr>
          <p:cNvPr id="4" name="Connettore 1 3"/>
          <p:cNvCxnSpPr/>
          <p:nvPr userDrawn="1"/>
        </p:nvCxnSpPr>
        <p:spPr>
          <a:xfrm>
            <a:off x="0" y="3418023"/>
            <a:ext cx="9144000" cy="0"/>
          </a:xfrm>
          <a:prstGeom prst="line">
            <a:avLst/>
          </a:prstGeom>
          <a:ln w="76200" cmpd="sng">
            <a:solidFill>
              <a:srgbClr val="82BC2E"/>
            </a:solidFill>
          </a:ln>
          <a:effectLst/>
        </p:spPr>
        <p:style>
          <a:lnRef idx="2">
            <a:schemeClr val="accent1"/>
          </a:lnRef>
          <a:fillRef idx="0">
            <a:schemeClr val="accent1"/>
          </a:fillRef>
          <a:effectRef idx="1">
            <a:schemeClr val="accent1"/>
          </a:effectRef>
          <a:fontRef idx="minor">
            <a:schemeClr val="tx1"/>
          </a:fontRef>
        </p:style>
      </p:cxnSp>
      <p:sp>
        <p:nvSpPr>
          <p:cNvPr id="5" name="Ovale 4"/>
          <p:cNvSpPr/>
          <p:nvPr userDrawn="1"/>
        </p:nvSpPr>
        <p:spPr>
          <a:xfrm>
            <a:off x="587983" y="-1583621"/>
            <a:ext cx="12031857" cy="12031857"/>
          </a:xfrm>
          <a:prstGeom prst="ellipse">
            <a:avLst/>
          </a:prstGeom>
          <a:noFill/>
          <a:ln w="76200" cap="flat" cmpd="sng">
            <a:solidFill>
              <a:srgbClr val="82BC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lt1"/>
              </a:solidFill>
            </a:endParaRPr>
          </a:p>
        </p:txBody>
      </p:sp>
      <p:grpSp>
        <p:nvGrpSpPr>
          <p:cNvPr id="10" name="Gruppo 9"/>
          <p:cNvGrpSpPr>
            <a:grpSpLocks noChangeAspect="1"/>
          </p:cNvGrpSpPr>
          <p:nvPr userDrawn="1"/>
        </p:nvGrpSpPr>
        <p:grpSpPr>
          <a:xfrm>
            <a:off x="6279889" y="5625730"/>
            <a:ext cx="2326447" cy="863999"/>
            <a:chOff x="5867916" y="5037578"/>
            <a:chExt cx="2785475" cy="1034474"/>
          </a:xfrm>
        </p:grpSpPr>
        <p:pic>
          <p:nvPicPr>
            <p:cNvPr id="11" name="Immagin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1687" y="5324416"/>
              <a:ext cx="434189" cy="434189"/>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9604" y="5383374"/>
              <a:ext cx="334503" cy="334503"/>
            </a:xfrm>
            <a:prstGeom prst="rect">
              <a:avLst/>
            </a:prstGeom>
          </p:spPr>
        </p:pic>
        <p:pic>
          <p:nvPicPr>
            <p:cNvPr id="13" name="Picture 11" descr="d:\Desktop\Twitter_logo_blu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7916" y="5383374"/>
              <a:ext cx="411451" cy="33450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5" descr="D:\Desktop\index3.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18917" y="5037578"/>
              <a:ext cx="1034474" cy="10344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 name="Segnaposto testo 14"/>
          <p:cNvSpPr>
            <a:spLocks noGrp="1"/>
          </p:cNvSpPr>
          <p:nvPr>
            <p:ph type="body" sz="quarter" idx="10" hasCustomPrompt="1"/>
          </p:nvPr>
        </p:nvSpPr>
        <p:spPr>
          <a:xfrm>
            <a:off x="1107393" y="3925020"/>
            <a:ext cx="5911850" cy="641350"/>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lang="it-IT" sz="4000" b="1" kern="1200" dirty="0" smtClean="0">
                <a:solidFill>
                  <a:srgbClr val="82BC2E"/>
                </a:solidFill>
                <a:latin typeface="Arial"/>
                <a:ea typeface="+mj-ea"/>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sz="4000" dirty="0" smtClean="0">
                <a:solidFill>
                  <a:srgbClr val="82BC2E"/>
                </a:solidFill>
              </a:rPr>
              <a:t>Grazie per l’attenzione.</a:t>
            </a:r>
          </a:p>
        </p:txBody>
      </p:sp>
      <p:sp>
        <p:nvSpPr>
          <p:cNvPr id="22" name="Segnaposto testo 17"/>
          <p:cNvSpPr>
            <a:spLocks noGrp="1"/>
          </p:cNvSpPr>
          <p:nvPr>
            <p:ph type="body" sz="quarter" idx="11" hasCustomPrompt="1"/>
          </p:nvPr>
        </p:nvSpPr>
        <p:spPr>
          <a:xfrm>
            <a:off x="1141413" y="4719776"/>
            <a:ext cx="5138737" cy="328890"/>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2400" b="0" kern="1200" dirty="0">
                <a:solidFill>
                  <a:srgbClr val="5B6770"/>
                </a:solidFill>
                <a:latin typeface="Arial"/>
                <a:ea typeface="+mj-ea"/>
                <a:cs typeface="Arial"/>
              </a:defRPr>
            </a:lvl1pPr>
          </a:lstStyle>
          <a:p>
            <a:pPr>
              <a:lnSpc>
                <a:spcPct val="90000"/>
              </a:lnSpc>
            </a:pPr>
            <a:r>
              <a:rPr lang="it-IT" dirty="0" err="1" smtClean="0">
                <a:solidFill>
                  <a:srgbClr val="5B6770"/>
                </a:solidFill>
              </a:rPr>
              <a:t>nome.cognome@infocamere.it</a:t>
            </a:r>
            <a:endParaRPr lang="it-IT" dirty="0">
              <a:solidFill>
                <a:srgbClr val="5B6770"/>
              </a:solidFill>
            </a:endParaRPr>
          </a:p>
        </p:txBody>
      </p:sp>
      <p:sp>
        <p:nvSpPr>
          <p:cNvPr id="23" name="Segnaposto testo 20"/>
          <p:cNvSpPr>
            <a:spLocks noGrp="1"/>
          </p:cNvSpPr>
          <p:nvPr>
            <p:ph type="body" sz="quarter" idx="12" hasCustomPrompt="1"/>
          </p:nvPr>
        </p:nvSpPr>
        <p:spPr>
          <a:xfrm>
            <a:off x="1141413" y="5076111"/>
            <a:ext cx="4529137" cy="362123"/>
          </a:xfrm>
          <a:prstGeom prst="rect">
            <a:avLst/>
          </a:prstGeom>
        </p:spPr>
        <p:txBody>
          <a:bodyPr vert="horz"/>
          <a:lstStyle>
            <a:lvl1pPr>
              <a:defRPr lang="it-IT" sz="2400" b="0" kern="1200" dirty="0" smtClean="0">
                <a:solidFill>
                  <a:srgbClr val="5B6770"/>
                </a:solidFill>
                <a:latin typeface="Arial"/>
                <a:ea typeface="+mj-ea"/>
                <a:cs typeface="Arial"/>
              </a:defRPr>
            </a:lvl1pPr>
          </a:lstStyle>
          <a:p>
            <a:pPr lvl="0"/>
            <a:r>
              <a:rPr lang="it-IT" dirty="0" err="1" smtClean="0">
                <a:solidFill>
                  <a:srgbClr val="5B6770"/>
                </a:solidFill>
              </a:rPr>
              <a:t>infocamere.it</a:t>
            </a:r>
            <a:endParaRPr lang="it-IT" dirty="0"/>
          </a:p>
        </p:txBody>
      </p:sp>
      <p:grpSp>
        <p:nvGrpSpPr>
          <p:cNvPr id="15" name="Gruppo 14"/>
          <p:cNvGrpSpPr/>
          <p:nvPr userDrawn="1"/>
        </p:nvGrpSpPr>
        <p:grpSpPr>
          <a:xfrm>
            <a:off x="7389452" y="-1400239"/>
            <a:ext cx="2831243" cy="2831243"/>
            <a:chOff x="7389452" y="-1403293"/>
            <a:chExt cx="2831243" cy="2831243"/>
          </a:xfrm>
        </p:grpSpPr>
        <p:sp>
          <p:nvSpPr>
            <p:cNvPr id="17" name="Ovale 16">
              <a:extLst>
                <a:ext uri="{FF2B5EF4-FFF2-40B4-BE49-F238E27FC236}">
                  <a16:creationId xmlns:a16="http://schemas.microsoft.com/office/drawing/2014/main" xmlns="" id="{5280BF9E-61CC-9F4F-9698-FD5911CA7926}"/>
                </a:ext>
              </a:extLst>
            </p:cNvPr>
            <p:cNvSpPr/>
            <p:nvPr/>
          </p:nvSpPr>
          <p:spPr>
            <a:xfrm>
              <a:off x="7389452" y="-1403293"/>
              <a:ext cx="2831243" cy="28312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xmlns="" id="{E5F28904-8EFD-D342-A601-086AB10F920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63786" y="238407"/>
              <a:ext cx="1081399" cy="778315"/>
            </a:xfrm>
            <a:prstGeom prst="rect">
              <a:avLst/>
            </a:prstGeom>
          </p:spPr>
        </p:pic>
      </p:grpSp>
    </p:spTree>
    <p:extLst>
      <p:ext uri="{BB962C8B-B14F-4D97-AF65-F5344CB8AC3E}">
        <p14:creationId xmlns:p14="http://schemas.microsoft.com/office/powerpoint/2010/main" val="370418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89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utorial Copertina 1">
    <p:bg>
      <p:bgRef idx="1001">
        <a:schemeClr val="bg1"/>
      </p:bgRef>
    </p:bg>
    <p:spTree>
      <p:nvGrpSpPr>
        <p:cNvPr id="1" name=""/>
        <p:cNvGrpSpPr/>
        <p:nvPr/>
      </p:nvGrpSpPr>
      <p:grpSpPr>
        <a:xfrm>
          <a:off x="0" y="0"/>
          <a:ext cx="0" cy="0"/>
          <a:chOff x="0" y="0"/>
          <a:chExt cx="0" cy="0"/>
        </a:xfrm>
      </p:grpSpPr>
      <p:sp>
        <p:nvSpPr>
          <p:cNvPr id="6" name="Segnaposto immagine 5"/>
          <p:cNvSpPr>
            <a:spLocks noGrp="1"/>
          </p:cNvSpPr>
          <p:nvPr>
            <p:ph type="pic" sz="quarter" idx="15" hasCustomPrompt="1"/>
          </p:nvPr>
        </p:nvSpPr>
        <p:spPr>
          <a:xfrm>
            <a:off x="0" y="-22225"/>
            <a:ext cx="9143999" cy="4846638"/>
          </a:xfrm>
          <a:prstGeom prst="rect">
            <a:avLst/>
          </a:prstGeom>
          <a:solidFill>
            <a:schemeClr val="bg1">
              <a:lumMod val="85000"/>
            </a:schemeClr>
          </a:solidFill>
        </p:spPr>
        <p:txBody>
          <a:bodyPr vert="horz" anchor="ctr"/>
          <a:lstStyle>
            <a:lvl1pPr algn="ctr">
              <a:defRPr sz="3600">
                <a:solidFill>
                  <a:schemeClr val="tx2">
                    <a:lumMod val="75000"/>
                  </a:schemeClr>
                </a:solidFill>
              </a:defRPr>
            </a:lvl1pPr>
          </a:lstStyle>
          <a:p>
            <a:r>
              <a:rPr lang="it-IT" dirty="0" smtClean="0"/>
              <a:t>B</a:t>
            </a:r>
            <a:endParaRPr lang="it-IT" dirty="0"/>
          </a:p>
        </p:txBody>
      </p:sp>
      <p:sp>
        <p:nvSpPr>
          <p:cNvPr id="14" name="Segnaposto immagine 13"/>
          <p:cNvSpPr>
            <a:spLocks noGrp="1"/>
          </p:cNvSpPr>
          <p:nvPr>
            <p:ph type="pic" sz="quarter" idx="17" hasCustomPrompt="1"/>
          </p:nvPr>
        </p:nvSpPr>
        <p:spPr>
          <a:xfrm>
            <a:off x="4231508" y="-22224"/>
            <a:ext cx="4912492" cy="830437"/>
          </a:xfrm>
          <a:prstGeom prst="rect">
            <a:avLst/>
          </a:prstGeom>
          <a:solidFill>
            <a:srgbClr val="82BC00">
              <a:alpha val="72000"/>
            </a:srgbClr>
          </a:solidFill>
        </p:spPr>
        <p:txBody>
          <a:bodyPr vert="horz" anchor="ctr"/>
          <a:lstStyle>
            <a:lvl1pPr marL="0" indent="0" algn="ctr">
              <a:buFont typeface="+mj-lt"/>
              <a:buNone/>
              <a:defRPr sz="3600" baseline="0"/>
            </a:lvl1pPr>
          </a:lstStyle>
          <a:p>
            <a:r>
              <a:rPr lang="it-IT" dirty="0" smtClean="0"/>
              <a:t>C</a:t>
            </a:r>
          </a:p>
        </p:txBody>
      </p:sp>
      <p:sp>
        <p:nvSpPr>
          <p:cNvPr id="16" name="Segnaposto immagine 11"/>
          <p:cNvSpPr>
            <a:spLocks noGrp="1" noChangeAspect="1"/>
          </p:cNvSpPr>
          <p:nvPr>
            <p:ph type="pic" sz="quarter" idx="16" hasCustomPrompt="1"/>
          </p:nvPr>
        </p:nvSpPr>
        <p:spPr>
          <a:xfrm>
            <a:off x="530075" y="528638"/>
            <a:ext cx="1682750" cy="1009650"/>
          </a:xfrm>
          <a:prstGeom prst="rect">
            <a:avLst/>
          </a:prstGeom>
          <a:noFill/>
        </p:spPr>
        <p:txBody>
          <a:bodyPr vert="horz" anchor="ctr"/>
          <a:lstStyle>
            <a:lvl1pPr algn="ctr">
              <a:defRPr sz="3600"/>
            </a:lvl1pPr>
          </a:lstStyle>
          <a:p>
            <a:r>
              <a:rPr lang="it-IT" dirty="0" smtClean="0"/>
              <a:t>A</a:t>
            </a:r>
            <a:endParaRPr lang="it-IT" dirty="0"/>
          </a:p>
        </p:txBody>
      </p:sp>
      <p:sp>
        <p:nvSpPr>
          <p:cNvPr id="28" name="Segnaposto testo 26"/>
          <p:cNvSpPr>
            <a:spLocks noGrp="1"/>
          </p:cNvSpPr>
          <p:nvPr>
            <p:ph type="body" sz="quarter" idx="11" hasCustomPrompt="1"/>
          </p:nvPr>
        </p:nvSpPr>
        <p:spPr>
          <a:xfrm>
            <a:off x="1544638" y="3180120"/>
            <a:ext cx="5726112" cy="568325"/>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4000" b="1" kern="1200" dirty="0">
                <a:solidFill>
                  <a:schemeClr val="bg1"/>
                </a:solidFill>
                <a:latin typeface="Arial"/>
                <a:ea typeface="+mj-ea"/>
                <a:cs typeface="Arial"/>
              </a:defRPr>
            </a:lvl1pPr>
          </a:lstStyle>
          <a:p>
            <a:pPr>
              <a:lnSpc>
                <a:spcPct val="90000"/>
              </a:lnSpc>
            </a:pPr>
            <a:r>
              <a:rPr lang="it-IT" sz="4000" dirty="0" smtClean="0">
                <a:solidFill>
                  <a:schemeClr val="bg1"/>
                </a:solidFill>
              </a:rPr>
              <a:t>Titolo Presentazione</a:t>
            </a:r>
            <a:endParaRPr lang="it-IT" sz="4000" dirty="0">
              <a:solidFill>
                <a:schemeClr val="bg1"/>
              </a:solidFill>
            </a:endParaRPr>
          </a:p>
        </p:txBody>
      </p:sp>
      <p:sp>
        <p:nvSpPr>
          <p:cNvPr id="30" name="Segnaposto testo 26"/>
          <p:cNvSpPr>
            <a:spLocks noGrp="1"/>
          </p:cNvSpPr>
          <p:nvPr>
            <p:ph type="body" sz="quarter" idx="12" hasCustomPrompt="1"/>
          </p:nvPr>
        </p:nvSpPr>
        <p:spPr>
          <a:xfrm>
            <a:off x="1544638" y="3798662"/>
            <a:ext cx="5726112" cy="568325"/>
          </a:xfrm>
          <a:prstGeom prst="rect">
            <a:avLst/>
          </a:prstGeom>
        </p:spPr>
        <p:txBody>
          <a:bodyPr vert="horz"/>
          <a:lstStyle>
            <a:lvl1pPr marL="0" indent="0" algn="l" defTabSz="457200" rtl="0" eaLnBrk="1" latinLnBrk="0" hangingPunct="1">
              <a:lnSpc>
                <a:spcPct val="90000"/>
              </a:lnSpc>
              <a:spcBef>
                <a:spcPct val="20000"/>
              </a:spcBef>
              <a:buFont typeface="Arial"/>
              <a:buNone/>
              <a:defRPr lang="it-IT" sz="3200" b="0" kern="1200" dirty="0">
                <a:solidFill>
                  <a:schemeClr val="bg1"/>
                </a:solidFill>
                <a:latin typeface="Arial"/>
                <a:ea typeface="+mj-ea"/>
                <a:cs typeface="Arial"/>
              </a:defRPr>
            </a:lvl1pPr>
          </a:lstStyle>
          <a:p>
            <a:pPr>
              <a:lnSpc>
                <a:spcPct val="90000"/>
              </a:lnSpc>
            </a:pPr>
            <a:r>
              <a:rPr lang="it-IT" sz="3200" dirty="0" smtClean="0">
                <a:solidFill>
                  <a:schemeClr val="bg1"/>
                </a:solidFill>
              </a:rPr>
              <a:t>Sottotitolo Presentazione</a:t>
            </a:r>
            <a:endParaRPr lang="it-IT" sz="3200" dirty="0">
              <a:solidFill>
                <a:schemeClr val="bg1"/>
              </a:solidFill>
            </a:endParaRPr>
          </a:p>
        </p:txBody>
      </p:sp>
      <p:sp>
        <p:nvSpPr>
          <p:cNvPr id="32" name="Segnaposto testo 26"/>
          <p:cNvSpPr>
            <a:spLocks noGrp="1"/>
          </p:cNvSpPr>
          <p:nvPr>
            <p:ph type="body" sz="quarter" idx="13" hasCustomPrompt="1"/>
          </p:nvPr>
        </p:nvSpPr>
        <p:spPr>
          <a:xfrm>
            <a:off x="1544638" y="5271000"/>
            <a:ext cx="5726112" cy="342411"/>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lang="it-IT" sz="2000" b="0" kern="1200" baseline="0" dirty="0">
                <a:solidFill>
                  <a:srgbClr val="82BC00"/>
                </a:solidFill>
                <a:latin typeface="Arial"/>
                <a:ea typeface="+mj-ea"/>
                <a:cs typeface="Arial"/>
              </a:defRPr>
            </a:lvl1pPr>
          </a:lstStyle>
          <a:p>
            <a:r>
              <a:rPr lang="it-IT" dirty="0" smtClean="0">
                <a:solidFill>
                  <a:srgbClr val="82BC00"/>
                </a:solidFill>
              </a:rPr>
              <a:t>Nome Cognome</a:t>
            </a:r>
          </a:p>
        </p:txBody>
      </p:sp>
      <p:sp>
        <p:nvSpPr>
          <p:cNvPr id="9" name="Segnaposto testo 26"/>
          <p:cNvSpPr>
            <a:spLocks noGrp="1"/>
          </p:cNvSpPr>
          <p:nvPr>
            <p:ph type="body" sz="quarter" idx="14" hasCustomPrompt="1"/>
          </p:nvPr>
        </p:nvSpPr>
        <p:spPr>
          <a:xfrm>
            <a:off x="1544638" y="5624751"/>
            <a:ext cx="5726112" cy="342411"/>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lang="it-IT" sz="2000" b="0" kern="1200" baseline="0" dirty="0">
                <a:solidFill>
                  <a:srgbClr val="82BC00"/>
                </a:solidFill>
                <a:latin typeface="Arial"/>
                <a:ea typeface="+mj-ea"/>
                <a:cs typeface="Arial"/>
              </a:defRPr>
            </a:lvl1pPr>
          </a:lstStyle>
          <a:p>
            <a:r>
              <a:rPr lang="it-IT" dirty="0" smtClean="0">
                <a:solidFill>
                  <a:srgbClr val="82BC00"/>
                </a:solidFill>
              </a:rPr>
              <a:t>Luogo, giorno/mese/anno</a:t>
            </a:r>
          </a:p>
        </p:txBody>
      </p:sp>
      <p:sp>
        <p:nvSpPr>
          <p:cNvPr id="2" name="CasellaDiTesto 1"/>
          <p:cNvSpPr txBox="1"/>
          <p:nvPr userDrawn="1"/>
        </p:nvSpPr>
        <p:spPr>
          <a:xfrm>
            <a:off x="-2614706" y="198099"/>
            <a:ext cx="2530743" cy="6494598"/>
          </a:xfrm>
          <a:prstGeom prst="rect">
            <a:avLst/>
          </a:prstGeom>
        </p:spPr>
        <p:txBody>
          <a:bodyPr vert="horz" wrap="square" rtlCol="0">
            <a:spAutoFit/>
          </a:bodyPr>
          <a:lstStyle/>
          <a:p>
            <a:pPr marL="0" indent="0">
              <a:lnSpc>
                <a:spcPct val="90000"/>
              </a:lnSpc>
              <a:buFont typeface="+mj-lt"/>
              <a:buNone/>
            </a:pPr>
            <a:r>
              <a:rPr lang="it-IT" sz="1400" u="sng" baseline="0" dirty="0" smtClean="0">
                <a:solidFill>
                  <a:schemeClr val="bg1"/>
                </a:solidFill>
              </a:rPr>
              <a:t>A: Logo IC</a:t>
            </a:r>
          </a:p>
          <a:p>
            <a:pPr marL="342900" indent="-342900">
              <a:lnSpc>
                <a:spcPct val="90000"/>
              </a:lnSpc>
              <a:buFont typeface="+mj-lt"/>
              <a:buAutoNum type="arabicPeriod"/>
            </a:pPr>
            <a:r>
              <a:rPr lang="it-IT" sz="1400" baseline="0" dirty="0" smtClean="0">
                <a:solidFill>
                  <a:schemeClr val="bg1"/>
                </a:solidFill>
              </a:rPr>
              <a:t>Clicca “A” e inserisci il logo IC. Il Nome del file </a:t>
            </a:r>
            <a:r>
              <a:rPr lang="it-IT" sz="1400" baseline="0" dirty="0" err="1" smtClean="0">
                <a:solidFill>
                  <a:schemeClr val="bg1"/>
                </a:solidFill>
              </a:rPr>
              <a:t>é</a:t>
            </a:r>
            <a:r>
              <a:rPr lang="it-IT" sz="1400" baseline="0" dirty="0" smtClean="0">
                <a:solidFill>
                  <a:schemeClr val="bg1"/>
                </a:solidFill>
              </a:rPr>
              <a:t> “</a:t>
            </a:r>
            <a:r>
              <a:rPr lang="it-IT" sz="1400" baseline="0" dirty="0" err="1" smtClean="0">
                <a:solidFill>
                  <a:schemeClr val="bg1"/>
                </a:solidFill>
              </a:rPr>
              <a:t>Logo_IC_Negativo.png</a:t>
            </a:r>
            <a:r>
              <a:rPr lang="it-IT" sz="1400" baseline="0" dirty="0" smtClean="0">
                <a:solidFill>
                  <a:schemeClr val="bg1"/>
                </a:solidFill>
              </a:rPr>
              <a:t>”</a:t>
            </a:r>
          </a:p>
          <a:p>
            <a:pPr marL="342900" indent="-342900">
              <a:lnSpc>
                <a:spcPct val="90000"/>
              </a:lnSpc>
              <a:buFont typeface="+mj-lt"/>
              <a:buAutoNum type="arabicPeriod"/>
            </a:pPr>
            <a:r>
              <a:rPr lang="it-IT" sz="1400" baseline="0" dirty="0" smtClean="0">
                <a:solidFill>
                  <a:schemeClr val="bg1"/>
                </a:solidFill>
              </a:rPr>
              <a:t>Non cambiare la posizione del Logo</a:t>
            </a:r>
          </a:p>
          <a:p>
            <a:pPr marL="0" indent="0">
              <a:lnSpc>
                <a:spcPct val="90000"/>
              </a:lnSpc>
              <a:buFont typeface="+mj-lt"/>
              <a:buNone/>
            </a:pPr>
            <a:endParaRPr lang="it-IT" sz="1400" dirty="0" smtClean="0">
              <a:solidFill>
                <a:schemeClr val="bg1"/>
              </a:solidFill>
            </a:endParaRPr>
          </a:p>
          <a:p>
            <a:pPr marL="0" indent="0">
              <a:lnSpc>
                <a:spcPct val="90000"/>
              </a:lnSpc>
              <a:buFont typeface="+mj-lt"/>
              <a:buNone/>
            </a:pPr>
            <a:r>
              <a:rPr lang="it-IT" sz="1400" u="sng" dirty="0" smtClean="0">
                <a:solidFill>
                  <a:schemeClr val="bg1"/>
                </a:solidFill>
              </a:rPr>
              <a:t>B: Immagine di</a:t>
            </a:r>
            <a:r>
              <a:rPr lang="it-IT" sz="1400" u="sng" baseline="0" dirty="0" smtClean="0">
                <a:solidFill>
                  <a:schemeClr val="bg1"/>
                </a:solidFill>
              </a:rPr>
              <a:t> sfondo </a:t>
            </a:r>
            <a:endParaRPr lang="it-IT" sz="1400" u="sng" dirty="0" smtClean="0">
              <a:solidFill>
                <a:schemeClr val="bg1"/>
              </a:solidFill>
            </a:endParaRPr>
          </a:p>
          <a:p>
            <a:pPr marL="342900" indent="-342900">
              <a:lnSpc>
                <a:spcPct val="90000"/>
              </a:lnSpc>
              <a:buFont typeface="+mj-lt"/>
              <a:buAutoNum type="arabicPeriod"/>
            </a:pPr>
            <a:r>
              <a:rPr lang="it-IT" sz="1400" dirty="0" smtClean="0">
                <a:solidFill>
                  <a:schemeClr val="bg1"/>
                </a:solidFill>
              </a:rPr>
              <a:t>Clicca</a:t>
            </a:r>
            <a:r>
              <a:rPr lang="it-IT" sz="1400" baseline="0" dirty="0" smtClean="0">
                <a:solidFill>
                  <a:schemeClr val="bg1"/>
                </a:solidFill>
              </a:rPr>
              <a:t> “B” e inserisci un’immagine a scelta</a:t>
            </a:r>
          </a:p>
          <a:p>
            <a:pPr marL="342900" indent="-342900">
              <a:lnSpc>
                <a:spcPct val="90000"/>
              </a:lnSpc>
              <a:buFont typeface="+mj-lt"/>
              <a:buAutoNum type="arabicPeriod"/>
            </a:pPr>
            <a:r>
              <a:rPr lang="it-IT" sz="1400" baseline="0" dirty="0" smtClean="0">
                <a:solidFill>
                  <a:schemeClr val="bg1"/>
                </a:solidFill>
              </a:rPr>
              <a:t>(facoltativo)</a:t>
            </a:r>
            <a:r>
              <a:rPr lang="it-IT" sz="1400" baseline="0" dirty="0">
                <a:solidFill>
                  <a:schemeClr val="bg1"/>
                </a:solidFill>
              </a:rPr>
              <a:t> </a:t>
            </a:r>
            <a:r>
              <a:rPr lang="it-IT" sz="1400" baseline="0" dirty="0" smtClean="0">
                <a:solidFill>
                  <a:schemeClr val="bg1"/>
                </a:solidFill>
              </a:rPr>
              <a:t>seleziona l’immagine, clicca su formato immagine, ricolora, saturazione colore, saturazione 0%</a:t>
            </a:r>
          </a:p>
          <a:p>
            <a:pPr marL="0" indent="0">
              <a:lnSpc>
                <a:spcPct val="90000"/>
              </a:lnSpc>
              <a:buFont typeface="+mj-lt"/>
              <a:buNone/>
            </a:pPr>
            <a:endParaRPr lang="it-IT" sz="1400" baseline="0" dirty="0" smtClean="0">
              <a:solidFill>
                <a:schemeClr val="bg1"/>
              </a:solidFill>
            </a:endParaRPr>
          </a:p>
          <a:p>
            <a:pPr marL="0" indent="0">
              <a:lnSpc>
                <a:spcPct val="90000"/>
              </a:lnSpc>
              <a:buFont typeface="+mj-lt"/>
              <a:buNone/>
            </a:pPr>
            <a:r>
              <a:rPr lang="it-IT" sz="1400" u="sng" baseline="0" dirty="0" smtClean="0">
                <a:solidFill>
                  <a:schemeClr val="bg1"/>
                </a:solidFill>
              </a:rPr>
              <a:t>C: Colore virato su Immagine di sfondo</a:t>
            </a:r>
          </a:p>
          <a:p>
            <a:pPr marL="342900" indent="-342900">
              <a:lnSpc>
                <a:spcPct val="90000"/>
              </a:lnSpc>
              <a:buFont typeface="+mj-lt"/>
              <a:buAutoNum type="arabicPeriod"/>
            </a:pPr>
            <a:r>
              <a:rPr lang="it-IT" sz="1400" baseline="0" dirty="0" smtClean="0">
                <a:solidFill>
                  <a:schemeClr val="bg1"/>
                </a:solidFill>
              </a:rPr>
              <a:t>Ridimensionare rettangolo verde C della stessa grandezza dell’immagine di sfondo (seleziona l’angolo sotto a sinistra e trascinalo fino a coprire l’immagine di sfondo)</a:t>
            </a:r>
          </a:p>
          <a:p>
            <a:pPr marL="342900" marR="0" indent="-342900" algn="l" defTabSz="457200" rtl="0" eaLnBrk="1" fontAlgn="auto" latinLnBrk="0" hangingPunct="1">
              <a:lnSpc>
                <a:spcPct val="90000"/>
              </a:lnSpc>
              <a:spcBef>
                <a:spcPts val="0"/>
              </a:spcBef>
              <a:spcAft>
                <a:spcPts val="0"/>
              </a:spcAft>
              <a:buClrTx/>
              <a:buSzTx/>
              <a:buFont typeface="+mj-lt"/>
              <a:buAutoNum type="arabicPeriod"/>
              <a:tabLst/>
              <a:defRPr/>
            </a:pPr>
            <a:r>
              <a:rPr lang="it-IT" sz="1400" baseline="0" dirty="0" smtClean="0">
                <a:solidFill>
                  <a:schemeClr val="bg1"/>
                </a:solidFill>
              </a:rPr>
              <a:t>(facoltativo) seleziona rettangolo verde C e cambia colore</a:t>
            </a:r>
          </a:p>
          <a:p>
            <a:pPr marL="342900" marR="0" indent="-342900" algn="l" defTabSz="457200" rtl="0" eaLnBrk="1" fontAlgn="auto" latinLnBrk="0" hangingPunct="1">
              <a:lnSpc>
                <a:spcPct val="90000"/>
              </a:lnSpc>
              <a:spcBef>
                <a:spcPts val="0"/>
              </a:spcBef>
              <a:spcAft>
                <a:spcPts val="0"/>
              </a:spcAft>
              <a:buClrTx/>
              <a:buSzTx/>
              <a:buFont typeface="+mj-lt"/>
              <a:buAutoNum type="arabicPeriod"/>
              <a:tabLst/>
              <a:defRPr/>
            </a:pPr>
            <a:r>
              <a:rPr lang="it-IT" sz="1400" baseline="0" dirty="0" smtClean="0">
                <a:solidFill>
                  <a:schemeClr val="bg1"/>
                </a:solidFill>
              </a:rPr>
              <a:t>Se cambi colore usa lo stesso colore per il testo in basso (Nome Cognome</a:t>
            </a:r>
            <a:r>
              <a:rPr lang="mr-IN" sz="1400" baseline="0" dirty="0" smtClean="0">
                <a:solidFill>
                  <a:schemeClr val="bg1"/>
                </a:solidFill>
              </a:rPr>
              <a:t>…</a:t>
            </a:r>
            <a:r>
              <a:rPr lang="it-IT" sz="1400" baseline="0" dirty="0" smtClean="0">
                <a:solidFill>
                  <a:schemeClr val="bg1"/>
                </a:solidFill>
              </a:rPr>
              <a:t>)</a:t>
            </a:r>
          </a:p>
        </p:txBody>
      </p:sp>
    </p:spTree>
    <p:extLst>
      <p:ext uri="{BB962C8B-B14F-4D97-AF65-F5344CB8AC3E}">
        <p14:creationId xmlns:p14="http://schemas.microsoft.com/office/powerpoint/2010/main" val="36711295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7226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3" r:id="rId3"/>
    <p:sldLayoutId id="2147483692" r:id="rId4"/>
    <p:sldLayoutId id="2147483677" r:id="rId5"/>
    <p:sldLayoutId id="2147483681" r:id="rId6"/>
    <p:sldLayoutId id="2147483690" r:id="rId7"/>
    <p:sldLayoutId id="2147483684" r:id="rId8"/>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3300" b="1" kern="1200">
          <a:solidFill>
            <a:srgbClr val="184B9A"/>
          </a:solidFill>
          <a:latin typeface="Arial"/>
          <a:ea typeface="+mj-ea"/>
          <a:cs typeface="Arial"/>
        </a:defRPr>
      </a:lvl1pPr>
    </p:titleStyle>
    <p:bodyStyle>
      <a:lvl1pPr marL="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1pPr>
      <a:lvl2pPr marL="4572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2pPr>
      <a:lvl3pPr marL="9144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3pPr>
      <a:lvl4pPr marL="13716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4pPr>
      <a:lvl5pPr marL="18288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581316"/>
      </p:ext>
    </p:extLst>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3300" b="1" kern="1200">
          <a:solidFill>
            <a:srgbClr val="184B9A"/>
          </a:solidFill>
          <a:latin typeface="Arial"/>
          <a:ea typeface="+mj-ea"/>
          <a:cs typeface="Arial"/>
        </a:defRPr>
      </a:lvl1pPr>
    </p:titleStyle>
    <p:bodyStyle>
      <a:lvl1pPr marL="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1pPr>
      <a:lvl2pPr marL="4572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2pPr>
      <a:lvl3pPr marL="9144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3pPr>
      <a:lvl4pPr marL="13716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4pPr>
      <a:lvl5pPr marL="18288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0" tIns="0" rIns="91440" bIns="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numero diapositiva 5"/>
          <p:cNvSpPr>
            <a:spLocks noGrp="1"/>
          </p:cNvSpPr>
          <p:nvPr>
            <p:ph type="sldNum" sz="quarter" idx="4"/>
          </p:nvPr>
        </p:nvSpPr>
        <p:spPr>
          <a:xfrm>
            <a:off x="8024518" y="6356350"/>
            <a:ext cx="662281" cy="365125"/>
          </a:xfrm>
          <a:prstGeom prst="rect">
            <a:avLst/>
          </a:prstGeom>
        </p:spPr>
        <p:txBody>
          <a:bodyPr vert="horz" lIns="91440" tIns="45720" rIns="91440" bIns="45720" rtlCol="0" anchor="ctr"/>
          <a:lstStyle>
            <a:lvl1pPr algn="r">
              <a:defRPr sz="800">
                <a:solidFill>
                  <a:srgbClr val="184B9A"/>
                </a:solidFill>
                <a:latin typeface="Arial"/>
                <a:cs typeface="Arial"/>
              </a:defRPr>
            </a:lvl1pPr>
          </a:lstStyle>
          <a:p>
            <a:fld id="{5EECA967-669B-5F49-BDED-58964807E68B}" type="slidenum">
              <a:rPr lang="it-IT" smtClean="0"/>
              <a:pPr/>
              <a:t>‹N›</a:t>
            </a:fld>
            <a:endParaRPr lang="it-IT" dirty="0"/>
          </a:p>
        </p:txBody>
      </p:sp>
      <p:pic>
        <p:nvPicPr>
          <p:cNvPr id="9" name="Picture 4"/>
          <p:cNvPicPr>
            <a:picLocks noChangeAspect="1" noChangeArrowheads="1"/>
          </p:cNvPicPr>
          <p:nvPr/>
        </p:nvPicPr>
        <p:blipFill rotWithShape="1">
          <a:blip r:embed="rId12">
            <a:extLst>
              <a:ext uri="{28A0092B-C50C-407E-A947-70E740481C1C}">
                <a14:useLocalDpi xmlns:a14="http://schemas.microsoft.com/office/drawing/2010/main" val="0"/>
              </a:ext>
            </a:extLst>
          </a:blip>
          <a:srcRect r="84672"/>
          <a:stretch/>
        </p:blipFill>
        <p:spPr bwMode="auto">
          <a:xfrm>
            <a:off x="457200" y="6334124"/>
            <a:ext cx="775494"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129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hdr="0"/>
  <p:txStyles>
    <p:titleStyle>
      <a:lvl1pPr algn="l" defTabSz="457200" rtl="0" eaLnBrk="1" latinLnBrk="0" hangingPunct="1">
        <a:lnSpc>
          <a:spcPts val="3500"/>
        </a:lnSpc>
        <a:spcBef>
          <a:spcPct val="0"/>
        </a:spcBef>
        <a:buNone/>
        <a:defRPr sz="3300" b="1" kern="1200">
          <a:solidFill>
            <a:srgbClr val="184B9A"/>
          </a:solidFill>
          <a:latin typeface="Arial"/>
          <a:ea typeface="+mj-ea"/>
          <a:cs typeface="Arial"/>
        </a:defRPr>
      </a:lvl1pPr>
    </p:titleStyle>
    <p:bodyStyle>
      <a:lvl1pPr marL="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3pPr>
      <a:lvl4pPr marL="13716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4pPr>
      <a:lvl5pPr marL="18288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hyperlink" Target="http://www.normattiva.it/uri-res/N2Ls?urn:nir:stato:decreto.legislativo:2005-03-7;82~art64!vig="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6.png"/><Relationship Id="rId7" Type="http://schemas.openxmlformats.org/officeDocument/2006/relationships/image" Target="../media/image52.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emf"/></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1.xml"/><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1.xml"/><Relationship Id="rId5" Type="http://schemas.openxmlformats.org/officeDocument/2006/relationships/image" Target="../media/image62.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3.png"/><Relationship Id="rId1" Type="http://schemas.openxmlformats.org/officeDocument/2006/relationships/slideLayout" Target="../slideLayouts/slideLayout11.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0.png"/><Relationship Id="rId1" Type="http://schemas.openxmlformats.org/officeDocument/2006/relationships/slideLayout" Target="../slideLayouts/slideLayout11.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74.jpeg"/><Relationship Id="rId7" Type="http://schemas.openxmlformats.org/officeDocument/2006/relationships/image" Target="../media/image77.png"/><Relationship Id="rId2" Type="http://schemas.openxmlformats.org/officeDocument/2006/relationships/image" Target="../media/image73.jpe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76.pn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3.png"/><Relationship Id="rId1" Type="http://schemas.openxmlformats.org/officeDocument/2006/relationships/slideLayout" Target="../slideLayouts/slideLayout13.xml"/><Relationship Id="rId5" Type="http://schemas.microsoft.com/office/2007/relationships/hdphoto" Target="../media/hdphoto7.wdp"/><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8" Type="http://schemas.openxmlformats.org/officeDocument/2006/relationships/image" Target="../media/image94.png"/><Relationship Id="rId13" Type="http://schemas.microsoft.com/office/2007/relationships/hdphoto" Target="../media/hdphoto8.wdp"/><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2.jpe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jpeg"/><Relationship Id="rId9" Type="http://schemas.openxmlformats.org/officeDocument/2006/relationships/image" Target="../media/image95.png"/></Relationships>
</file>

<file path=ppt/slides/_rels/slide34.xml.rels><?xml version="1.0" encoding="UTF-8" standalone="yes"?>
<Relationships xmlns="http://schemas.openxmlformats.org/package/2006/relationships"><Relationship Id="rId8" Type="http://schemas.openxmlformats.org/officeDocument/2006/relationships/image" Target="../media/image104.jpeg"/><Relationship Id="rId13" Type="http://schemas.openxmlformats.org/officeDocument/2006/relationships/image" Target="../media/image107.jpg"/><Relationship Id="rId18" Type="http://schemas.openxmlformats.org/officeDocument/2006/relationships/image" Target="../media/image111.png"/><Relationship Id="rId3" Type="http://schemas.openxmlformats.org/officeDocument/2006/relationships/image" Target="../media/image99.png"/><Relationship Id="rId21" Type="http://schemas.openxmlformats.org/officeDocument/2006/relationships/image" Target="../media/image114.png"/><Relationship Id="rId7" Type="http://schemas.openxmlformats.org/officeDocument/2006/relationships/image" Target="../media/image103.png"/><Relationship Id="rId12" Type="http://schemas.openxmlformats.org/officeDocument/2006/relationships/image" Target="../media/image106.png"/><Relationship Id="rId17" Type="http://schemas.openxmlformats.org/officeDocument/2006/relationships/image" Target="../media/image110.png"/><Relationship Id="rId2" Type="http://schemas.openxmlformats.org/officeDocument/2006/relationships/notesSlide" Target="../notesSlides/notesSlide4.xml"/><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slideLayout" Target="../slideLayouts/slideLayout13.xml"/><Relationship Id="rId6" Type="http://schemas.openxmlformats.org/officeDocument/2006/relationships/image" Target="../media/image102.jpeg"/><Relationship Id="rId11" Type="http://schemas.openxmlformats.org/officeDocument/2006/relationships/image" Target="../media/image105.png"/><Relationship Id="rId24" Type="http://schemas.openxmlformats.org/officeDocument/2006/relationships/image" Target="../media/image94.png"/><Relationship Id="rId5" Type="http://schemas.openxmlformats.org/officeDocument/2006/relationships/image" Target="../media/image101.png"/><Relationship Id="rId15" Type="http://schemas.openxmlformats.org/officeDocument/2006/relationships/image" Target="../media/image108.png"/><Relationship Id="rId23" Type="http://schemas.openxmlformats.org/officeDocument/2006/relationships/image" Target="../media/image116.png"/><Relationship Id="rId10" Type="http://schemas.openxmlformats.org/officeDocument/2006/relationships/image" Target="../media/image91.png"/><Relationship Id="rId19" Type="http://schemas.openxmlformats.org/officeDocument/2006/relationships/image" Target="../media/image112.png"/><Relationship Id="rId4" Type="http://schemas.openxmlformats.org/officeDocument/2006/relationships/image" Target="../media/image100.png"/><Relationship Id="rId9" Type="http://schemas.openxmlformats.org/officeDocument/2006/relationships/image" Target="../media/image89.png"/><Relationship Id="rId14" Type="http://schemas.openxmlformats.org/officeDocument/2006/relationships/image" Target="../media/image97.png"/><Relationship Id="rId22" Type="http://schemas.openxmlformats.org/officeDocument/2006/relationships/image" Target="../media/image115.png"/></Relationships>
</file>

<file path=ppt/slides/_rels/slide35.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7.png"/><Relationship Id="rId7" Type="http://schemas.openxmlformats.org/officeDocument/2006/relationships/image" Target="../media/image10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10.wdp"/><Relationship Id="rId5" Type="http://schemas.openxmlformats.org/officeDocument/2006/relationships/image" Target="../media/image118.png"/><Relationship Id="rId10" Type="http://schemas.openxmlformats.org/officeDocument/2006/relationships/image" Target="../media/image120.png"/><Relationship Id="rId4" Type="http://schemas.microsoft.com/office/2007/relationships/hdphoto" Target="../media/hdphoto9.wdp"/><Relationship Id="rId9"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22.png"/></Relationships>
</file>

<file path=ppt/slides/_rels/slide3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122.png"/><Relationship Id="rId4" Type="http://schemas.openxmlformats.org/officeDocument/2006/relationships/image" Target="../media/image123.png"/></Relationships>
</file>

<file path=ppt/slides/_rels/slide3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24.png"/><Relationship Id="rId4" Type="http://schemas.openxmlformats.org/officeDocument/2006/relationships/image" Target="../media/image122.png"/></Relationships>
</file>

<file path=ppt/slides/_rels/slide3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25.png"/><Relationship Id="rId4" Type="http://schemas.openxmlformats.org/officeDocument/2006/relationships/image" Target="../media/image122.png"/></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Stock-186699520.jpg"/>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22604"/>
            <a:ext cx="9144000" cy="4846332"/>
          </a:xfrm>
          <a:prstGeom prst="rect">
            <a:avLst/>
          </a:prstGeom>
        </p:spPr>
      </p:pic>
      <p:sp>
        <p:nvSpPr>
          <p:cNvPr id="11" name="Rettangolo 10">
            <a:extLst>
              <a:ext uri="{FF2B5EF4-FFF2-40B4-BE49-F238E27FC236}">
                <a16:creationId xmlns="" xmlns:a16="http://schemas.microsoft.com/office/drawing/2014/main" id="{93DCA215-93F2-F34A-80BA-D9F9A7625E0A}"/>
              </a:ext>
            </a:extLst>
          </p:cNvPr>
          <p:cNvSpPr/>
          <p:nvPr/>
        </p:nvSpPr>
        <p:spPr>
          <a:xfrm>
            <a:off x="0" y="-22603"/>
            <a:ext cx="9144000" cy="4846332"/>
          </a:xfrm>
          <a:prstGeom prst="rect">
            <a:avLst/>
          </a:prstGeom>
          <a:solidFill>
            <a:srgbClr val="82BC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6" name="Segnaposto testo 23"/>
          <p:cNvSpPr txBox="1">
            <a:spLocks/>
          </p:cNvSpPr>
          <p:nvPr/>
        </p:nvSpPr>
        <p:spPr>
          <a:xfrm>
            <a:off x="1545118" y="3176788"/>
            <a:ext cx="6504729" cy="571417"/>
          </a:xfrm>
          <a:prstGeom prst="rect">
            <a:avLst/>
          </a:prstGeom>
        </p:spPr>
        <p:txBody>
          <a:bodyPr vert="horz"/>
          <a:lstStyle>
            <a:lvl1pPr marL="0" indent="0" algn="l" defTabSz="457200" rtl="0" eaLnBrk="1" latinLnBrk="0" hangingPunct="1">
              <a:spcBef>
                <a:spcPct val="20000"/>
              </a:spcBef>
              <a:buFont typeface="Arial"/>
              <a:buNone/>
              <a:defRPr lang="it-IT" sz="3300" b="1" kern="1200" dirty="0" smtClean="0">
                <a:solidFill>
                  <a:srgbClr val="24509A"/>
                </a:solidFill>
                <a:latin typeface="Arial"/>
                <a:ea typeface="+mj-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it-IT" sz="4000" dirty="0" smtClean="0">
                <a:solidFill>
                  <a:schemeClr val="bg1"/>
                </a:solidFill>
              </a:rPr>
              <a:t>Servizi digitali CCIAA</a:t>
            </a:r>
            <a:endParaRPr lang="it-IT" sz="4000" dirty="0">
              <a:solidFill>
                <a:schemeClr val="bg1"/>
              </a:solidFill>
            </a:endParaRPr>
          </a:p>
        </p:txBody>
      </p:sp>
      <p:sp>
        <p:nvSpPr>
          <p:cNvPr id="7" name="Segnaposto testo 23"/>
          <p:cNvSpPr txBox="1">
            <a:spLocks/>
          </p:cNvSpPr>
          <p:nvPr/>
        </p:nvSpPr>
        <p:spPr>
          <a:xfrm>
            <a:off x="1545118" y="3805145"/>
            <a:ext cx="6504729" cy="571417"/>
          </a:xfrm>
          <a:prstGeom prst="rect">
            <a:avLst/>
          </a:prstGeom>
        </p:spPr>
        <p:txBody>
          <a:bodyPr vert="horz"/>
          <a:lstStyle>
            <a:lvl1pPr marL="0" indent="0" algn="l" defTabSz="457200" rtl="0" eaLnBrk="1" latinLnBrk="0" hangingPunct="1">
              <a:spcBef>
                <a:spcPct val="20000"/>
              </a:spcBef>
              <a:buFont typeface="Arial"/>
              <a:buNone/>
              <a:defRPr lang="it-IT" sz="2400" b="0" kern="1200" dirty="0" smtClean="0">
                <a:solidFill>
                  <a:srgbClr val="6699D9"/>
                </a:solidFill>
                <a:latin typeface="Arial"/>
                <a:ea typeface="+mj-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it-IT" sz="3200" dirty="0">
                <a:solidFill>
                  <a:schemeClr val="bg1"/>
                </a:solidFill>
              </a:rPr>
              <a:t>Innovazioni </a:t>
            </a:r>
            <a:r>
              <a:rPr lang="it-IT" sz="3200" dirty="0" smtClean="0">
                <a:solidFill>
                  <a:schemeClr val="bg1"/>
                </a:solidFill>
              </a:rPr>
              <a:t>e </a:t>
            </a:r>
            <a:r>
              <a:rPr lang="it-IT" sz="3200" dirty="0">
                <a:solidFill>
                  <a:schemeClr val="bg1"/>
                </a:solidFill>
              </a:rPr>
              <a:t>tecnologie al servizio del Paese</a:t>
            </a:r>
            <a:endParaRPr lang="it-IT" sz="3200" dirty="0">
              <a:solidFill>
                <a:schemeClr val="bg1"/>
              </a:solidFill>
            </a:endParaRPr>
          </a:p>
        </p:txBody>
      </p:sp>
      <p:sp>
        <p:nvSpPr>
          <p:cNvPr id="8" name="Segnaposto testo 23"/>
          <p:cNvSpPr txBox="1">
            <a:spLocks/>
          </p:cNvSpPr>
          <p:nvPr/>
        </p:nvSpPr>
        <p:spPr>
          <a:xfrm>
            <a:off x="1545118" y="5271001"/>
            <a:ext cx="6504729" cy="851487"/>
          </a:xfrm>
          <a:prstGeom prst="rect">
            <a:avLst/>
          </a:prstGeom>
        </p:spPr>
        <p:txBody>
          <a:bodyPr vert="horz"/>
          <a:lstStyle>
            <a:lvl1pPr marL="0" marR="0" indent="0" algn="l" defTabSz="457200" rtl="0" eaLnBrk="1" fontAlgn="auto" latinLnBrk="0" hangingPunct="1">
              <a:lnSpc>
                <a:spcPct val="90000"/>
              </a:lnSpc>
              <a:spcBef>
                <a:spcPct val="20000"/>
              </a:spcBef>
              <a:spcAft>
                <a:spcPts val="0"/>
              </a:spcAft>
              <a:buClrTx/>
              <a:buSzTx/>
              <a:buFont typeface="Arial"/>
              <a:buNone/>
              <a:tabLst/>
              <a:defRPr lang="it-IT" sz="2000" b="0" kern="1200" baseline="0" dirty="0" smtClean="0">
                <a:solidFill>
                  <a:schemeClr val="bg1">
                    <a:lumMod val="50000"/>
                  </a:schemeClr>
                </a:solidFill>
                <a:latin typeface="Arial"/>
                <a:ea typeface="+mj-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smtClean="0">
                <a:solidFill>
                  <a:srgbClr val="82BC00"/>
                </a:solidFill>
              </a:rPr>
              <a:t>Michele Volpe </a:t>
            </a:r>
            <a:endParaRPr lang="it-IT" dirty="0">
              <a:solidFill>
                <a:srgbClr val="82BC00"/>
              </a:solidFill>
            </a:endParaRPr>
          </a:p>
          <a:p>
            <a:r>
              <a:rPr lang="it-IT" dirty="0" smtClean="0">
                <a:solidFill>
                  <a:srgbClr val="82BC00"/>
                </a:solidFill>
              </a:rPr>
              <a:t>Cosenza, 31/01/2019</a:t>
            </a:r>
            <a:endParaRPr lang="it-IT" dirty="0">
              <a:solidFill>
                <a:srgbClr val="82BC00"/>
              </a:solidFill>
            </a:endParaRPr>
          </a:p>
          <a:p>
            <a:endParaRPr lang="it-IT" dirty="0">
              <a:solidFill>
                <a:srgbClr val="82BC00"/>
              </a:solidFill>
            </a:endParaRPr>
          </a:p>
        </p:txBody>
      </p:sp>
      <p:pic>
        <p:nvPicPr>
          <p:cNvPr id="10" name="Immagine 9">
            <a:extLst>
              <a:ext uri="{FF2B5EF4-FFF2-40B4-BE49-F238E27FC236}">
                <a16:creationId xmlns="" xmlns:a16="http://schemas.microsoft.com/office/drawing/2014/main" id="{BA244C09-2621-C644-A6B2-8BA91B732C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377" y="528320"/>
            <a:ext cx="1682448" cy="1010661"/>
          </a:xfrm>
          <a:prstGeom prst="rect">
            <a:avLst/>
          </a:prstGeom>
        </p:spPr>
      </p:pic>
    </p:spTree>
    <p:extLst>
      <p:ext uri="{BB962C8B-B14F-4D97-AF65-F5344CB8AC3E}">
        <p14:creationId xmlns:p14="http://schemas.microsoft.com/office/powerpoint/2010/main" val="2778222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e 16"/>
          <p:cNvSpPr/>
          <p:nvPr/>
        </p:nvSpPr>
        <p:spPr>
          <a:xfrm>
            <a:off x="5692690" y="2109762"/>
            <a:ext cx="2610350" cy="2610350"/>
          </a:xfrm>
          <a:prstGeom prst="ellipse">
            <a:avLst/>
          </a:prstGeom>
          <a:solidFill>
            <a:schemeClr val="tx2">
              <a:lumMod val="20000"/>
              <a:lumOff val="80000"/>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68000" y="432000"/>
            <a:ext cx="8218798" cy="898036"/>
          </a:xfrm>
        </p:spPr>
        <p:txBody>
          <a:bodyPr>
            <a:normAutofit/>
          </a:bodyPr>
          <a:lstStyle/>
          <a:p>
            <a:r>
              <a:rPr lang="it-IT" dirty="0" smtClean="0"/>
              <a:t>SPID</a:t>
            </a:r>
            <a:r>
              <a:rPr lang="it-IT" dirty="0"/>
              <a:t> </a:t>
            </a:r>
            <a:r>
              <a:rPr lang="it-IT" dirty="0" smtClean="0"/>
              <a:t>e sistemi di autenticazione a valore legale per servizi PA</a:t>
            </a:r>
            <a:endParaRPr lang="it-IT" dirty="0"/>
          </a:p>
        </p:txBody>
      </p:sp>
      <p:sp>
        <p:nvSpPr>
          <p:cNvPr id="5" name="Segnaposto numero diapositiva 4"/>
          <p:cNvSpPr>
            <a:spLocks noGrp="1"/>
          </p:cNvSpPr>
          <p:nvPr>
            <p:ph type="sldNum" sz="quarter" idx="12"/>
          </p:nvPr>
        </p:nvSpPr>
        <p:spPr/>
        <p:txBody>
          <a:bodyPr/>
          <a:lstStyle/>
          <a:p>
            <a:fld id="{5EECA967-669B-5F49-BDED-58964807E68B}" type="slidenum">
              <a:rPr lang="it-IT" smtClean="0"/>
              <a:t>9</a:t>
            </a:fld>
            <a:endParaRPr lang="it-IT"/>
          </a:p>
        </p:txBody>
      </p:sp>
      <p:pic>
        <p:nvPicPr>
          <p:cNvPr id="9" name="Picture 2" descr="D:\INFOCAMERE\lavoro\---------comunicazione\spid_new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77" y="2181155"/>
            <a:ext cx="2405424" cy="12027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NFOCAMERE\lavoro\----AI utili\esempi\set sacc\italia - stato\italia-dotted.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13033" y="2355300"/>
            <a:ext cx="2901447" cy="2234989"/>
          </a:xfrm>
          <a:prstGeom prst="rect">
            <a:avLst/>
          </a:prstGeom>
          <a:noFill/>
          <a:extLst>
            <a:ext uri="{909E8E84-426E-40DD-AFC4-6F175D3DCCD1}">
              <a14:hiddenFill xmlns:a14="http://schemas.microsoft.com/office/drawing/2010/main">
                <a:solidFill>
                  <a:srgbClr val="FFFFFF"/>
                </a:solidFill>
              </a14:hiddenFill>
            </a:ext>
          </a:extLst>
        </p:spPr>
      </p:pic>
      <p:sp>
        <p:nvSpPr>
          <p:cNvPr id="19" name="Ovale 18"/>
          <p:cNvSpPr/>
          <p:nvPr/>
        </p:nvSpPr>
        <p:spPr>
          <a:xfrm>
            <a:off x="5507634" y="3768378"/>
            <a:ext cx="952499" cy="952499"/>
          </a:xfrm>
          <a:prstGeom prst="ellipse">
            <a:avLst/>
          </a:prstGeom>
          <a:solidFill>
            <a:schemeClr val="bg1">
              <a:lumMod val="75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Ovale 20"/>
          <p:cNvSpPr/>
          <p:nvPr/>
        </p:nvSpPr>
        <p:spPr>
          <a:xfrm>
            <a:off x="6842161" y="1756105"/>
            <a:ext cx="952499" cy="952499"/>
          </a:xfrm>
          <a:prstGeom prst="ellipse">
            <a:avLst/>
          </a:prstGeom>
          <a:solidFill>
            <a:schemeClr val="bg1">
              <a:lumMod val="75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Ovale 21"/>
          <p:cNvSpPr/>
          <p:nvPr/>
        </p:nvSpPr>
        <p:spPr>
          <a:xfrm>
            <a:off x="7738231" y="3039915"/>
            <a:ext cx="952499" cy="952499"/>
          </a:xfrm>
          <a:prstGeom prst="ellipse">
            <a:avLst/>
          </a:prstGeom>
          <a:solidFill>
            <a:schemeClr val="bg1">
              <a:lumMod val="75000"/>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9" name="Picture 2" descr="http://www.agid.gov.it/sites/default/files/uploads/193/sp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608" y="2394781"/>
            <a:ext cx="757872" cy="75787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D:\INFOCAMERE\lavoro\presentaz. ISTITUZIONALE 2016\grafiche utili\ente_.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1105" y="3215618"/>
            <a:ext cx="666750" cy="5143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uppo 22"/>
          <p:cNvGrpSpPr/>
          <p:nvPr/>
        </p:nvGrpSpPr>
        <p:grpSpPr>
          <a:xfrm>
            <a:off x="7030362" y="2060440"/>
            <a:ext cx="576095" cy="294860"/>
            <a:chOff x="8160589" y="3763490"/>
            <a:chExt cx="696540" cy="356507"/>
          </a:xfrm>
        </p:grpSpPr>
        <p:sp>
          <p:nvSpPr>
            <p:cNvPr id="18" name="Rettangolo 17"/>
            <p:cNvSpPr/>
            <p:nvPr/>
          </p:nvSpPr>
          <p:spPr>
            <a:xfrm>
              <a:off x="8160589" y="3763490"/>
              <a:ext cx="696540" cy="356507"/>
            </a:xfrm>
            <a:prstGeom prst="rect">
              <a:avLst/>
            </a:prstGeom>
            <a:solidFill>
              <a:schemeClr val="bg1">
                <a:lumMod val="95000"/>
              </a:schemeClr>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2" name="Rettangolo 41"/>
            <p:cNvSpPr/>
            <p:nvPr/>
          </p:nvSpPr>
          <p:spPr>
            <a:xfrm>
              <a:off x="8524837" y="3775121"/>
              <a:ext cx="323864" cy="33335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0" name="Gruppo 19"/>
            <p:cNvGrpSpPr/>
            <p:nvPr/>
          </p:nvGrpSpPr>
          <p:grpSpPr>
            <a:xfrm>
              <a:off x="8243522" y="3832183"/>
              <a:ext cx="562630" cy="195654"/>
              <a:chOff x="8243522" y="3832183"/>
              <a:chExt cx="562630" cy="195654"/>
            </a:xfrm>
          </p:grpSpPr>
          <p:sp>
            <p:nvSpPr>
              <p:cNvPr id="32" name="Rettangolo 31"/>
              <p:cNvSpPr/>
              <p:nvPr/>
            </p:nvSpPr>
            <p:spPr>
              <a:xfrm>
                <a:off x="8243522" y="3832183"/>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Rettangolo 32"/>
              <p:cNvSpPr/>
              <p:nvPr/>
            </p:nvSpPr>
            <p:spPr>
              <a:xfrm>
                <a:off x="8361188" y="3832183"/>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4" name="Rettangolo 33"/>
              <p:cNvSpPr/>
              <p:nvPr/>
            </p:nvSpPr>
            <p:spPr>
              <a:xfrm>
                <a:off x="8486158" y="3832183"/>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5" name="Rettangolo 34"/>
              <p:cNvSpPr/>
              <p:nvPr/>
            </p:nvSpPr>
            <p:spPr>
              <a:xfrm>
                <a:off x="8243522" y="3953391"/>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6" name="Rettangolo 35"/>
              <p:cNvSpPr/>
              <p:nvPr/>
            </p:nvSpPr>
            <p:spPr>
              <a:xfrm>
                <a:off x="8366962" y="3953391"/>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7" name="Rettangolo 36"/>
              <p:cNvSpPr/>
              <p:nvPr/>
            </p:nvSpPr>
            <p:spPr>
              <a:xfrm>
                <a:off x="8490103" y="3953391"/>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8" name="Rettangolo 37"/>
              <p:cNvSpPr/>
              <p:nvPr/>
            </p:nvSpPr>
            <p:spPr>
              <a:xfrm>
                <a:off x="8607769" y="3832183"/>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9" name="Rettangolo 38"/>
              <p:cNvSpPr/>
              <p:nvPr/>
            </p:nvSpPr>
            <p:spPr>
              <a:xfrm>
                <a:off x="8732739" y="3832183"/>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Rettangolo 39"/>
              <p:cNvSpPr/>
              <p:nvPr/>
            </p:nvSpPr>
            <p:spPr>
              <a:xfrm>
                <a:off x="8613543" y="3953391"/>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1" name="Rettangolo 40"/>
              <p:cNvSpPr/>
              <p:nvPr/>
            </p:nvSpPr>
            <p:spPr>
              <a:xfrm>
                <a:off x="8736684" y="3953391"/>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grpSp>
        <p:nvGrpSpPr>
          <p:cNvPr id="45" name="Gruppo 44"/>
          <p:cNvGrpSpPr/>
          <p:nvPr/>
        </p:nvGrpSpPr>
        <p:grpSpPr>
          <a:xfrm>
            <a:off x="5692333" y="4106464"/>
            <a:ext cx="576095" cy="294860"/>
            <a:chOff x="8160589" y="3763490"/>
            <a:chExt cx="696540" cy="356507"/>
          </a:xfrm>
        </p:grpSpPr>
        <p:sp>
          <p:nvSpPr>
            <p:cNvPr id="46" name="Rettangolo 45"/>
            <p:cNvSpPr/>
            <p:nvPr/>
          </p:nvSpPr>
          <p:spPr>
            <a:xfrm>
              <a:off x="8160589" y="3763490"/>
              <a:ext cx="696540" cy="356507"/>
            </a:xfrm>
            <a:prstGeom prst="rect">
              <a:avLst/>
            </a:prstGeom>
            <a:solidFill>
              <a:schemeClr val="bg1">
                <a:lumMod val="95000"/>
              </a:schemeClr>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Rettangolo 46"/>
            <p:cNvSpPr/>
            <p:nvPr/>
          </p:nvSpPr>
          <p:spPr>
            <a:xfrm>
              <a:off x="8524837" y="3775121"/>
              <a:ext cx="323864" cy="33335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48" name="Gruppo 47"/>
            <p:cNvGrpSpPr/>
            <p:nvPr/>
          </p:nvGrpSpPr>
          <p:grpSpPr>
            <a:xfrm>
              <a:off x="8243522" y="3832183"/>
              <a:ext cx="562630" cy="195654"/>
              <a:chOff x="8243522" y="3832183"/>
              <a:chExt cx="562630" cy="195654"/>
            </a:xfrm>
          </p:grpSpPr>
          <p:sp>
            <p:nvSpPr>
              <p:cNvPr id="49" name="Rettangolo 48"/>
              <p:cNvSpPr/>
              <p:nvPr/>
            </p:nvSpPr>
            <p:spPr>
              <a:xfrm>
                <a:off x="8243522" y="3832183"/>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Rettangolo 49"/>
              <p:cNvSpPr/>
              <p:nvPr/>
            </p:nvSpPr>
            <p:spPr>
              <a:xfrm>
                <a:off x="8361188" y="3832183"/>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 name="Rettangolo 50"/>
              <p:cNvSpPr/>
              <p:nvPr/>
            </p:nvSpPr>
            <p:spPr>
              <a:xfrm>
                <a:off x="8486158" y="3832183"/>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2" name="Rettangolo 51"/>
              <p:cNvSpPr/>
              <p:nvPr/>
            </p:nvSpPr>
            <p:spPr>
              <a:xfrm>
                <a:off x="8243522" y="3953391"/>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3" name="Rettangolo 52"/>
              <p:cNvSpPr/>
              <p:nvPr/>
            </p:nvSpPr>
            <p:spPr>
              <a:xfrm>
                <a:off x="8366962" y="3953391"/>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4" name="Rettangolo 53"/>
              <p:cNvSpPr/>
              <p:nvPr/>
            </p:nvSpPr>
            <p:spPr>
              <a:xfrm>
                <a:off x="8490103" y="3953391"/>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5" name="Rettangolo 54"/>
              <p:cNvSpPr/>
              <p:nvPr/>
            </p:nvSpPr>
            <p:spPr>
              <a:xfrm>
                <a:off x="8607769" y="3832183"/>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6" name="Rettangolo 55"/>
              <p:cNvSpPr/>
              <p:nvPr/>
            </p:nvSpPr>
            <p:spPr>
              <a:xfrm>
                <a:off x="8732739" y="3832183"/>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7" name="Rettangolo 56"/>
              <p:cNvSpPr/>
              <p:nvPr/>
            </p:nvSpPr>
            <p:spPr>
              <a:xfrm>
                <a:off x="8613543" y="3953391"/>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8" name="Rettangolo 57"/>
              <p:cNvSpPr/>
              <p:nvPr/>
            </p:nvSpPr>
            <p:spPr>
              <a:xfrm>
                <a:off x="8736684" y="3953391"/>
                <a:ext cx="69468" cy="74446"/>
              </a:xfrm>
              <a:prstGeom prst="rect">
                <a:avLst/>
              </a:prstGeom>
              <a:solidFill>
                <a:schemeClr val="bg1"/>
              </a:solidFill>
              <a:ln>
                <a:solidFill>
                  <a:srgbClr val="184B9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sp>
        <p:nvSpPr>
          <p:cNvPr id="3" name="Rettangolo 2"/>
          <p:cNvSpPr/>
          <p:nvPr/>
        </p:nvSpPr>
        <p:spPr>
          <a:xfrm>
            <a:off x="354137" y="1330036"/>
            <a:ext cx="8104577" cy="707886"/>
          </a:xfrm>
          <a:prstGeom prst="rect">
            <a:avLst/>
          </a:prstGeom>
        </p:spPr>
        <p:txBody>
          <a:bodyPr wrap="square">
            <a:spAutoFit/>
          </a:bodyPr>
          <a:lstStyle/>
          <a:p>
            <a:r>
              <a:rPr lang="it-IT" sz="2000" dirty="0" smtClean="0">
                <a:hlinkClick r:id="rId6"/>
              </a:rPr>
              <a:t>Art. </a:t>
            </a:r>
            <a:r>
              <a:rPr lang="it-IT" sz="2000" dirty="0">
                <a:hlinkClick r:id="rId6"/>
              </a:rPr>
              <a:t>64 </a:t>
            </a:r>
            <a:r>
              <a:rPr lang="it-IT" sz="2000" dirty="0" smtClean="0">
                <a:hlinkClick r:id="rId6"/>
              </a:rPr>
              <a:t>CAD</a:t>
            </a:r>
            <a:r>
              <a:rPr lang="it-IT" sz="2000" dirty="0" smtClean="0"/>
              <a:t>: Modalità </a:t>
            </a:r>
            <a:r>
              <a:rPr lang="it-IT" sz="2000" dirty="0"/>
              <a:t>di accesso ai servizi erogati in rete dalle pubbliche amministrazioni</a:t>
            </a:r>
          </a:p>
        </p:txBody>
      </p:sp>
      <p:pic>
        <p:nvPicPr>
          <p:cNvPr id="59" name="Picture 2" descr="E:\FINCONS group\INFOCAMERE\---------comunicazione\carta Naz servizi - firma.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6222" y="3730214"/>
            <a:ext cx="1448160" cy="96302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2 11"/>
          <p:cNvCxnSpPr/>
          <p:nvPr/>
        </p:nvCxnSpPr>
        <p:spPr>
          <a:xfrm>
            <a:off x="3916907" y="2773717"/>
            <a:ext cx="1590727" cy="5881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nettore 2 14"/>
          <p:cNvCxnSpPr/>
          <p:nvPr/>
        </p:nvCxnSpPr>
        <p:spPr>
          <a:xfrm flipV="1">
            <a:off x="3780430" y="3616908"/>
            <a:ext cx="1727204" cy="5463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Rettangolo 59"/>
          <p:cNvSpPr/>
          <p:nvPr/>
        </p:nvSpPr>
        <p:spPr>
          <a:xfrm>
            <a:off x="506537" y="4812548"/>
            <a:ext cx="8104577" cy="1631216"/>
          </a:xfrm>
          <a:prstGeom prst="rect">
            <a:avLst/>
          </a:prstGeom>
        </p:spPr>
        <p:txBody>
          <a:bodyPr wrap="square">
            <a:spAutoFit/>
          </a:bodyPr>
          <a:lstStyle/>
          <a:p>
            <a:r>
              <a:rPr lang="it-IT" sz="2000" dirty="0" smtClean="0"/>
              <a:t>Con le modifiche al CAD e SPID a regime (fine 2017) gli unici strumenti idonei per l’autenticazione ai servizi in rete della PA saranno SPID, CIE/CNS (anche nell’accezione CNS-TS)</a:t>
            </a:r>
          </a:p>
          <a:p>
            <a:r>
              <a:rPr lang="it-IT" sz="2000" dirty="0" smtClean="0"/>
              <a:t>PIN, </a:t>
            </a:r>
            <a:r>
              <a:rPr lang="it-IT" sz="2000" dirty="0" err="1" smtClean="0"/>
              <a:t>user</a:t>
            </a:r>
            <a:r>
              <a:rPr lang="it-IT" sz="2000" dirty="0" smtClean="0"/>
              <a:t> e PWD dedicate andranno in disuso e perderanno il requisito di idoneità legale </a:t>
            </a:r>
            <a:endParaRPr lang="it-IT" sz="2000" dirty="0"/>
          </a:p>
        </p:txBody>
      </p:sp>
    </p:spTree>
    <p:extLst>
      <p:ext uri="{BB962C8B-B14F-4D97-AF65-F5344CB8AC3E}">
        <p14:creationId xmlns:p14="http://schemas.microsoft.com/office/powerpoint/2010/main" val="4215474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000" y="431999"/>
            <a:ext cx="8218798" cy="809319"/>
          </a:xfrm>
        </p:spPr>
        <p:txBody>
          <a:bodyPr>
            <a:normAutofit/>
          </a:bodyPr>
          <a:lstStyle/>
          <a:p>
            <a:r>
              <a:rPr lang="it-IT" dirty="0" smtClean="0"/>
              <a:t>Obiettivo: un kit di identità digitale per </a:t>
            </a:r>
            <a:r>
              <a:rPr lang="it-IT" dirty="0"/>
              <a:t>le </a:t>
            </a:r>
            <a:r>
              <a:rPr lang="it-IT" dirty="0" smtClean="0"/>
              <a:t>imprese</a:t>
            </a:r>
            <a:endParaRPr lang="it-IT" b="0" i="1" dirty="0"/>
          </a:p>
        </p:txBody>
      </p:sp>
      <p:sp>
        <p:nvSpPr>
          <p:cNvPr id="4" name="Segnaposto numero diapositiva 3"/>
          <p:cNvSpPr>
            <a:spLocks noGrp="1"/>
          </p:cNvSpPr>
          <p:nvPr>
            <p:ph type="sldNum" sz="quarter" idx="12"/>
          </p:nvPr>
        </p:nvSpPr>
        <p:spPr/>
        <p:txBody>
          <a:bodyPr/>
          <a:lstStyle/>
          <a:p>
            <a:fld id="{5EECA967-669B-5F49-BDED-58964807E68B}" type="slidenum">
              <a:rPr lang="it-IT" smtClean="0"/>
              <a:pPr/>
              <a:t>10</a:t>
            </a:fld>
            <a:endParaRPr lang="it-IT" dirty="0"/>
          </a:p>
        </p:txBody>
      </p:sp>
      <p:sp>
        <p:nvSpPr>
          <p:cNvPr id="5" name="Segnaposto contenuto 4"/>
          <p:cNvSpPr>
            <a:spLocks noGrp="1"/>
          </p:cNvSpPr>
          <p:nvPr>
            <p:ph idx="13"/>
          </p:nvPr>
        </p:nvSpPr>
        <p:spPr>
          <a:xfrm>
            <a:off x="467999" y="3200409"/>
            <a:ext cx="8222833" cy="3224233"/>
          </a:xfrm>
        </p:spPr>
        <p:txBody>
          <a:bodyPr>
            <a:noAutofit/>
          </a:bodyPr>
          <a:lstStyle/>
          <a:p>
            <a:pPr>
              <a:lnSpc>
                <a:spcPct val="100000"/>
              </a:lnSpc>
              <a:spcBef>
                <a:spcPts val="1200"/>
              </a:spcBef>
              <a:spcAft>
                <a:spcPts val="1200"/>
              </a:spcAft>
            </a:pPr>
            <a:r>
              <a:rPr lang="it-IT" sz="2000" dirty="0" smtClean="0">
                <a:solidFill>
                  <a:schemeClr val="tx1"/>
                </a:solidFill>
              </a:rPr>
              <a:t>Il kit raccoglierà la filiera delle identità digitali dell’imprese, una sorta di «mazzo di chiavi universale», diverso rispetto al profilo di servizio (autenticazione/disposizione), al livello di sicurezza, al tipo di </a:t>
            </a:r>
            <a:r>
              <a:rPr lang="it-IT" sz="2000" dirty="0" err="1" smtClean="0">
                <a:solidFill>
                  <a:schemeClr val="tx1"/>
                </a:solidFill>
              </a:rPr>
              <a:t>device</a:t>
            </a:r>
            <a:r>
              <a:rPr lang="it-IT" sz="2000" dirty="0" smtClean="0">
                <a:solidFill>
                  <a:schemeClr val="tx1"/>
                </a:solidFill>
              </a:rPr>
              <a:t> (computer, </a:t>
            </a:r>
            <a:r>
              <a:rPr lang="it-IT" sz="2000" dirty="0" err="1" smtClean="0">
                <a:solidFill>
                  <a:schemeClr val="tx1"/>
                </a:solidFill>
              </a:rPr>
              <a:t>smartphone</a:t>
            </a:r>
            <a:r>
              <a:rPr lang="it-IT" sz="2000" dirty="0" smtClean="0">
                <a:solidFill>
                  <a:schemeClr val="tx1"/>
                </a:solidFill>
              </a:rPr>
              <a:t>, </a:t>
            </a:r>
            <a:r>
              <a:rPr lang="it-IT" sz="2000" dirty="0" err="1" smtClean="0">
                <a:solidFill>
                  <a:schemeClr val="tx1"/>
                </a:solidFill>
              </a:rPr>
              <a:t>tablet</a:t>
            </a:r>
            <a:r>
              <a:rPr lang="it-IT" sz="2000" dirty="0" smtClean="0">
                <a:solidFill>
                  <a:schemeClr val="tx1"/>
                </a:solidFill>
              </a:rPr>
              <a:t>). </a:t>
            </a:r>
          </a:p>
          <a:p>
            <a:pPr>
              <a:lnSpc>
                <a:spcPct val="100000"/>
              </a:lnSpc>
              <a:spcBef>
                <a:spcPts val="1200"/>
              </a:spcBef>
              <a:spcAft>
                <a:spcPts val="1200"/>
              </a:spcAft>
            </a:pPr>
            <a:r>
              <a:rPr lang="it-IT" sz="2000" dirty="0" smtClean="0">
                <a:solidFill>
                  <a:schemeClr val="tx1"/>
                </a:solidFill>
              </a:rPr>
              <a:t>Si compone di :</a:t>
            </a:r>
          </a:p>
          <a:p>
            <a:pPr marL="742950" lvl="1" indent="-285750">
              <a:lnSpc>
                <a:spcPct val="100000"/>
              </a:lnSpc>
              <a:spcBef>
                <a:spcPts val="0"/>
              </a:spcBef>
              <a:spcAft>
                <a:spcPts val="600"/>
              </a:spcAft>
              <a:buFont typeface="Arial" panose="020B0604020202020204" pitchFamily="34" charset="0"/>
              <a:buChar char="•"/>
            </a:pPr>
            <a:r>
              <a:rPr lang="it-IT" sz="2000" dirty="0" smtClean="0">
                <a:solidFill>
                  <a:schemeClr val="tx1"/>
                </a:solidFill>
              </a:rPr>
              <a:t>SPID 1,2 e 3</a:t>
            </a:r>
          </a:p>
          <a:p>
            <a:pPr marL="742950" lvl="1" indent="-285750">
              <a:lnSpc>
                <a:spcPct val="100000"/>
              </a:lnSpc>
              <a:spcBef>
                <a:spcPts val="0"/>
              </a:spcBef>
              <a:spcAft>
                <a:spcPts val="600"/>
              </a:spcAft>
              <a:buFont typeface="Arial" panose="020B0604020202020204" pitchFamily="34" charset="0"/>
              <a:buChar char="•"/>
            </a:pPr>
            <a:r>
              <a:rPr lang="it-IT" sz="2000" dirty="0" smtClean="0">
                <a:solidFill>
                  <a:schemeClr val="tx1"/>
                </a:solidFill>
              </a:rPr>
              <a:t>CNS e firma digitale</a:t>
            </a:r>
          </a:p>
          <a:p>
            <a:pPr marL="742950" lvl="1" indent="-285750">
              <a:lnSpc>
                <a:spcPct val="100000"/>
              </a:lnSpc>
              <a:spcBef>
                <a:spcPts val="0"/>
              </a:spcBef>
              <a:spcAft>
                <a:spcPts val="600"/>
              </a:spcAft>
              <a:buFont typeface="Arial" panose="020B0604020202020204" pitchFamily="34" charset="0"/>
              <a:buChar char="•"/>
            </a:pPr>
            <a:r>
              <a:rPr lang="it-IT" sz="2000" dirty="0" smtClean="0">
                <a:solidFill>
                  <a:schemeClr val="tx1"/>
                </a:solidFill>
              </a:rPr>
              <a:t>firma digitale remota</a:t>
            </a:r>
          </a:p>
        </p:txBody>
      </p:sp>
      <p:grpSp>
        <p:nvGrpSpPr>
          <p:cNvPr id="6" name="Gruppo 5"/>
          <p:cNvGrpSpPr/>
          <p:nvPr/>
        </p:nvGrpSpPr>
        <p:grpSpPr>
          <a:xfrm>
            <a:off x="6507525" y="708794"/>
            <a:ext cx="2537414" cy="2661918"/>
            <a:chOff x="1313128" y="1979294"/>
            <a:chExt cx="2537414" cy="2661918"/>
          </a:xfrm>
        </p:grpSpPr>
        <p:grpSp>
          <p:nvGrpSpPr>
            <p:cNvPr id="7" name="Gruppo 6"/>
            <p:cNvGrpSpPr/>
            <p:nvPr/>
          </p:nvGrpSpPr>
          <p:grpSpPr>
            <a:xfrm>
              <a:off x="1720221" y="2386213"/>
              <a:ext cx="1960351" cy="1960351"/>
              <a:chOff x="1720221" y="1796770"/>
              <a:chExt cx="2545719" cy="2545719"/>
            </a:xfrm>
          </p:grpSpPr>
          <p:sp>
            <p:nvSpPr>
              <p:cNvPr id="14" name="Ovale 13"/>
              <p:cNvSpPr/>
              <p:nvPr/>
            </p:nvSpPr>
            <p:spPr>
              <a:xfrm>
                <a:off x="1720221" y="1796770"/>
                <a:ext cx="2545719" cy="2545719"/>
              </a:xfrm>
              <a:prstGeom prst="ellipse">
                <a:avLst/>
              </a:prstGeom>
              <a:solidFill>
                <a:schemeClr val="tx1">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600" dirty="0"/>
              </a:p>
            </p:txBody>
          </p:sp>
          <p:sp>
            <p:nvSpPr>
              <p:cNvPr id="15" name="Ovale 14"/>
              <p:cNvSpPr/>
              <p:nvPr/>
            </p:nvSpPr>
            <p:spPr>
              <a:xfrm>
                <a:off x="2182441" y="2244424"/>
                <a:ext cx="1634877" cy="16348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600"/>
              </a:p>
            </p:txBody>
          </p:sp>
          <p:sp>
            <p:nvSpPr>
              <p:cNvPr id="16" name="Rettangolo 15"/>
              <p:cNvSpPr/>
              <p:nvPr/>
            </p:nvSpPr>
            <p:spPr>
              <a:xfrm>
                <a:off x="2197101" y="2478716"/>
                <a:ext cx="1634876" cy="1239007"/>
              </a:xfrm>
              <a:prstGeom prst="rect">
                <a:avLst/>
              </a:prstGeom>
            </p:spPr>
            <p:txBody>
              <a:bodyPr wrap="square">
                <a:spAutoFit/>
              </a:bodyPr>
              <a:lstStyle/>
              <a:p>
                <a:pPr algn="ctr" fontAlgn="base"/>
                <a:r>
                  <a:rPr lang="it-IT" sz="1400" b="1" dirty="0" smtClean="0">
                    <a:solidFill>
                      <a:srgbClr val="184B9A"/>
                    </a:solidFill>
                  </a:rPr>
                  <a:t>Diffusione</a:t>
                </a:r>
              </a:p>
              <a:p>
                <a:pPr algn="ctr" fontAlgn="base"/>
                <a:r>
                  <a:rPr lang="it-IT" sz="1400" b="1" dirty="0" smtClean="0">
                    <a:solidFill>
                      <a:srgbClr val="184B9A"/>
                    </a:solidFill>
                  </a:rPr>
                  <a:t>IDENTITÀ</a:t>
                </a:r>
              </a:p>
              <a:p>
                <a:pPr algn="ctr" fontAlgn="base"/>
                <a:r>
                  <a:rPr lang="it-IT" sz="1400" b="1" dirty="0" smtClean="0">
                    <a:solidFill>
                      <a:srgbClr val="184B9A"/>
                    </a:solidFill>
                  </a:rPr>
                  <a:t>DIGITALE</a:t>
                </a:r>
              </a:p>
              <a:p>
                <a:pPr algn="ctr" fontAlgn="base"/>
                <a:r>
                  <a:rPr lang="it-IT" sz="1400" b="1" dirty="0" smtClean="0">
                    <a:solidFill>
                      <a:srgbClr val="184B9A"/>
                    </a:solidFill>
                  </a:rPr>
                  <a:t>imprese</a:t>
                </a:r>
                <a:endParaRPr lang="it-IT" sz="1400" b="1" dirty="0">
                  <a:solidFill>
                    <a:srgbClr val="184B9A"/>
                  </a:solidFill>
                </a:endParaRPr>
              </a:p>
            </p:txBody>
          </p:sp>
        </p:grpSp>
        <p:cxnSp>
          <p:nvCxnSpPr>
            <p:cNvPr id="8" name="Connettore 2 7"/>
            <p:cNvCxnSpPr/>
            <p:nvPr/>
          </p:nvCxnSpPr>
          <p:spPr>
            <a:xfrm flipV="1">
              <a:off x="3142330" y="2330824"/>
              <a:ext cx="708212" cy="611864"/>
            </a:xfrm>
            <a:prstGeom prst="straightConnector1">
              <a:avLst/>
            </a:prstGeom>
            <a:ln>
              <a:solidFill>
                <a:schemeClr val="tx2">
                  <a:lumMod val="60000"/>
                  <a:lumOff val="40000"/>
                </a:schemeClr>
              </a:solidFill>
              <a:prstDash val="sysDot"/>
              <a:tailEnd type="arrow"/>
            </a:ln>
            <a:effectLst/>
          </p:spPr>
          <p:style>
            <a:lnRef idx="2">
              <a:schemeClr val="accent1"/>
            </a:lnRef>
            <a:fillRef idx="0">
              <a:schemeClr val="accent1"/>
            </a:fillRef>
            <a:effectRef idx="1">
              <a:schemeClr val="accent1"/>
            </a:effectRef>
            <a:fontRef idx="minor">
              <a:schemeClr val="tx1"/>
            </a:fontRef>
          </p:style>
        </p:cxnSp>
        <p:cxnSp>
          <p:nvCxnSpPr>
            <p:cNvPr id="9" name="Connettore 2 8"/>
            <p:cNvCxnSpPr/>
            <p:nvPr/>
          </p:nvCxnSpPr>
          <p:spPr>
            <a:xfrm flipH="1" flipV="1">
              <a:off x="1823758" y="1979294"/>
              <a:ext cx="504797" cy="841134"/>
            </a:xfrm>
            <a:prstGeom prst="straightConnector1">
              <a:avLst/>
            </a:prstGeom>
            <a:ln>
              <a:solidFill>
                <a:schemeClr val="tx2">
                  <a:lumMod val="60000"/>
                  <a:lumOff val="40000"/>
                </a:schemeClr>
              </a:solidFill>
              <a:prstDash val="sysDot"/>
              <a:tailEnd type="arrow"/>
            </a:ln>
            <a:effectLst/>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flipH="1">
              <a:off x="1313128" y="3627251"/>
              <a:ext cx="822487" cy="362633"/>
            </a:xfrm>
            <a:prstGeom prst="straightConnector1">
              <a:avLst/>
            </a:prstGeom>
            <a:ln>
              <a:solidFill>
                <a:schemeClr val="tx2">
                  <a:lumMod val="60000"/>
                  <a:lumOff val="40000"/>
                </a:schemeClr>
              </a:solidFill>
              <a:prstDash val="sysDot"/>
              <a:tailEnd type="arrow"/>
            </a:ln>
            <a:effectLst/>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H="1">
              <a:off x="2328555" y="3989884"/>
              <a:ext cx="208457" cy="651328"/>
            </a:xfrm>
            <a:prstGeom prst="straightConnector1">
              <a:avLst/>
            </a:prstGeom>
            <a:ln>
              <a:solidFill>
                <a:schemeClr val="tx2">
                  <a:lumMod val="60000"/>
                  <a:lumOff val="40000"/>
                </a:schemeClr>
              </a:solidFill>
              <a:prstDash val="sysDot"/>
              <a:tailEnd type="arrow"/>
            </a:ln>
            <a:effectLst/>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flipH="1" flipV="1">
              <a:off x="1524000" y="3271026"/>
              <a:ext cx="552157" cy="1"/>
            </a:xfrm>
            <a:prstGeom prst="straightConnector1">
              <a:avLst/>
            </a:prstGeom>
            <a:ln>
              <a:solidFill>
                <a:schemeClr val="tx2">
                  <a:lumMod val="60000"/>
                  <a:lumOff val="40000"/>
                </a:schemeClr>
              </a:solidFill>
              <a:prstDash val="sysDot"/>
              <a:tailEnd type="arrow"/>
            </a:ln>
            <a:effectLst/>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V="1">
              <a:off x="2971751" y="2227528"/>
              <a:ext cx="291402" cy="568583"/>
            </a:xfrm>
            <a:prstGeom prst="straightConnector1">
              <a:avLst/>
            </a:prstGeom>
            <a:ln>
              <a:solidFill>
                <a:schemeClr val="tx2">
                  <a:lumMod val="60000"/>
                  <a:lumOff val="40000"/>
                </a:schemeClr>
              </a:solidFill>
              <a:prstDash val="sysDot"/>
              <a:tailEnd type="arrow"/>
            </a:ln>
            <a:effectLst/>
          </p:spPr>
          <p:style>
            <a:lnRef idx="2">
              <a:schemeClr val="accent1"/>
            </a:lnRef>
            <a:fillRef idx="0">
              <a:schemeClr val="accent1"/>
            </a:fillRef>
            <a:effectRef idx="1">
              <a:schemeClr val="accent1"/>
            </a:effectRef>
            <a:fontRef idx="minor">
              <a:schemeClr val="tx1"/>
            </a:fontRef>
          </p:style>
        </p:cxnSp>
      </p:grpSp>
      <p:sp>
        <p:nvSpPr>
          <p:cNvPr id="3" name="CasellaDiTesto 2"/>
          <p:cNvSpPr txBox="1"/>
          <p:nvPr/>
        </p:nvSpPr>
        <p:spPr>
          <a:xfrm>
            <a:off x="467998" y="1756586"/>
            <a:ext cx="5922167" cy="1200329"/>
          </a:xfrm>
          <a:prstGeom prst="rect">
            <a:avLst/>
          </a:prstGeom>
          <a:noFill/>
        </p:spPr>
        <p:txBody>
          <a:bodyPr wrap="square" rtlCol="0">
            <a:spAutoFit/>
          </a:bodyPr>
          <a:lstStyle/>
          <a:p>
            <a:pPr>
              <a:lnSpc>
                <a:spcPct val="100000"/>
              </a:lnSpc>
              <a:spcBef>
                <a:spcPts val="1200"/>
              </a:spcBef>
              <a:spcAft>
                <a:spcPts val="1200"/>
              </a:spcAft>
            </a:pPr>
            <a:r>
              <a:rPr lang="it-IT" dirty="0"/>
              <a:t>L’obiettivo operativo è </a:t>
            </a:r>
            <a:r>
              <a:rPr lang="it-IT" dirty="0" smtClean="0"/>
              <a:t>diffondere </a:t>
            </a:r>
            <a:r>
              <a:rPr lang="it-IT" dirty="0"/>
              <a:t>un «kit» che permetta alle imprese l’identificazione digitale in ogni </a:t>
            </a:r>
            <a:r>
              <a:rPr lang="it-IT" dirty="0" smtClean="0"/>
              <a:t>servizio in rete </a:t>
            </a:r>
            <a:r>
              <a:rPr lang="it-IT" dirty="0"/>
              <a:t>delle pubbliche amministrazioni e potenzialmente di organizzazioni private (es. banche).</a:t>
            </a:r>
          </a:p>
        </p:txBody>
      </p:sp>
    </p:spTree>
    <p:extLst>
      <p:ext uri="{BB962C8B-B14F-4D97-AF65-F5344CB8AC3E}">
        <p14:creationId xmlns:p14="http://schemas.microsoft.com/office/powerpoint/2010/main" val="3271367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rchitecture-buildings-city-37396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676" y="137617"/>
            <a:ext cx="9144000" cy="6854948"/>
          </a:xfrm>
          <a:prstGeom prst="rect">
            <a:avLst/>
          </a:prstGeom>
        </p:spPr>
      </p:pic>
      <p:sp>
        <p:nvSpPr>
          <p:cNvPr id="32" name="Rettangolo 31"/>
          <p:cNvSpPr/>
          <p:nvPr/>
        </p:nvSpPr>
        <p:spPr>
          <a:xfrm>
            <a:off x="-328849" y="3006449"/>
            <a:ext cx="6989829" cy="490395"/>
          </a:xfrm>
          <a:prstGeom prst="rect">
            <a:avLst/>
          </a:prstGeom>
          <a:solidFill>
            <a:srgbClr val="82BC2E"/>
          </a:solidFill>
          <a:ln w="127000" cmpd="sng">
            <a:noFill/>
          </a:ln>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33" name="Rettangolo 32"/>
          <p:cNvSpPr/>
          <p:nvPr/>
        </p:nvSpPr>
        <p:spPr>
          <a:xfrm>
            <a:off x="-646417" y="2009645"/>
            <a:ext cx="8677484" cy="878167"/>
          </a:xfrm>
          <a:prstGeom prst="rect">
            <a:avLst/>
          </a:prstGeom>
          <a:solidFill>
            <a:srgbClr val="82BC2E"/>
          </a:solidFill>
          <a:ln w="127000" cmpd="sng">
            <a:noFill/>
          </a:ln>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34" name="Segnaposto testo 23">
            <a:extLst>
              <a:ext uri="{FF2B5EF4-FFF2-40B4-BE49-F238E27FC236}">
                <a16:creationId xmlns="" xmlns:a16="http://schemas.microsoft.com/office/drawing/2014/main" id="{27F2853B-0EE6-6D4E-B554-9569322A576C}"/>
              </a:ext>
            </a:extLst>
          </p:cNvPr>
          <p:cNvSpPr txBox="1">
            <a:spLocks/>
          </p:cNvSpPr>
          <p:nvPr/>
        </p:nvSpPr>
        <p:spPr>
          <a:xfrm>
            <a:off x="1551540" y="3033339"/>
            <a:ext cx="6148384" cy="394799"/>
          </a:xfrm>
          <a:prstGeom prst="rect">
            <a:avLst/>
          </a:prstGeom>
        </p:spPr>
        <p:txBody>
          <a:bodyPr vert="horz"/>
          <a:lstStyle>
            <a:lvl1pPr marL="0" indent="0" algn="l" defTabSz="457200" rtl="0" eaLnBrk="1" latinLnBrk="0" hangingPunct="1">
              <a:spcBef>
                <a:spcPct val="20000"/>
              </a:spcBef>
              <a:buFont typeface="Arial"/>
              <a:buNone/>
              <a:defRPr lang="it-IT" sz="3300" b="1" kern="1200" dirty="0" smtClean="0">
                <a:solidFill>
                  <a:srgbClr val="24509A"/>
                </a:solidFill>
                <a:latin typeface="Arial"/>
                <a:ea typeface="+mj-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it-IT" sz="2400" b="0" dirty="0" smtClean="0">
                <a:solidFill>
                  <a:schemeClr val="bg1"/>
                </a:solidFill>
                <a:latin typeface="Arial Black"/>
                <a:cs typeface="Arial Black"/>
              </a:rPr>
              <a:t>CNS-Firma</a:t>
            </a:r>
            <a:endParaRPr lang="it-IT" sz="2400" b="0" dirty="0">
              <a:solidFill>
                <a:schemeClr val="bg1"/>
              </a:solidFill>
              <a:latin typeface="Arial Black"/>
              <a:cs typeface="Arial Black"/>
            </a:endParaRPr>
          </a:p>
        </p:txBody>
      </p:sp>
      <p:sp>
        <p:nvSpPr>
          <p:cNvPr id="35" name="Segnaposto testo 23">
            <a:extLst>
              <a:ext uri="{FF2B5EF4-FFF2-40B4-BE49-F238E27FC236}">
                <a16:creationId xmlns="" xmlns:a16="http://schemas.microsoft.com/office/drawing/2014/main" id="{27F2853B-0EE6-6D4E-B554-9569322A576C}"/>
              </a:ext>
            </a:extLst>
          </p:cNvPr>
          <p:cNvSpPr txBox="1">
            <a:spLocks/>
          </p:cNvSpPr>
          <p:nvPr/>
        </p:nvSpPr>
        <p:spPr>
          <a:xfrm>
            <a:off x="1497808" y="2121760"/>
            <a:ext cx="6533259" cy="620744"/>
          </a:xfrm>
          <a:prstGeom prst="rect">
            <a:avLst/>
          </a:prstGeom>
        </p:spPr>
        <p:txBody>
          <a:bodyPr vert="horz"/>
          <a:lstStyle>
            <a:lvl1pPr marL="0" indent="0" algn="l" defTabSz="457200" rtl="0" eaLnBrk="1" latinLnBrk="0" hangingPunct="1">
              <a:spcBef>
                <a:spcPct val="20000"/>
              </a:spcBef>
              <a:buFont typeface="Arial"/>
              <a:buNone/>
              <a:defRPr lang="it-IT" sz="3300" b="1" kern="1200" dirty="0" smtClean="0">
                <a:solidFill>
                  <a:srgbClr val="24509A"/>
                </a:solidFill>
                <a:latin typeface="Arial"/>
                <a:ea typeface="+mj-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it-IT" sz="2400" b="0" spc="600" dirty="0" smtClean="0">
                <a:solidFill>
                  <a:schemeClr val="bg1"/>
                </a:solidFill>
                <a:latin typeface="Arial Black"/>
                <a:cs typeface="Arial Black"/>
              </a:rPr>
              <a:t>Certificazione Digitale</a:t>
            </a:r>
            <a:endParaRPr lang="it-IT" sz="2400" b="0" spc="600" dirty="0">
              <a:solidFill>
                <a:schemeClr val="bg1"/>
              </a:solidFill>
              <a:latin typeface="Arial Black"/>
              <a:cs typeface="Arial Black"/>
            </a:endParaRPr>
          </a:p>
        </p:txBody>
      </p:sp>
      <p:grpSp>
        <p:nvGrpSpPr>
          <p:cNvPr id="15" name="Gruppo 14"/>
          <p:cNvGrpSpPr/>
          <p:nvPr/>
        </p:nvGrpSpPr>
        <p:grpSpPr>
          <a:xfrm>
            <a:off x="8115300" y="-862"/>
            <a:ext cx="1028700" cy="6858000"/>
            <a:chOff x="8115300" y="0"/>
            <a:chExt cx="1028700" cy="6858000"/>
          </a:xfrm>
        </p:grpSpPr>
        <p:pic>
          <p:nvPicPr>
            <p:cNvPr id="16" name="Immagine 15" descr="angoli-bianchi.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5300" y="0"/>
              <a:ext cx="1028700" cy="6858000"/>
            </a:xfrm>
            <a:prstGeom prst="rect">
              <a:avLst/>
            </a:prstGeom>
          </p:spPr>
        </p:pic>
        <p:sp>
          <p:nvSpPr>
            <p:cNvPr id="17" name="Segnaposto testo 23">
              <a:extLst>
                <a:ext uri="{FF2B5EF4-FFF2-40B4-BE49-F238E27FC236}">
                  <a16:creationId xmlns="" xmlns:a16="http://schemas.microsoft.com/office/drawing/2014/main" id="{0245363B-2197-F742-B6A2-A55A9A495033}"/>
                </a:ext>
              </a:extLst>
            </p:cNvPr>
            <p:cNvSpPr txBox="1">
              <a:spLocks/>
            </p:cNvSpPr>
            <p:nvPr/>
          </p:nvSpPr>
          <p:spPr>
            <a:xfrm>
              <a:off x="8763049" y="6534998"/>
              <a:ext cx="348275" cy="191217"/>
            </a:xfrm>
            <a:prstGeom prst="rect">
              <a:avLst/>
            </a:prstGeom>
          </p:spPr>
          <p:txBody>
            <a:bodyPr vert="horz"/>
            <a:lstStyle>
              <a:lvl1pPr marL="0" indent="0" algn="l" defTabSz="457200" rtl="0" eaLnBrk="1" latinLnBrk="0" hangingPunct="1">
                <a:spcBef>
                  <a:spcPct val="20000"/>
                </a:spcBef>
                <a:buFont typeface="Arial"/>
                <a:buNone/>
                <a:defRPr lang="it-IT" sz="2400" b="0" kern="1200" dirty="0" smtClean="0">
                  <a:solidFill>
                    <a:srgbClr val="6699D9"/>
                  </a:solidFill>
                  <a:latin typeface="Arial"/>
                  <a:ea typeface="+mj-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0000"/>
                </a:lnSpc>
              </a:pPr>
              <a:fld id="{DA506992-D926-964F-B983-7A0EED15D517}" type="slidenum">
                <a:rPr lang="it-IT" sz="900" smtClean="0">
                  <a:solidFill>
                    <a:srgbClr val="0031A2"/>
                  </a:solidFill>
                </a:rPr>
                <a:pPr algn="ctr">
                  <a:lnSpc>
                    <a:spcPct val="90000"/>
                  </a:lnSpc>
                </a:pPr>
                <a:t>11</a:t>
              </a:fld>
              <a:endParaRPr lang="it-IT" sz="1000" dirty="0">
                <a:solidFill>
                  <a:srgbClr val="0031A2"/>
                </a:solidFill>
              </a:endParaRPr>
            </a:p>
          </p:txBody>
        </p:sp>
        <p:pic>
          <p:nvPicPr>
            <p:cNvPr id="18" name="Immagine 17">
              <a:extLst>
                <a:ext uri="{FF2B5EF4-FFF2-40B4-BE49-F238E27FC236}">
                  <a16:creationId xmlns="" xmlns:a16="http://schemas.microsoft.com/office/drawing/2014/main" id="{E5F28904-8EFD-D342-A601-086AB10F92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31970" y="138479"/>
              <a:ext cx="718352" cy="443905"/>
            </a:xfrm>
            <a:prstGeom prst="rect">
              <a:avLst/>
            </a:prstGeom>
          </p:spPr>
        </p:pic>
      </p:grpSp>
    </p:spTree>
    <p:extLst>
      <p:ext uri="{BB962C8B-B14F-4D97-AF65-F5344CB8AC3E}">
        <p14:creationId xmlns:p14="http://schemas.microsoft.com/office/powerpoint/2010/main" val="3129721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EECA967-669B-5F49-BDED-58964807E68B}" type="slidenum">
              <a:rPr lang="it-IT" smtClean="0"/>
              <a:pPr/>
              <a:t>12</a:t>
            </a:fld>
            <a:endParaRPr lang="it-IT" dirty="0"/>
          </a:p>
        </p:txBody>
      </p:sp>
      <p:pic>
        <p:nvPicPr>
          <p:cNvPr id="6" name="Immagine 5"/>
          <p:cNvPicPr>
            <a:picLocks noChangeAspect="1"/>
          </p:cNvPicPr>
          <p:nvPr/>
        </p:nvPicPr>
        <p:blipFill>
          <a:blip r:embed="rId2"/>
          <a:stretch>
            <a:fillRect/>
          </a:stretch>
        </p:blipFill>
        <p:spPr>
          <a:xfrm>
            <a:off x="477078" y="658570"/>
            <a:ext cx="8496921" cy="4523237"/>
          </a:xfrm>
          <a:prstGeom prst="rect">
            <a:avLst/>
          </a:prstGeom>
        </p:spPr>
      </p:pic>
    </p:spTree>
    <p:extLst>
      <p:ext uri="{BB962C8B-B14F-4D97-AF65-F5344CB8AC3E}">
        <p14:creationId xmlns:p14="http://schemas.microsoft.com/office/powerpoint/2010/main" val="3803263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CNS e FIRMA DIGITALE</a:t>
            </a:r>
            <a:endParaRPr lang="it-IT" dirty="0"/>
          </a:p>
        </p:txBody>
      </p:sp>
      <p:sp>
        <p:nvSpPr>
          <p:cNvPr id="4" name="Segnaposto numero diapositiva 3"/>
          <p:cNvSpPr>
            <a:spLocks noGrp="1"/>
          </p:cNvSpPr>
          <p:nvPr>
            <p:ph type="sldNum" sz="quarter" idx="12"/>
          </p:nvPr>
        </p:nvSpPr>
        <p:spPr/>
        <p:txBody>
          <a:bodyPr/>
          <a:lstStyle/>
          <a:p>
            <a:fld id="{5EECA967-669B-5F49-BDED-58964807E68B}" type="slidenum">
              <a:rPr lang="it-IT" smtClean="0"/>
              <a:pPr/>
              <a:t>13</a:t>
            </a:fld>
            <a:endParaRPr lang="it-IT" dirty="0"/>
          </a:p>
        </p:txBody>
      </p:sp>
      <p:sp>
        <p:nvSpPr>
          <p:cNvPr id="5" name="Segnaposto contenuto 4"/>
          <p:cNvSpPr>
            <a:spLocks noGrp="1"/>
          </p:cNvSpPr>
          <p:nvPr>
            <p:ph idx="13"/>
          </p:nvPr>
        </p:nvSpPr>
        <p:spPr>
          <a:xfrm>
            <a:off x="468000" y="897854"/>
            <a:ext cx="8229600" cy="5458496"/>
          </a:xfrm>
        </p:spPr>
        <p:txBody>
          <a:bodyPr>
            <a:normAutofit/>
          </a:bodyPr>
          <a:lstStyle/>
          <a:p>
            <a:endParaRPr lang="it-IT" dirty="0" smtClean="0"/>
          </a:p>
          <a:p>
            <a:r>
              <a:rPr lang="it-IT" sz="2000" dirty="0" smtClean="0"/>
              <a:t>La </a:t>
            </a:r>
            <a:r>
              <a:rPr lang="it-IT" sz="2000" b="1" dirty="0"/>
              <a:t>Carta Nazionale dei Servizi o CNS</a:t>
            </a:r>
            <a:r>
              <a:rPr lang="it-IT" sz="2000" dirty="0"/>
              <a:t> è un dispositivo (ovvero una Smart Card o una chiavetta USB) che contiene un “</a:t>
            </a:r>
            <a:r>
              <a:rPr lang="it-IT" sz="2000" b="1" dirty="0"/>
              <a:t>certificato digitale</a:t>
            </a:r>
            <a:r>
              <a:rPr lang="it-IT" sz="2000" dirty="0"/>
              <a:t>” di autenticazione personale. È uno strumento informatico che </a:t>
            </a:r>
            <a:r>
              <a:rPr lang="it-IT" sz="2000" b="1" dirty="0"/>
              <a:t>consente l’identificazione certa dell’utente</a:t>
            </a:r>
            <a:r>
              <a:rPr lang="it-IT" sz="2000" dirty="0"/>
              <a:t> </a:t>
            </a:r>
            <a:r>
              <a:rPr lang="it-IT" sz="2000" b="1" dirty="0"/>
              <a:t>in rete </a:t>
            </a:r>
            <a:r>
              <a:rPr lang="it-IT" sz="2000" dirty="0"/>
              <a:t>e permette di consultare i dati personali resi disponibili dalle pubbliche amministrazioni direttamente su sito web, come ad esempio, l’accesso ai referti medici sul sito web della propria ASL.</a:t>
            </a:r>
          </a:p>
          <a:p>
            <a:endParaRPr lang="it-IT" sz="2000" dirty="0" smtClean="0"/>
          </a:p>
          <a:p>
            <a:r>
              <a:rPr lang="it-IT" sz="2000" dirty="0" smtClean="0"/>
              <a:t>La </a:t>
            </a:r>
            <a:r>
              <a:rPr lang="it-IT" sz="2000" b="1" dirty="0"/>
              <a:t>CNS</a:t>
            </a:r>
            <a:r>
              <a:rPr lang="it-IT" sz="2000" dirty="0"/>
              <a:t> rilasciata dalle Camere di Commercio è un </a:t>
            </a:r>
            <a:r>
              <a:rPr lang="it-IT" sz="2000" b="1" dirty="0"/>
              <a:t>dispositivo integrato</a:t>
            </a:r>
            <a:r>
              <a:rPr lang="it-IT" sz="2000" dirty="0"/>
              <a:t> che consente, a chi ha una carica all’interno di un’impresa, di </a:t>
            </a:r>
            <a:r>
              <a:rPr lang="it-IT" sz="2000" b="1" dirty="0"/>
              <a:t>firmare digitalmente documenti informatici</a:t>
            </a:r>
            <a:r>
              <a:rPr lang="it-IT" sz="2000" dirty="0"/>
              <a:t> (bilanci, fatture, contratti, ecc.) e di accedere in rete ai servizi della Pubblica Amministrazione</a:t>
            </a:r>
            <a:r>
              <a:rPr lang="it-IT" sz="2000" dirty="0" smtClean="0"/>
              <a:t>.</a:t>
            </a:r>
          </a:p>
          <a:p>
            <a:endParaRPr lang="it-IT" sz="2000" dirty="0"/>
          </a:p>
          <a:p>
            <a:r>
              <a:rPr lang="it-IT" sz="2000" dirty="0"/>
              <a:t>La</a:t>
            </a:r>
            <a:r>
              <a:rPr lang="it-IT" sz="2000" b="1" dirty="0"/>
              <a:t> firma digitale</a:t>
            </a:r>
            <a:r>
              <a:rPr lang="it-IT" sz="2000" dirty="0"/>
              <a:t> è l'equivalente informatico di una firma autografa apposta su carta ed ha il suo stesso valore legale. La sua funzione è quella di garantire </a:t>
            </a:r>
            <a:r>
              <a:rPr lang="it-IT" sz="2000" b="1" dirty="0"/>
              <a:t>autenticità, integrità</a:t>
            </a:r>
            <a:r>
              <a:rPr lang="it-IT" sz="2000" dirty="0"/>
              <a:t> e </a:t>
            </a:r>
            <a:r>
              <a:rPr lang="it-IT" sz="2000" b="1" dirty="0"/>
              <a:t>validità di un documento</a:t>
            </a:r>
            <a:r>
              <a:rPr lang="it-IT" sz="2000" dirty="0"/>
              <a:t>: tramite l’apposizione della firma digitale, infatti, è possibile sottoscriverne il contenuto, assicurarne la provenienza e garantire l'inalterabilità delle informazioni in esso contenute.</a:t>
            </a:r>
          </a:p>
          <a:p>
            <a:endParaRPr lang="it-IT" dirty="0"/>
          </a:p>
          <a:p>
            <a:endParaRPr lang="it-IT" dirty="0"/>
          </a:p>
        </p:txBody>
      </p:sp>
    </p:spTree>
    <p:extLst>
      <p:ext uri="{BB962C8B-B14F-4D97-AF65-F5344CB8AC3E}">
        <p14:creationId xmlns:p14="http://schemas.microsoft.com/office/powerpoint/2010/main" val="1826310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EECA967-669B-5F49-BDED-58964807E68B}" type="slidenum">
              <a:rPr lang="it-IT" smtClean="0"/>
              <a:pPr/>
              <a:t>14</a:t>
            </a:fld>
            <a:endParaRPr lang="it-IT" dirty="0"/>
          </a:p>
        </p:txBody>
      </p:sp>
      <p:pic>
        <p:nvPicPr>
          <p:cNvPr id="6" name="Immagine 5"/>
          <p:cNvPicPr>
            <a:picLocks noChangeAspect="1"/>
          </p:cNvPicPr>
          <p:nvPr/>
        </p:nvPicPr>
        <p:blipFill>
          <a:blip r:embed="rId2"/>
          <a:stretch>
            <a:fillRect/>
          </a:stretch>
        </p:blipFill>
        <p:spPr>
          <a:xfrm>
            <a:off x="154678" y="2105126"/>
            <a:ext cx="8989322" cy="3815903"/>
          </a:xfrm>
          <a:prstGeom prst="rect">
            <a:avLst/>
          </a:prstGeom>
        </p:spPr>
      </p:pic>
      <p:pic>
        <p:nvPicPr>
          <p:cNvPr id="7" name="Immagine 6" descr="SU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94" y="150701"/>
            <a:ext cx="4298814" cy="1660419"/>
          </a:xfrm>
          <a:prstGeom prst="rect">
            <a:avLst/>
          </a:prstGeom>
        </p:spPr>
      </p:pic>
    </p:spTree>
    <p:extLst>
      <p:ext uri="{BB962C8B-B14F-4D97-AF65-F5344CB8AC3E}">
        <p14:creationId xmlns:p14="http://schemas.microsoft.com/office/powerpoint/2010/main" val="3119706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r>
              <a:rPr lang="it-IT" dirty="0"/>
              <a:t>Compiti principali del Comune nella </a:t>
            </a:r>
            <a:r>
              <a:rPr lang="it-IT" dirty="0" smtClean="0"/>
              <a:t>realizzazione </a:t>
            </a:r>
            <a:r>
              <a:rPr lang="it-IT" dirty="0"/>
              <a:t>di un SUAP telematico</a:t>
            </a:r>
            <a:br>
              <a:rPr lang="it-IT" dirty="0"/>
            </a:br>
            <a:endParaRPr lang="it-IT" dirty="0"/>
          </a:p>
        </p:txBody>
      </p:sp>
      <p:sp>
        <p:nvSpPr>
          <p:cNvPr id="15370" name="Segnaposto numero diapositiva 9"/>
          <p:cNvSpPr>
            <a:spLocks noGrp="1"/>
          </p:cNvSpPr>
          <p:nvPr>
            <p:ph type="sldNum" sz="quarter" idx="12"/>
          </p:nvPr>
        </p:nvSpPr>
        <p:spPr bwMode="auto">
          <a:noFill/>
          <a:ln>
            <a:miter lim="800000"/>
            <a:headEnd/>
            <a:tailEnd/>
          </a:ln>
        </p:spPr>
        <p:txBody>
          <a:bodyPr/>
          <a:lstStyle/>
          <a:p>
            <a:fld id="{18A24EA0-33E2-4A66-A2D3-E5A8EB4A9978}" type="slidenum">
              <a:rPr>
                <a:latin typeface="Kozuka Gothic Pro R"/>
                <a:ea typeface="Kozuka Gothic Pro R"/>
                <a:cs typeface="Kozuka Gothic Pro R"/>
              </a:rPr>
              <a:pPr/>
              <a:t>15</a:t>
            </a:fld>
            <a:endParaRPr>
              <a:latin typeface="Kozuka Gothic Pro R"/>
              <a:ea typeface="Kozuka Gothic Pro R"/>
              <a:cs typeface="Kozuka Gothic Pro R"/>
            </a:endParaRPr>
          </a:p>
        </p:txBody>
      </p:sp>
      <p:sp>
        <p:nvSpPr>
          <p:cNvPr id="33" name="Rettangolo 32"/>
          <p:cNvSpPr/>
          <p:nvPr/>
        </p:nvSpPr>
        <p:spPr>
          <a:xfrm>
            <a:off x="0" y="5776148"/>
            <a:ext cx="9144000" cy="53977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it-IT"/>
          </a:p>
        </p:txBody>
      </p:sp>
      <p:grpSp>
        <p:nvGrpSpPr>
          <p:cNvPr id="11" name="Gruppo 10"/>
          <p:cNvGrpSpPr/>
          <p:nvPr/>
        </p:nvGrpSpPr>
        <p:grpSpPr>
          <a:xfrm>
            <a:off x="-137176" y="1531612"/>
            <a:ext cx="3897262" cy="3897262"/>
            <a:chOff x="-338650" y="1078461"/>
            <a:chExt cx="5337049" cy="5337049"/>
          </a:xfrm>
        </p:grpSpPr>
        <p:sp>
          <p:nvSpPr>
            <p:cNvPr id="12" name="Ovale 11"/>
            <p:cNvSpPr/>
            <p:nvPr/>
          </p:nvSpPr>
          <p:spPr>
            <a:xfrm rot="16200000">
              <a:off x="-109905" y="1397444"/>
              <a:ext cx="4793308" cy="4793308"/>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Arco 12"/>
            <p:cNvSpPr/>
            <p:nvPr/>
          </p:nvSpPr>
          <p:spPr>
            <a:xfrm>
              <a:off x="-338650" y="1078461"/>
              <a:ext cx="5337049" cy="5337049"/>
            </a:xfrm>
            <a:prstGeom prst="arc">
              <a:avLst>
                <a:gd name="adj1" fmla="val 16793955"/>
                <a:gd name="adj2" fmla="val 4161199"/>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14" name="Segnaposto contenuto 13"/>
          <p:cNvSpPr txBox="1">
            <a:spLocks/>
          </p:cNvSpPr>
          <p:nvPr/>
        </p:nvSpPr>
        <p:spPr>
          <a:xfrm>
            <a:off x="2929505" y="1409784"/>
            <a:ext cx="5205866" cy="246221"/>
          </a:xfrm>
          <a:prstGeom prst="rect">
            <a:avLst/>
          </a:prstGeom>
        </p:spPr>
        <p:txBody>
          <a:bodyPr vert="horz" wrap="square" lIns="0" tIns="0" rIns="0" bIns="0" rtlCol="0">
            <a:spAutoFit/>
          </a:bodyPr>
          <a:lstStyle>
            <a:lvl1pPr marL="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3pPr>
            <a:lvl4pPr marL="13716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4pPr>
            <a:lvl5pPr marL="18288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it-IT" sz="1400" dirty="0"/>
              <a:t>Gestire tutte le </a:t>
            </a:r>
            <a:r>
              <a:rPr lang="it-IT" sz="1400" b="1" dirty="0"/>
              <a:t>istanze nella sola modalità telematica</a:t>
            </a:r>
          </a:p>
        </p:txBody>
      </p:sp>
      <p:sp>
        <p:nvSpPr>
          <p:cNvPr id="15" name="Ovale 14"/>
          <p:cNvSpPr/>
          <p:nvPr/>
        </p:nvSpPr>
        <p:spPr>
          <a:xfrm>
            <a:off x="858212" y="2526998"/>
            <a:ext cx="1906487" cy="19064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it-IT"/>
          </a:p>
        </p:txBody>
      </p:sp>
      <p:sp>
        <p:nvSpPr>
          <p:cNvPr id="16" name="Ovale 15"/>
          <p:cNvSpPr/>
          <p:nvPr/>
        </p:nvSpPr>
        <p:spPr>
          <a:xfrm>
            <a:off x="2494154" y="1536447"/>
            <a:ext cx="236292" cy="236292"/>
          </a:xfrm>
          <a:prstGeom prst="ellipse">
            <a:avLst/>
          </a:prstGeom>
          <a:solidFill>
            <a:schemeClr val="bg1"/>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Ovale 16"/>
          <p:cNvSpPr/>
          <p:nvPr/>
        </p:nvSpPr>
        <p:spPr>
          <a:xfrm>
            <a:off x="3250937" y="2147375"/>
            <a:ext cx="236292" cy="236292"/>
          </a:xfrm>
          <a:prstGeom prst="ellipse">
            <a:avLst/>
          </a:prstGeom>
          <a:solidFill>
            <a:schemeClr val="bg1"/>
          </a:solid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3641940" y="3049057"/>
            <a:ext cx="236292" cy="236292"/>
          </a:xfrm>
          <a:prstGeom prst="ellipse">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Ovale 18"/>
          <p:cNvSpPr/>
          <p:nvPr/>
        </p:nvSpPr>
        <p:spPr>
          <a:xfrm>
            <a:off x="3578960" y="3876009"/>
            <a:ext cx="236292" cy="236292"/>
          </a:xfrm>
          <a:prstGeom prst="ellipse">
            <a:avLst/>
          </a:prstGeom>
          <a:solidFill>
            <a:schemeClr val="bg1"/>
          </a:solidFill>
          <a:ln w="38100">
            <a:solidFill>
              <a:srgbClr val="DA4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Ovale 19"/>
          <p:cNvSpPr/>
          <p:nvPr/>
        </p:nvSpPr>
        <p:spPr>
          <a:xfrm>
            <a:off x="2674389" y="5030045"/>
            <a:ext cx="236292" cy="236292"/>
          </a:xfrm>
          <a:prstGeom prst="ellipse">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Segnaposto contenuto 13"/>
          <p:cNvSpPr txBox="1">
            <a:spLocks/>
          </p:cNvSpPr>
          <p:nvPr/>
        </p:nvSpPr>
        <p:spPr>
          <a:xfrm>
            <a:off x="3760086" y="1893406"/>
            <a:ext cx="4503483" cy="738664"/>
          </a:xfrm>
          <a:prstGeom prst="rect">
            <a:avLst/>
          </a:prstGeom>
        </p:spPr>
        <p:txBody>
          <a:bodyPr vert="horz" wrap="square" lIns="0" tIns="0" rIns="0" bIns="0" rtlCol="0">
            <a:spAutoFit/>
          </a:bodyPr>
          <a:lstStyle>
            <a:lvl1pPr marL="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3pPr>
            <a:lvl4pPr marL="13716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4pPr>
            <a:lvl5pPr marL="18288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it-IT" sz="1400" dirty="0"/>
              <a:t>Pubblicare sul proprio sito la </a:t>
            </a:r>
            <a:r>
              <a:rPr lang="it-IT" sz="1400" b="1" dirty="0"/>
              <a:t>documentazione aggiornata </a:t>
            </a:r>
            <a:r>
              <a:rPr lang="it-IT" sz="1400" dirty="0"/>
              <a:t>relativa a tutti gli </a:t>
            </a:r>
            <a:r>
              <a:rPr lang="it-IT" sz="1400" dirty="0" err="1"/>
              <a:t>endo</a:t>
            </a:r>
            <a:r>
              <a:rPr lang="it-IT" sz="1400" dirty="0"/>
              <a:t>-procedimenti gestiti dal SUAP</a:t>
            </a:r>
          </a:p>
        </p:txBody>
      </p:sp>
      <p:sp>
        <p:nvSpPr>
          <p:cNvPr id="22" name="Segnaposto contenuto 13"/>
          <p:cNvSpPr txBox="1">
            <a:spLocks/>
          </p:cNvSpPr>
          <p:nvPr/>
        </p:nvSpPr>
        <p:spPr>
          <a:xfrm>
            <a:off x="4071466" y="2923546"/>
            <a:ext cx="4503483" cy="492443"/>
          </a:xfrm>
          <a:prstGeom prst="rect">
            <a:avLst/>
          </a:prstGeom>
        </p:spPr>
        <p:txBody>
          <a:bodyPr vert="horz" wrap="square" lIns="0" tIns="0" rIns="0" bIns="0" rtlCol="0">
            <a:spAutoFit/>
          </a:bodyPr>
          <a:lstStyle>
            <a:lvl1pPr marL="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3pPr>
            <a:lvl4pPr marL="13716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4pPr>
            <a:lvl5pPr marL="18288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it-IT" sz="1400" dirty="0"/>
              <a:t>Effettuare i </a:t>
            </a:r>
            <a:r>
              <a:rPr lang="it-IT" sz="1400" b="1" dirty="0"/>
              <a:t>controlli di ricevibilità </a:t>
            </a:r>
            <a:r>
              <a:rPr lang="it-IT" sz="1400" dirty="0"/>
              <a:t>della pratica in modo </a:t>
            </a:r>
            <a:r>
              <a:rPr lang="it-IT" sz="1400" b="1" dirty="0"/>
              <a:t>automatizzato</a:t>
            </a:r>
          </a:p>
        </p:txBody>
      </p:sp>
      <p:sp>
        <p:nvSpPr>
          <p:cNvPr id="23" name="Segnaposto contenuto 13"/>
          <p:cNvSpPr txBox="1">
            <a:spLocks/>
          </p:cNvSpPr>
          <p:nvPr/>
        </p:nvSpPr>
        <p:spPr>
          <a:xfrm>
            <a:off x="3958001" y="3850899"/>
            <a:ext cx="4503483" cy="246221"/>
          </a:xfrm>
          <a:prstGeom prst="rect">
            <a:avLst/>
          </a:prstGeom>
        </p:spPr>
        <p:txBody>
          <a:bodyPr vert="horz" wrap="square" lIns="0" tIns="0" rIns="0" bIns="0" rtlCol="0">
            <a:spAutoFit/>
          </a:bodyPr>
          <a:lstStyle>
            <a:lvl1pPr marL="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3pPr>
            <a:lvl4pPr marL="13716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4pPr>
            <a:lvl5pPr marL="18288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it-IT" sz="1400" dirty="0"/>
              <a:t>Emettere la </a:t>
            </a:r>
            <a:r>
              <a:rPr lang="it-IT" sz="1400" b="1" dirty="0"/>
              <a:t>ricevuta SUAP automaticamente</a:t>
            </a:r>
          </a:p>
        </p:txBody>
      </p:sp>
      <p:sp>
        <p:nvSpPr>
          <p:cNvPr id="24" name="Segnaposto contenuto 13"/>
          <p:cNvSpPr txBox="1">
            <a:spLocks/>
          </p:cNvSpPr>
          <p:nvPr/>
        </p:nvSpPr>
        <p:spPr>
          <a:xfrm>
            <a:off x="3641940" y="4564129"/>
            <a:ext cx="5324012" cy="241092"/>
          </a:xfrm>
          <a:prstGeom prst="rect">
            <a:avLst/>
          </a:prstGeom>
        </p:spPr>
        <p:txBody>
          <a:bodyPr vert="horz" wrap="square" lIns="0" tIns="0" rIns="0" bIns="0" rtlCol="0">
            <a:spAutoFit/>
          </a:bodyPr>
          <a:lstStyle>
            <a:lvl1pPr marL="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3pPr>
            <a:lvl4pPr marL="13716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4pPr>
            <a:lvl5pPr marL="18288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it-IT" sz="1400" dirty="0"/>
              <a:t>Alimentazione del </a:t>
            </a:r>
            <a:r>
              <a:rPr lang="it-IT" sz="1400" b="1" dirty="0"/>
              <a:t>Fascicolo d’Impresa </a:t>
            </a:r>
            <a:r>
              <a:rPr lang="it-IT" sz="1400" dirty="0"/>
              <a:t>in modo tempestivo</a:t>
            </a:r>
          </a:p>
        </p:txBody>
      </p:sp>
      <p:sp>
        <p:nvSpPr>
          <p:cNvPr id="26" name="Ovale 25"/>
          <p:cNvSpPr/>
          <p:nvPr/>
        </p:nvSpPr>
        <p:spPr>
          <a:xfrm>
            <a:off x="3250937" y="4564129"/>
            <a:ext cx="236292" cy="236292"/>
          </a:xfrm>
          <a:prstGeom prst="ellipse">
            <a:avLst/>
          </a:prstGeom>
          <a:solidFill>
            <a:schemeClr val="bg1"/>
          </a:solidFill>
          <a:ln w="38100">
            <a:solidFill>
              <a:srgbClr val="5EA0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0" name="Segnaposto contenuto 13"/>
          <p:cNvSpPr txBox="1">
            <a:spLocks/>
          </p:cNvSpPr>
          <p:nvPr/>
        </p:nvSpPr>
        <p:spPr>
          <a:xfrm>
            <a:off x="3137472" y="5144204"/>
            <a:ext cx="5324012" cy="241092"/>
          </a:xfrm>
          <a:prstGeom prst="rect">
            <a:avLst/>
          </a:prstGeom>
        </p:spPr>
        <p:txBody>
          <a:bodyPr vert="horz" wrap="square" lIns="0" tIns="0" rIns="0" bIns="0" rtlCol="0">
            <a:spAutoFit/>
          </a:bodyPr>
          <a:lstStyle>
            <a:lvl1pPr marL="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3pPr>
            <a:lvl4pPr marL="13716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4pPr>
            <a:lvl5pPr marL="1828800" indent="0" algn="l" defTabSz="457200" rtl="0" eaLnBrk="1" latinLnBrk="0" hangingPunct="1">
              <a:lnSpc>
                <a:spcPts val="1920"/>
              </a:lnSpc>
              <a:spcBef>
                <a:spcPct val="20000"/>
              </a:spcBef>
              <a:buFont typeface="Arial"/>
              <a:buNone/>
              <a:defRPr sz="160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it-IT" sz="1400" dirty="0"/>
              <a:t>Realizzare la </a:t>
            </a:r>
            <a:r>
              <a:rPr lang="it-IT" sz="1400" b="1" dirty="0"/>
              <a:t>Conferenza dei Servizi Telematica</a:t>
            </a:r>
          </a:p>
        </p:txBody>
      </p:sp>
      <p:sp>
        <p:nvSpPr>
          <p:cNvPr id="31" name="Segnaposto contenuto 2"/>
          <p:cNvSpPr>
            <a:spLocks noGrp="1"/>
          </p:cNvSpPr>
          <p:nvPr>
            <p:ph sz="half" idx="1"/>
          </p:nvPr>
        </p:nvSpPr>
        <p:spPr>
          <a:xfrm>
            <a:off x="0" y="5889037"/>
            <a:ext cx="9194800" cy="301037"/>
          </a:xfrm>
          <a:noFill/>
        </p:spPr>
        <p:txBody>
          <a:bodyPr vert="horz" wrap="square" numCol="1" anchor="t" anchorCtr="0" compatLnSpc="1">
            <a:prstTxWarp prst="textNoShape">
              <a:avLst/>
            </a:prstTxWarp>
            <a:normAutofit/>
          </a:bodyPr>
          <a:lstStyle/>
          <a:p>
            <a:pPr algn="ctr"/>
            <a:r>
              <a:rPr lang="it-IT" sz="1400" dirty="0" err="1" smtClean="0">
                <a:solidFill>
                  <a:schemeClr val="tx1"/>
                </a:solidFill>
                <a:ea typeface="Kozuka Gothic Pro M" pitchFamily="34" charset="-128"/>
                <a:cs typeface="+mn-cs"/>
              </a:rPr>
              <a:t>d.l.</a:t>
            </a:r>
            <a:r>
              <a:rPr lang="it-IT" sz="1400" dirty="0" smtClean="0">
                <a:solidFill>
                  <a:schemeClr val="tx1"/>
                </a:solidFill>
                <a:ea typeface="Kozuka Gothic Pro M" pitchFamily="34" charset="-128"/>
                <a:cs typeface="+mn-cs"/>
              </a:rPr>
              <a:t> </a:t>
            </a:r>
            <a:r>
              <a:rPr lang="it-IT" sz="1400" dirty="0">
                <a:solidFill>
                  <a:schemeClr val="tx1"/>
                </a:solidFill>
                <a:ea typeface="Kozuka Gothic Pro M" pitchFamily="34" charset="-128"/>
                <a:cs typeface="+mn-cs"/>
              </a:rPr>
              <a:t>112/2008, </a:t>
            </a:r>
            <a:r>
              <a:rPr lang="it-IT" sz="1400" dirty="0" err="1" smtClean="0">
                <a:solidFill>
                  <a:schemeClr val="tx1"/>
                </a:solidFill>
                <a:ea typeface="Kozuka Gothic Pro M" pitchFamily="34" charset="-128"/>
                <a:cs typeface="+mn-cs"/>
              </a:rPr>
              <a:t>d.p.r.</a:t>
            </a:r>
            <a:r>
              <a:rPr lang="it-IT" sz="1400" dirty="0" smtClean="0">
                <a:solidFill>
                  <a:schemeClr val="tx1"/>
                </a:solidFill>
                <a:ea typeface="Kozuka Gothic Pro M" pitchFamily="34" charset="-128"/>
                <a:cs typeface="+mn-cs"/>
              </a:rPr>
              <a:t> 160/2010</a:t>
            </a:r>
            <a:r>
              <a:rPr lang="it-IT" sz="1400" dirty="0">
                <a:solidFill>
                  <a:schemeClr val="tx1"/>
                </a:solidFill>
                <a:ea typeface="Kozuka Gothic Pro M" pitchFamily="34" charset="-128"/>
                <a:cs typeface="+mn-cs"/>
              </a:rPr>
              <a:t>, C.A.D., </a:t>
            </a:r>
            <a:r>
              <a:rPr lang="it-IT" sz="1400" dirty="0" err="1" smtClean="0">
                <a:solidFill>
                  <a:schemeClr val="tx1"/>
                </a:solidFill>
                <a:ea typeface="Kozuka Gothic Pro M" pitchFamily="34" charset="-128"/>
                <a:cs typeface="+mn-cs"/>
              </a:rPr>
              <a:t>d.p.r.</a:t>
            </a:r>
            <a:r>
              <a:rPr lang="it-IT" sz="1400" dirty="0" smtClean="0">
                <a:solidFill>
                  <a:schemeClr val="tx1"/>
                </a:solidFill>
                <a:ea typeface="Kozuka Gothic Pro M" pitchFamily="34" charset="-128"/>
                <a:cs typeface="+mn-cs"/>
              </a:rPr>
              <a:t> </a:t>
            </a:r>
            <a:r>
              <a:rPr lang="it-IT" sz="1400" dirty="0">
                <a:solidFill>
                  <a:schemeClr val="tx1"/>
                </a:solidFill>
                <a:ea typeface="Kozuka Gothic Pro M" pitchFamily="34" charset="-128"/>
                <a:cs typeface="+mn-cs"/>
              </a:rPr>
              <a:t>445/2000, </a:t>
            </a:r>
            <a:r>
              <a:rPr lang="it-IT" sz="1400" dirty="0" err="1" smtClean="0">
                <a:solidFill>
                  <a:schemeClr val="tx1"/>
                </a:solidFill>
                <a:ea typeface="Kozuka Gothic Pro M" pitchFamily="34" charset="-128"/>
                <a:cs typeface="+mn-cs"/>
              </a:rPr>
              <a:t>dlgs</a:t>
            </a:r>
            <a:r>
              <a:rPr lang="it-IT" sz="1400" dirty="0" smtClean="0">
                <a:solidFill>
                  <a:schemeClr val="tx1"/>
                </a:solidFill>
                <a:ea typeface="Kozuka Gothic Pro M" pitchFamily="34" charset="-128"/>
                <a:cs typeface="+mn-cs"/>
              </a:rPr>
              <a:t> 126/2016, …</a:t>
            </a:r>
            <a:endParaRPr lang="it-IT" sz="1400" dirty="0">
              <a:solidFill>
                <a:schemeClr val="tx1"/>
              </a:solidFill>
              <a:ea typeface="Kozuka Gothic Pro M" pitchFamily="34" charset="-128"/>
              <a:cs typeface="+mn-cs"/>
            </a:endParaRPr>
          </a:p>
        </p:txBody>
      </p:sp>
      <p:sp>
        <p:nvSpPr>
          <p:cNvPr id="34" name="Segnaposto piè di pagina 8"/>
          <p:cNvSpPr txBox="1">
            <a:spLocks/>
          </p:cNvSpPr>
          <p:nvPr/>
        </p:nvSpPr>
        <p:spPr>
          <a:xfrm>
            <a:off x="1276317" y="6397859"/>
            <a:ext cx="5532438" cy="307975"/>
          </a:xfrm>
          <a:prstGeom prst="rect">
            <a:avLst/>
          </a:prstGeom>
        </p:spPr>
        <p:txBody>
          <a:bodyPr lIns="80165" tIns="40083" rIns="80165" bIns="40083"/>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it-IT" sz="900" smtClean="0">
                <a:solidFill>
                  <a:schemeClr val="accent1"/>
                </a:solidFill>
              </a:rPr>
              <a:t>impresainungiorno.gov.it  </a:t>
            </a:r>
            <a:r>
              <a:rPr lang="pl-PL" sz="900" smtClean="0">
                <a:solidFill>
                  <a:schemeClr val="accent1"/>
                </a:solidFill>
              </a:rPr>
              <a:t>      registroimprese.it</a:t>
            </a:r>
            <a:r>
              <a:rPr lang="it-IT" sz="900" smtClean="0">
                <a:solidFill>
                  <a:schemeClr val="accent1"/>
                </a:solidFill>
              </a:rPr>
              <a:t> </a:t>
            </a:r>
            <a:endParaRPr lang="it-IT" sz="900" dirty="0">
              <a:solidFill>
                <a:schemeClr val="accent1"/>
              </a:solidFill>
            </a:endParaRPr>
          </a:p>
        </p:txBody>
      </p:sp>
      <p:pic>
        <p:nvPicPr>
          <p:cNvPr id="35" name="Immagine 34" descr="SU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298" y="3145693"/>
            <a:ext cx="1724606" cy="666130"/>
          </a:xfrm>
          <a:prstGeom prst="rect">
            <a:avLst/>
          </a:prstGeom>
        </p:spPr>
      </p:pic>
    </p:spTree>
    <p:extLst>
      <p:ext uri="{BB962C8B-B14F-4D97-AF65-F5344CB8AC3E}">
        <p14:creationId xmlns:p14="http://schemas.microsoft.com/office/powerpoint/2010/main" val="1811677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3779912" y="1906124"/>
            <a:ext cx="5364088" cy="3688223"/>
            <a:chOff x="3779912" y="1906124"/>
            <a:chExt cx="5364088" cy="3688223"/>
          </a:xfrm>
        </p:grpSpPr>
        <p:pic>
          <p:nvPicPr>
            <p:cNvPr id="15" name="Immagine 14"/>
            <p:cNvPicPr>
              <a:picLocks noChangeAspect="1"/>
            </p:cNvPicPr>
            <p:nvPr/>
          </p:nvPicPr>
          <p:blipFill rotWithShape="1">
            <a:blip r:embed="rId2"/>
            <a:srcRect l="1753" r="-1753"/>
            <a:stretch/>
          </p:blipFill>
          <p:spPr>
            <a:xfrm>
              <a:off x="3779912" y="1906124"/>
              <a:ext cx="5364088" cy="3688223"/>
            </a:xfrm>
            <a:prstGeom prst="rect">
              <a:avLst/>
            </a:prstGeom>
            <a:ln>
              <a:solidFill>
                <a:srgbClr val="5EA0DA"/>
              </a:solidFill>
            </a:ln>
            <a:effectLst/>
          </p:spPr>
        </p:pic>
        <p:sp>
          <p:nvSpPr>
            <p:cNvPr id="11" name="Rettangolo 10"/>
            <p:cNvSpPr/>
            <p:nvPr/>
          </p:nvSpPr>
          <p:spPr>
            <a:xfrm>
              <a:off x="7813943" y="3710674"/>
              <a:ext cx="767616" cy="175525"/>
            </a:xfrm>
            <a:prstGeom prst="rect">
              <a:avLst/>
            </a:prstGeom>
            <a:pattFill prst="ltUpDiag">
              <a:fgClr>
                <a:schemeClr val="tx1">
                  <a:lumMod val="60000"/>
                  <a:lumOff val="40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4223017" y="3716116"/>
              <a:ext cx="1311007" cy="79119"/>
            </a:xfrm>
            <a:prstGeom prst="rect">
              <a:avLst/>
            </a:prstGeom>
            <a:pattFill prst="ltUpDiag">
              <a:fgClr>
                <a:schemeClr val="tx1">
                  <a:lumMod val="60000"/>
                  <a:lumOff val="40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5954768" y="3702716"/>
              <a:ext cx="1608082" cy="92519"/>
            </a:xfrm>
            <a:prstGeom prst="rect">
              <a:avLst/>
            </a:prstGeom>
            <a:pattFill prst="ltUpDiag">
              <a:fgClr>
                <a:schemeClr val="tx1">
                  <a:lumMod val="60000"/>
                  <a:lumOff val="40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6" name="CasellaDiTesto 15"/>
          <p:cNvSpPr txBox="1"/>
          <p:nvPr/>
        </p:nvSpPr>
        <p:spPr>
          <a:xfrm>
            <a:off x="301527" y="1053607"/>
            <a:ext cx="8842473" cy="954107"/>
          </a:xfrm>
          <a:prstGeom prst="rect">
            <a:avLst/>
          </a:prstGeom>
          <a:noFill/>
        </p:spPr>
        <p:txBody>
          <a:bodyPr wrap="square" rtlCol="0">
            <a:spAutoFit/>
          </a:bodyPr>
          <a:lstStyle/>
          <a:p>
            <a:pPr marL="285750" indent="-285750">
              <a:buClr>
                <a:srgbClr val="C00000"/>
              </a:buClr>
              <a:buFont typeface="Arial"/>
              <a:buChar char="•"/>
            </a:pPr>
            <a:r>
              <a:rPr lang="it-IT" sz="1400" dirty="0" smtClean="0">
                <a:solidFill>
                  <a:srgbClr val="3C4654"/>
                </a:solidFill>
              </a:rPr>
              <a:t> Documentazione </a:t>
            </a:r>
            <a:r>
              <a:rPr lang="it-IT" sz="1400" b="1" dirty="0"/>
              <a:t>tecnica</a:t>
            </a:r>
            <a:r>
              <a:rPr lang="it-IT" sz="1400" dirty="0">
                <a:solidFill>
                  <a:srgbClr val="3C4654"/>
                </a:solidFill>
              </a:rPr>
              <a:t> (mappe catastali, planimetrie, relazioni tecniche</a:t>
            </a:r>
            <a:r>
              <a:rPr lang="it-IT" sz="1400" dirty="0" smtClean="0">
                <a:solidFill>
                  <a:srgbClr val="3C4654"/>
                </a:solidFill>
              </a:rPr>
              <a:t>,...)</a:t>
            </a:r>
            <a:endParaRPr lang="it-IT" sz="1400" dirty="0">
              <a:solidFill>
                <a:srgbClr val="3C4654"/>
              </a:solidFill>
            </a:endParaRPr>
          </a:p>
          <a:p>
            <a:pPr>
              <a:buClr>
                <a:srgbClr val="C00000"/>
              </a:buClr>
            </a:pPr>
            <a:endParaRPr lang="it-IT" sz="1400" dirty="0">
              <a:solidFill>
                <a:srgbClr val="3C4654"/>
              </a:solidFill>
            </a:endParaRPr>
          </a:p>
          <a:p>
            <a:pPr marL="285750" indent="-285750">
              <a:buClr>
                <a:srgbClr val="C00000"/>
              </a:buClr>
              <a:buFont typeface="Arial"/>
              <a:buChar char="•"/>
            </a:pPr>
            <a:r>
              <a:rPr lang="it-IT" sz="1400" b="1" dirty="0" smtClean="0"/>
              <a:t> Autorizzazioni</a:t>
            </a:r>
            <a:r>
              <a:rPr lang="it-IT" sz="1400" b="1" dirty="0"/>
              <a:t>, permessi e </a:t>
            </a:r>
            <a:r>
              <a:rPr lang="it-IT" sz="1400" b="1" dirty="0" smtClean="0"/>
              <a:t>autocertificazioni </a:t>
            </a:r>
            <a:r>
              <a:rPr lang="it-IT" sz="1400" dirty="0" smtClean="0">
                <a:solidFill>
                  <a:srgbClr val="3C4654"/>
                </a:solidFill>
              </a:rPr>
              <a:t>(concessioni</a:t>
            </a:r>
            <a:r>
              <a:rPr lang="it-IT" sz="1400" dirty="0">
                <a:solidFill>
                  <a:srgbClr val="3C4654"/>
                </a:solidFill>
              </a:rPr>
              <a:t>, atti di diniego, licenze</a:t>
            </a:r>
            <a:r>
              <a:rPr lang="it-IT" sz="1400" dirty="0" smtClean="0">
                <a:solidFill>
                  <a:srgbClr val="3C4654"/>
                </a:solidFill>
              </a:rPr>
              <a:t>,…)</a:t>
            </a:r>
            <a:endParaRPr lang="it-IT" sz="1400" dirty="0">
              <a:solidFill>
                <a:srgbClr val="3C4654"/>
              </a:solidFill>
            </a:endParaRPr>
          </a:p>
          <a:p>
            <a:endParaRPr lang="it-IT" sz="1400" dirty="0"/>
          </a:p>
        </p:txBody>
      </p:sp>
      <p:sp>
        <p:nvSpPr>
          <p:cNvPr id="15362" name="Titolo 1"/>
          <p:cNvSpPr>
            <a:spLocks noGrp="1"/>
          </p:cNvSpPr>
          <p:nvPr>
            <p:ph type="title"/>
          </p:nvPr>
        </p:nvSpPr>
        <p:spPr/>
        <p:txBody>
          <a:bodyPr/>
          <a:lstStyle/>
          <a:p>
            <a:r>
              <a:rPr lang="it-IT" sz="2800" dirty="0"/>
              <a:t>Fascicolo </a:t>
            </a:r>
            <a:r>
              <a:rPr lang="it-IT" sz="2800" dirty="0" smtClean="0"/>
              <a:t>d’Impresa - contenuti</a:t>
            </a:r>
            <a:endParaRPr lang="it-IT" sz="2800" dirty="0"/>
          </a:p>
        </p:txBody>
      </p:sp>
      <p:sp>
        <p:nvSpPr>
          <p:cNvPr id="15370" name="Segnaposto numero diapositiva 9"/>
          <p:cNvSpPr>
            <a:spLocks noGrp="1"/>
          </p:cNvSpPr>
          <p:nvPr>
            <p:ph type="sldNum" sz="quarter" idx="12"/>
          </p:nvPr>
        </p:nvSpPr>
        <p:spPr bwMode="auto">
          <a:noFill/>
          <a:ln>
            <a:miter lim="800000"/>
            <a:headEnd/>
            <a:tailEnd/>
          </a:ln>
        </p:spPr>
        <p:txBody>
          <a:bodyPr/>
          <a:lstStyle/>
          <a:p>
            <a:fld id="{18A24EA0-33E2-4A66-A2D3-E5A8EB4A9978}" type="slidenum">
              <a:rPr>
                <a:latin typeface="Kozuka Gothic Pro R"/>
                <a:ea typeface="Kozuka Gothic Pro R"/>
                <a:cs typeface="Kozuka Gothic Pro R"/>
              </a:rPr>
              <a:pPr/>
              <a:t>16</a:t>
            </a:fld>
            <a:endParaRPr>
              <a:latin typeface="Kozuka Gothic Pro R"/>
              <a:ea typeface="Kozuka Gothic Pro R"/>
              <a:cs typeface="Kozuka Gothic Pro R"/>
            </a:endParaRPr>
          </a:p>
        </p:txBody>
      </p:sp>
      <p:sp>
        <p:nvSpPr>
          <p:cNvPr id="14" name="Text Placeholder 2"/>
          <p:cNvSpPr txBox="1">
            <a:spLocks/>
          </p:cNvSpPr>
          <p:nvPr/>
        </p:nvSpPr>
        <p:spPr bwMode="auto">
          <a:xfrm>
            <a:off x="301526" y="1699638"/>
            <a:ext cx="3471093" cy="45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bg1"/>
                </a:solidFill>
                <a:latin typeface="Calibri" charset="0"/>
                <a:ea typeface="ＭＳ Ｐゴシック" charset="-128"/>
              </a:defRPr>
            </a:lvl1pPr>
            <a:lvl2pPr defTabSz="457200">
              <a:defRPr>
                <a:solidFill>
                  <a:schemeClr val="bg1"/>
                </a:solidFill>
                <a:latin typeface="Calibri" charset="0"/>
                <a:ea typeface="ＭＳ Ｐゴシック" charset="-128"/>
              </a:defRPr>
            </a:lvl2pPr>
            <a:lvl3pPr defTabSz="457200">
              <a:defRPr>
                <a:solidFill>
                  <a:schemeClr val="bg1"/>
                </a:solidFill>
                <a:latin typeface="Calibri" charset="0"/>
                <a:ea typeface="ＭＳ Ｐゴシック" charset="-128"/>
              </a:defRPr>
            </a:lvl3pPr>
            <a:lvl4pPr defTabSz="457200">
              <a:defRPr>
                <a:solidFill>
                  <a:schemeClr val="bg1"/>
                </a:solidFill>
                <a:latin typeface="Calibri" charset="0"/>
                <a:ea typeface="ＭＳ Ｐゴシック" charset="-128"/>
              </a:defRPr>
            </a:lvl4pPr>
            <a:lvl5pPr defTabSz="457200">
              <a:defRPr>
                <a:solidFill>
                  <a:schemeClr val="bg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bg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bg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bg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bg1"/>
                </a:solidFill>
                <a:latin typeface="Calibri" charset="0"/>
                <a:ea typeface="ＭＳ Ｐゴシック" charset="-128"/>
              </a:defRPr>
            </a:lvl9pPr>
          </a:lstStyle>
          <a:p>
            <a:pPr marL="342900" indent="-342900">
              <a:buClr>
                <a:srgbClr val="C00000"/>
              </a:buClr>
              <a:buFont typeface="Arial"/>
              <a:buChar char="•"/>
            </a:pPr>
            <a:endParaRPr lang="it-IT" sz="1050" b="1" dirty="0">
              <a:solidFill>
                <a:schemeClr val="tx1"/>
              </a:solidFill>
              <a:latin typeface="+mn-lt"/>
            </a:endParaRPr>
          </a:p>
          <a:p>
            <a:pPr marL="342900" indent="-342900">
              <a:buClr>
                <a:srgbClr val="C00000"/>
              </a:buClr>
              <a:buFont typeface="Arial"/>
              <a:buChar char="•"/>
            </a:pPr>
            <a:r>
              <a:rPr lang="it-IT" sz="1400" b="1" dirty="0" smtClean="0">
                <a:solidFill>
                  <a:schemeClr val="tx1"/>
                </a:solidFill>
                <a:latin typeface="+mn-lt"/>
              </a:rPr>
              <a:t>Certificazioni </a:t>
            </a:r>
            <a:r>
              <a:rPr lang="it-IT" sz="1400" dirty="0" smtClean="0">
                <a:solidFill>
                  <a:srgbClr val="3C4654"/>
                </a:solidFill>
                <a:latin typeface="+mn-lt"/>
              </a:rPr>
              <a:t>(di collaudo, SOA, ambientali, sicurezza sul lavoro, di prodotto,...)</a:t>
            </a:r>
          </a:p>
          <a:p>
            <a:pPr>
              <a:buClr>
                <a:srgbClr val="C00000"/>
              </a:buClr>
            </a:pPr>
            <a:endParaRPr lang="it-IT" sz="1050" dirty="0">
              <a:solidFill>
                <a:schemeClr val="tx1"/>
              </a:solidFill>
              <a:latin typeface="+mn-lt"/>
            </a:endParaRPr>
          </a:p>
          <a:p>
            <a:pPr marL="342900" indent="-342900">
              <a:buClr>
                <a:srgbClr val="C00000"/>
              </a:buClr>
              <a:buFont typeface="Arial"/>
              <a:buChar char="•"/>
            </a:pPr>
            <a:r>
              <a:rPr lang="it-IT" sz="1400" dirty="0" smtClean="0">
                <a:solidFill>
                  <a:srgbClr val="3C4654"/>
                </a:solidFill>
                <a:latin typeface="+mn-lt"/>
              </a:rPr>
              <a:t>Documenti relativi alle </a:t>
            </a:r>
            <a:r>
              <a:rPr lang="it-IT" sz="1400" b="1" dirty="0" smtClean="0">
                <a:solidFill>
                  <a:schemeClr val="tx1"/>
                </a:solidFill>
                <a:latin typeface="+mn-lt"/>
              </a:rPr>
              <a:t>persone dell’impresa</a:t>
            </a:r>
            <a:r>
              <a:rPr lang="it-IT" sz="1400" dirty="0" smtClean="0">
                <a:solidFill>
                  <a:srgbClr val="3C4654"/>
                </a:solidFill>
                <a:latin typeface="+mn-lt"/>
              </a:rPr>
              <a:t> (requisiti professionali, partecipazione a corsi, titoli di studio,</a:t>
            </a:r>
            <a:r>
              <a:rPr lang="is-IS" sz="1400" dirty="0" smtClean="0">
                <a:solidFill>
                  <a:srgbClr val="3C4654"/>
                </a:solidFill>
                <a:latin typeface="+mn-lt"/>
              </a:rPr>
              <a:t>…</a:t>
            </a:r>
            <a:r>
              <a:rPr lang="it-IT" sz="1400" dirty="0" smtClean="0">
                <a:solidFill>
                  <a:srgbClr val="3C4654"/>
                </a:solidFill>
                <a:latin typeface="+mn-lt"/>
              </a:rPr>
              <a:t>)</a:t>
            </a:r>
            <a:br>
              <a:rPr lang="it-IT" sz="1400" dirty="0" smtClean="0">
                <a:solidFill>
                  <a:srgbClr val="3C4654"/>
                </a:solidFill>
                <a:latin typeface="+mn-lt"/>
              </a:rPr>
            </a:br>
            <a:endParaRPr lang="it-IT" sz="1050" dirty="0" smtClean="0">
              <a:solidFill>
                <a:srgbClr val="3C4654"/>
              </a:solidFill>
              <a:latin typeface="+mn-lt"/>
            </a:endParaRPr>
          </a:p>
          <a:p>
            <a:pPr marL="342900" indent="-342900">
              <a:buClr>
                <a:srgbClr val="C00000"/>
              </a:buClr>
              <a:buFont typeface="Arial"/>
              <a:buChar char="•"/>
            </a:pPr>
            <a:r>
              <a:rPr lang="it-IT" sz="1400" b="1" dirty="0" smtClean="0">
                <a:solidFill>
                  <a:schemeClr val="tx1"/>
                </a:solidFill>
                <a:latin typeface="+mn-lt"/>
              </a:rPr>
              <a:t>Documenti finanziari </a:t>
            </a:r>
            <a:r>
              <a:rPr lang="it-IT" sz="1400" dirty="0" smtClean="0">
                <a:solidFill>
                  <a:srgbClr val="3C4654"/>
                </a:solidFill>
                <a:latin typeface="+mn-lt"/>
              </a:rPr>
              <a:t>(fidejussione, polizza assicurativa,…)</a:t>
            </a:r>
          </a:p>
          <a:p>
            <a:pPr>
              <a:buClr>
                <a:srgbClr val="C00000"/>
              </a:buClr>
            </a:pPr>
            <a:endParaRPr lang="it-IT" sz="1050" dirty="0" smtClean="0">
              <a:solidFill>
                <a:srgbClr val="3C4654"/>
              </a:solidFill>
              <a:latin typeface="+mn-lt"/>
            </a:endParaRPr>
          </a:p>
          <a:p>
            <a:pPr marL="342900" indent="-342900">
              <a:buClr>
                <a:srgbClr val="C00000"/>
              </a:buClr>
              <a:buFont typeface="Arial"/>
              <a:buChar char="•"/>
            </a:pPr>
            <a:r>
              <a:rPr lang="it-IT" sz="1400" dirty="0" smtClean="0">
                <a:solidFill>
                  <a:srgbClr val="3C4654"/>
                </a:solidFill>
                <a:latin typeface="+mn-lt"/>
              </a:rPr>
              <a:t>Iscrizioni ad </a:t>
            </a:r>
            <a:r>
              <a:rPr lang="it-IT" sz="1400" b="1" dirty="0" smtClean="0">
                <a:solidFill>
                  <a:schemeClr val="tx1"/>
                </a:solidFill>
                <a:latin typeface="+mn-lt"/>
              </a:rPr>
              <a:t>albi e registri </a:t>
            </a:r>
            <a:r>
              <a:rPr lang="it-IT" sz="1400" dirty="0" smtClean="0">
                <a:solidFill>
                  <a:srgbClr val="3C4654"/>
                </a:solidFill>
                <a:latin typeface="+mn-lt"/>
              </a:rPr>
              <a:t>(Albo nazionale gestori ambientali, Registro produttori Pile ed accumulatori,</a:t>
            </a:r>
            <a:r>
              <a:rPr lang="is-IS" sz="1400" dirty="0" smtClean="0">
                <a:solidFill>
                  <a:srgbClr val="3C4654"/>
                </a:solidFill>
                <a:latin typeface="+mn-lt"/>
              </a:rPr>
              <a:t>…</a:t>
            </a:r>
            <a:r>
              <a:rPr lang="it-IT" sz="1400" dirty="0" smtClean="0">
                <a:solidFill>
                  <a:srgbClr val="3C4654"/>
                </a:solidFill>
                <a:latin typeface="+mn-lt"/>
              </a:rPr>
              <a:t>)</a:t>
            </a:r>
            <a:br>
              <a:rPr lang="it-IT" sz="1400" dirty="0" smtClean="0">
                <a:solidFill>
                  <a:srgbClr val="3C4654"/>
                </a:solidFill>
                <a:latin typeface="+mn-lt"/>
              </a:rPr>
            </a:br>
            <a:endParaRPr lang="it-IT" sz="1000" dirty="0" smtClean="0">
              <a:solidFill>
                <a:srgbClr val="3C4654"/>
              </a:solidFill>
              <a:latin typeface="+mn-lt"/>
            </a:endParaRPr>
          </a:p>
          <a:p>
            <a:pPr marL="342900" indent="-342900">
              <a:buClr>
                <a:srgbClr val="C00000"/>
              </a:buClr>
              <a:buFont typeface="Arial"/>
              <a:buChar char="•"/>
            </a:pPr>
            <a:r>
              <a:rPr lang="it-IT" sz="1400" dirty="0" smtClean="0">
                <a:solidFill>
                  <a:srgbClr val="3C4654"/>
                </a:solidFill>
                <a:latin typeface="+mn-lt"/>
              </a:rPr>
              <a:t>Documenti ritenuti </a:t>
            </a:r>
            <a:r>
              <a:rPr lang="it-IT" sz="1400" b="1" dirty="0" smtClean="0">
                <a:solidFill>
                  <a:srgbClr val="184B9A"/>
                </a:solidFill>
                <a:latin typeface="+mn-lt"/>
              </a:rPr>
              <a:t>di interesse pubblico</a:t>
            </a:r>
            <a:r>
              <a:rPr lang="it-IT" sz="1400" dirty="0" smtClean="0">
                <a:solidFill>
                  <a:srgbClr val="C00000"/>
                </a:solidFill>
                <a:latin typeface="+mn-lt"/>
              </a:rPr>
              <a:t> </a:t>
            </a:r>
            <a:r>
              <a:rPr lang="it-IT" sz="1400" dirty="0" smtClean="0">
                <a:solidFill>
                  <a:srgbClr val="3C4654"/>
                </a:solidFill>
                <a:latin typeface="+mn-lt"/>
              </a:rPr>
              <a:t>dall’impresa (per i consumatori, per gli investitori, per gli istituti di credito)</a:t>
            </a:r>
            <a:r>
              <a:rPr lang="it-IT" sz="1400" dirty="0">
                <a:solidFill>
                  <a:schemeClr val="tx1"/>
                </a:solidFill>
                <a:latin typeface="+mn-lt"/>
              </a:rPr>
              <a:t/>
            </a:r>
            <a:br>
              <a:rPr lang="it-IT" sz="1400" dirty="0">
                <a:solidFill>
                  <a:schemeClr val="tx1"/>
                </a:solidFill>
                <a:latin typeface="+mn-lt"/>
              </a:rPr>
            </a:br>
            <a:endParaRPr lang="it-IT" sz="1400" dirty="0">
              <a:solidFill>
                <a:schemeClr val="tx1"/>
              </a:solidFill>
              <a:latin typeface="+mn-lt"/>
            </a:endParaRPr>
          </a:p>
          <a:p>
            <a:pPr marL="285750" indent="-285750">
              <a:buClr>
                <a:srgbClr val="C00000"/>
              </a:buClr>
              <a:buFont typeface="Arial"/>
              <a:buChar char="•"/>
            </a:pPr>
            <a:endParaRPr lang="it-IT" sz="1400" dirty="0">
              <a:solidFill>
                <a:schemeClr val="tx1"/>
              </a:solidFill>
              <a:latin typeface="+mn-lt"/>
            </a:endParaRPr>
          </a:p>
          <a:p>
            <a:pPr marL="342900" indent="-342900">
              <a:buClr>
                <a:srgbClr val="C00000"/>
              </a:buClr>
              <a:buFont typeface="Arial"/>
              <a:buChar char="•"/>
            </a:pPr>
            <a:endParaRPr lang="it-IT" sz="1400" dirty="0">
              <a:solidFill>
                <a:schemeClr val="tx1"/>
              </a:solidFill>
              <a:latin typeface="+mn-lt"/>
            </a:endParaRPr>
          </a:p>
        </p:txBody>
      </p:sp>
      <p:pic>
        <p:nvPicPr>
          <p:cNvPr id="17" name="Immagine 16"/>
          <p:cNvPicPr>
            <a:picLocks noChangeAspect="1"/>
          </p:cNvPicPr>
          <p:nvPr/>
        </p:nvPicPr>
        <p:blipFill>
          <a:blip r:embed="rId3"/>
          <a:stretch>
            <a:fillRect/>
          </a:stretch>
        </p:blipFill>
        <p:spPr>
          <a:xfrm>
            <a:off x="5811289" y="4777074"/>
            <a:ext cx="3194722" cy="1295567"/>
          </a:xfrm>
          <a:prstGeom prst="rect">
            <a:avLst/>
          </a:prstGeom>
          <a:ln>
            <a:solidFill>
              <a:srgbClr val="5EA0DA"/>
            </a:solidFill>
          </a:ln>
        </p:spPr>
      </p:pic>
      <p:sp>
        <p:nvSpPr>
          <p:cNvPr id="10" name="Segnaposto piè di pagina 8"/>
          <p:cNvSpPr txBox="1">
            <a:spLocks/>
          </p:cNvSpPr>
          <p:nvPr/>
        </p:nvSpPr>
        <p:spPr>
          <a:xfrm>
            <a:off x="1276317" y="6397859"/>
            <a:ext cx="5532438" cy="307975"/>
          </a:xfrm>
          <a:prstGeom prst="rect">
            <a:avLst/>
          </a:prstGeom>
        </p:spPr>
        <p:txBody>
          <a:bodyPr lIns="80165" tIns="40083" rIns="80165" bIns="40083"/>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it-IT" sz="900" smtClean="0">
                <a:solidFill>
                  <a:schemeClr val="accent1"/>
                </a:solidFill>
              </a:rPr>
              <a:t>impresainungiorno.gov.it  </a:t>
            </a:r>
            <a:r>
              <a:rPr lang="pl-PL" sz="900" smtClean="0">
                <a:solidFill>
                  <a:schemeClr val="accent1"/>
                </a:solidFill>
              </a:rPr>
              <a:t>      registroimprese.it</a:t>
            </a:r>
            <a:r>
              <a:rPr lang="it-IT" sz="900" smtClean="0">
                <a:solidFill>
                  <a:schemeClr val="accent1"/>
                </a:solidFill>
              </a:rPr>
              <a:t> </a:t>
            </a:r>
            <a:endParaRPr lang="it-IT" sz="900" dirty="0">
              <a:solidFill>
                <a:schemeClr val="accent1"/>
              </a:solidFill>
            </a:endParaRPr>
          </a:p>
        </p:txBody>
      </p:sp>
    </p:spTree>
    <p:extLst>
      <p:ext uri="{BB962C8B-B14F-4D97-AF65-F5344CB8AC3E}">
        <p14:creationId xmlns:p14="http://schemas.microsoft.com/office/powerpoint/2010/main" val="2064559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noAutofit/>
          </a:bodyPr>
          <a:lstStyle/>
          <a:p>
            <a:r>
              <a:rPr lang="it-IT" sz="2800" dirty="0"/>
              <a:t>Fascicolo </a:t>
            </a:r>
            <a:r>
              <a:rPr lang="it-IT" sz="2800" dirty="0" smtClean="0"/>
              <a:t>d’Impresa - caricamento dati</a:t>
            </a:r>
            <a:endParaRPr lang="it-IT" sz="2800" dirty="0"/>
          </a:p>
        </p:txBody>
      </p:sp>
      <p:sp>
        <p:nvSpPr>
          <p:cNvPr id="15370" name="Segnaposto numero diapositiva 9"/>
          <p:cNvSpPr>
            <a:spLocks noGrp="1"/>
          </p:cNvSpPr>
          <p:nvPr>
            <p:ph type="sldNum" sz="quarter" idx="12"/>
          </p:nvPr>
        </p:nvSpPr>
        <p:spPr bwMode="auto">
          <a:noFill/>
          <a:ln>
            <a:miter lim="800000"/>
            <a:headEnd/>
            <a:tailEnd/>
          </a:ln>
        </p:spPr>
        <p:txBody>
          <a:bodyPr/>
          <a:lstStyle/>
          <a:p>
            <a:fld id="{18A24EA0-33E2-4A66-A2D3-E5A8EB4A9978}" type="slidenum">
              <a:rPr>
                <a:latin typeface="Kozuka Gothic Pro R"/>
                <a:ea typeface="Kozuka Gothic Pro R"/>
                <a:cs typeface="Kozuka Gothic Pro R"/>
              </a:rPr>
              <a:pPr/>
              <a:t>17</a:t>
            </a:fld>
            <a:endParaRPr>
              <a:latin typeface="Kozuka Gothic Pro R"/>
              <a:ea typeface="Kozuka Gothic Pro R"/>
              <a:cs typeface="Kozuka Gothic Pro R"/>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10" y="2845692"/>
            <a:ext cx="7754284" cy="343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egnaposto piè di pagina 8"/>
          <p:cNvSpPr txBox="1">
            <a:spLocks/>
          </p:cNvSpPr>
          <p:nvPr/>
        </p:nvSpPr>
        <p:spPr>
          <a:xfrm>
            <a:off x="1276317" y="6397859"/>
            <a:ext cx="5532438" cy="307975"/>
          </a:xfrm>
          <a:prstGeom prst="rect">
            <a:avLst/>
          </a:prstGeom>
        </p:spPr>
        <p:txBody>
          <a:bodyPr lIns="80165" tIns="40083" rIns="80165" bIns="40083"/>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it-IT" sz="900" smtClean="0">
                <a:solidFill>
                  <a:schemeClr val="accent1"/>
                </a:solidFill>
              </a:rPr>
              <a:t>impresainungiorno.gov.it  </a:t>
            </a:r>
            <a:r>
              <a:rPr lang="pl-PL" sz="900" smtClean="0">
                <a:solidFill>
                  <a:schemeClr val="accent1"/>
                </a:solidFill>
              </a:rPr>
              <a:t>      registroimprese.it</a:t>
            </a:r>
            <a:r>
              <a:rPr lang="it-IT" sz="900" smtClean="0">
                <a:solidFill>
                  <a:schemeClr val="accent1"/>
                </a:solidFill>
              </a:rPr>
              <a:t> </a:t>
            </a:r>
            <a:endParaRPr lang="it-IT" sz="900" dirty="0">
              <a:solidFill>
                <a:schemeClr val="accent1"/>
              </a:solidFill>
            </a:endParaRPr>
          </a:p>
        </p:txBody>
      </p:sp>
      <p:sp>
        <p:nvSpPr>
          <p:cNvPr id="10" name="Segnaposto contenuto 2"/>
          <p:cNvSpPr txBox="1">
            <a:spLocks/>
          </p:cNvSpPr>
          <p:nvPr/>
        </p:nvSpPr>
        <p:spPr>
          <a:xfrm>
            <a:off x="666750" y="1635621"/>
            <a:ext cx="7708897" cy="942243"/>
          </a:xfrm>
          <a:prstGeom prst="rect">
            <a:avLst/>
          </a:prstGeom>
          <a:noFill/>
        </p:spPr>
        <p:txBody>
          <a:bodyPr vert="horz" wrap="square" lIns="0" tIns="0" rIns="0" bIns="0" numCol="1" rtlCol="0" anchor="t" anchorCtr="0" compatLnSpc="1">
            <a:prstTxWarp prst="textNoShape">
              <a:avLst/>
            </a:prstTxWarp>
            <a:noAutofit/>
          </a:bodyPr>
          <a:lstStyle>
            <a:lvl1pPr marL="0" indent="0" algn="l" defTabSz="457200" rtl="0" eaLnBrk="1" latinLnBrk="0" hangingPunct="1">
              <a:lnSpc>
                <a:spcPts val="1920"/>
              </a:lnSpc>
              <a:spcBef>
                <a:spcPct val="20000"/>
              </a:spcBef>
              <a:buFont typeface="Arial"/>
              <a:buNone/>
              <a:defRPr sz="22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100000"/>
              </a:lnSpc>
            </a:pPr>
            <a:r>
              <a:rPr lang="it-IT" sz="2000" b="1" dirty="0" smtClean="0"/>
              <a:t>Suap Camerale</a:t>
            </a:r>
            <a:r>
              <a:rPr lang="it-IT" sz="1800" b="1" dirty="0" smtClean="0"/>
              <a:t>: </a:t>
            </a:r>
            <a:r>
              <a:rPr lang="it-IT" sz="2000" dirty="0" smtClean="0">
                <a:solidFill>
                  <a:srgbClr val="C00000"/>
                </a:solidFill>
              </a:rPr>
              <a:t>Alimentazione AUTOMATICA del Fascicolo d’impresa</a:t>
            </a:r>
            <a:r>
              <a:rPr lang="it-IT" sz="2000" dirty="0" smtClean="0"/>
              <a:t> all’atto di chiusura del procedimento sulla scrivania di back-end </a:t>
            </a:r>
          </a:p>
          <a:p>
            <a:pPr>
              <a:lnSpc>
                <a:spcPct val="100000"/>
              </a:lnSpc>
            </a:pPr>
            <a:endParaRPr lang="it-IT" sz="1800" b="1" dirty="0" smtClean="0"/>
          </a:p>
          <a:p>
            <a:pPr>
              <a:lnSpc>
                <a:spcPct val="100000"/>
              </a:lnSpc>
            </a:pPr>
            <a:endParaRPr lang="it-IT" sz="1800" dirty="0"/>
          </a:p>
        </p:txBody>
      </p:sp>
      <p:cxnSp>
        <p:nvCxnSpPr>
          <p:cNvPr id="11" name="Connettore 1 10"/>
          <p:cNvCxnSpPr/>
          <p:nvPr/>
        </p:nvCxnSpPr>
        <p:spPr>
          <a:xfrm>
            <a:off x="468000" y="1438532"/>
            <a:ext cx="3653187" cy="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4437182" y="2738188"/>
            <a:ext cx="4249616" cy="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9769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magine 38" descr="italia dot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045" y="1029835"/>
            <a:ext cx="4252289" cy="4986346"/>
          </a:xfrm>
          <a:prstGeom prst="rect">
            <a:avLst/>
          </a:prstGeom>
        </p:spPr>
      </p:pic>
      <p:sp>
        <p:nvSpPr>
          <p:cNvPr id="4" name="Parallelogramma 3"/>
          <p:cNvSpPr/>
          <p:nvPr/>
        </p:nvSpPr>
        <p:spPr>
          <a:xfrm>
            <a:off x="7466095" y="5416245"/>
            <a:ext cx="1869807" cy="536500"/>
          </a:xfrm>
          <a:prstGeom prst="parallelogram">
            <a:avLst/>
          </a:prstGeom>
          <a:solidFill>
            <a:srgbClr val="0F30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1276162" y="447293"/>
            <a:ext cx="8218798" cy="465854"/>
          </a:xfrm>
        </p:spPr>
        <p:txBody>
          <a:bodyPr>
            <a:noAutofit/>
          </a:bodyPr>
          <a:lstStyle/>
          <a:p>
            <a:pPr>
              <a:lnSpc>
                <a:spcPct val="90000"/>
              </a:lnSpc>
            </a:pPr>
            <a:r>
              <a:rPr lang="it-IT" sz="1800" dirty="0" smtClean="0"/>
              <a:t>Contesto attuale</a:t>
            </a:r>
            <a:br>
              <a:rPr lang="it-IT" sz="1800" dirty="0" smtClean="0"/>
            </a:br>
            <a:r>
              <a:rPr lang="it-IT" sz="1400" b="0" dirty="0"/>
              <a:t>D.P.R. 160/2010: obbligo telematico per l’invio e la gestione delle pratiche</a:t>
            </a:r>
          </a:p>
        </p:txBody>
      </p:sp>
      <p:sp>
        <p:nvSpPr>
          <p:cNvPr id="40" name="Segnaposto testo 39"/>
          <p:cNvSpPr>
            <a:spLocks noGrp="1"/>
          </p:cNvSpPr>
          <p:nvPr>
            <p:ph type="body" idx="1"/>
          </p:nvPr>
        </p:nvSpPr>
        <p:spPr>
          <a:xfrm>
            <a:off x="468001" y="1931350"/>
            <a:ext cx="1796629" cy="1141318"/>
          </a:xfrm>
        </p:spPr>
        <p:txBody>
          <a:bodyPr>
            <a:noAutofit/>
          </a:bodyPr>
          <a:lstStyle/>
          <a:p>
            <a:pPr>
              <a:lnSpc>
                <a:spcPct val="110000"/>
              </a:lnSpc>
            </a:pPr>
            <a:r>
              <a:rPr lang="it-IT" sz="1100" dirty="0">
                <a:solidFill>
                  <a:schemeClr val="accent5"/>
                </a:solidFill>
              </a:rPr>
              <a:t>Un’unica piattaforma informatica nazionale realizzata dalle Camere di Commercio, che garantisce la </a:t>
            </a:r>
            <a:r>
              <a:rPr lang="it-IT" sz="1100" dirty="0" err="1">
                <a:solidFill>
                  <a:schemeClr val="accent5"/>
                </a:solidFill>
              </a:rPr>
              <a:t>compliance</a:t>
            </a:r>
            <a:r>
              <a:rPr lang="it-IT" sz="1100" dirty="0">
                <a:solidFill>
                  <a:schemeClr val="accent5"/>
                </a:solidFill>
              </a:rPr>
              <a:t> con i requisiti stabiliti dalla norma</a:t>
            </a:r>
          </a:p>
        </p:txBody>
      </p:sp>
      <p:sp>
        <p:nvSpPr>
          <p:cNvPr id="5" name="Segnaposto numero diapositiva 4"/>
          <p:cNvSpPr>
            <a:spLocks noGrp="1"/>
          </p:cNvSpPr>
          <p:nvPr>
            <p:ph type="sldNum" sz="quarter" idx="12"/>
          </p:nvPr>
        </p:nvSpPr>
        <p:spPr/>
        <p:txBody>
          <a:bodyPr/>
          <a:lstStyle/>
          <a:p>
            <a:fld id="{5EECA967-669B-5F49-BDED-58964807E68B}" type="slidenum">
              <a:rPr lang="it-IT" smtClean="0"/>
              <a:t>18</a:t>
            </a:fld>
            <a:endParaRPr lang="it-IT"/>
          </a:p>
        </p:txBody>
      </p:sp>
      <p:pic>
        <p:nvPicPr>
          <p:cNvPr id="15" name="Immagine 14" descr="segnalib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00" y="0"/>
            <a:ext cx="553304" cy="868739"/>
          </a:xfrm>
          <a:prstGeom prst="rect">
            <a:avLst/>
          </a:prstGeom>
        </p:spPr>
      </p:pic>
      <p:sp>
        <p:nvSpPr>
          <p:cNvPr id="27" name="Segnaposto testo 39"/>
          <p:cNvSpPr txBox="1">
            <a:spLocks/>
          </p:cNvSpPr>
          <p:nvPr/>
        </p:nvSpPr>
        <p:spPr>
          <a:xfrm>
            <a:off x="1989321" y="1780381"/>
            <a:ext cx="1882751" cy="1301168"/>
          </a:xfrm>
          <a:prstGeom prst="rect">
            <a:avLst/>
          </a:prstGeom>
        </p:spPr>
        <p:txBody>
          <a:bodyPr vert="horz" lIns="0" tIns="0" rIns="0" bIns="0" rtlCol="0" anchor="t">
            <a:noAutofit/>
          </a:bodyPr>
          <a:lstStyle>
            <a:lvl1pPr marL="0" indent="0" algn="l" defTabSz="457200" rtl="0" eaLnBrk="1" latinLnBrk="0" hangingPunct="1">
              <a:lnSpc>
                <a:spcPts val="1920"/>
              </a:lnSpc>
              <a:spcBef>
                <a:spcPct val="20000"/>
              </a:spcBef>
              <a:buFont typeface="Arial"/>
              <a:buNone/>
              <a:defRPr sz="22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00000"/>
              </a:lnSpc>
            </a:pPr>
            <a:r>
              <a:rPr lang="hr-HR" sz="4000" b="1" dirty="0" smtClean="0">
                <a:solidFill>
                  <a:schemeClr val="accent5"/>
                </a:solidFill>
              </a:rPr>
              <a:t>3.</a:t>
            </a:r>
            <a:r>
              <a:rPr lang="it-IT" sz="4000" b="1" dirty="0" smtClean="0">
                <a:solidFill>
                  <a:schemeClr val="accent5"/>
                </a:solidFill>
              </a:rPr>
              <a:t>632</a:t>
            </a:r>
            <a:endParaRPr lang="hr-HR" sz="3600" b="1" dirty="0" smtClean="0">
              <a:solidFill>
                <a:schemeClr val="accent5"/>
              </a:solidFill>
            </a:endParaRPr>
          </a:p>
          <a:p>
            <a:pPr algn="ctr">
              <a:lnSpc>
                <a:spcPct val="80000"/>
              </a:lnSpc>
            </a:pPr>
            <a:r>
              <a:rPr lang="it-IT" sz="1200" b="1" dirty="0" smtClean="0">
                <a:solidFill>
                  <a:schemeClr val="accent5"/>
                </a:solidFill>
              </a:rPr>
              <a:t>SUAP </a:t>
            </a:r>
            <a:r>
              <a:rPr lang="it-IT" sz="1200" b="1" dirty="0">
                <a:solidFill>
                  <a:schemeClr val="accent5"/>
                </a:solidFill>
              </a:rPr>
              <a:t>telematico</a:t>
            </a:r>
          </a:p>
          <a:p>
            <a:pPr algn="ctr">
              <a:lnSpc>
                <a:spcPct val="80000"/>
              </a:lnSpc>
            </a:pPr>
            <a:r>
              <a:rPr lang="it-IT" sz="1200" b="1" dirty="0">
                <a:solidFill>
                  <a:schemeClr val="accent5"/>
                </a:solidFill>
              </a:rPr>
              <a:t>in collaborazione</a:t>
            </a:r>
          </a:p>
          <a:p>
            <a:pPr algn="ctr">
              <a:lnSpc>
                <a:spcPct val="80000"/>
              </a:lnSpc>
            </a:pPr>
            <a:r>
              <a:rPr lang="it-IT" sz="1200" b="1" dirty="0">
                <a:solidFill>
                  <a:schemeClr val="accent5"/>
                </a:solidFill>
              </a:rPr>
              <a:t>con le Camere di Commercio </a:t>
            </a:r>
            <a:endParaRPr lang="hr-HR" sz="400" b="1" dirty="0">
              <a:solidFill>
                <a:schemeClr val="accent5"/>
              </a:solidFill>
            </a:endParaRPr>
          </a:p>
        </p:txBody>
      </p:sp>
      <p:cxnSp>
        <p:nvCxnSpPr>
          <p:cNvPr id="26" name="Connettore 1 25"/>
          <p:cNvCxnSpPr/>
          <p:nvPr/>
        </p:nvCxnSpPr>
        <p:spPr>
          <a:xfrm>
            <a:off x="468001" y="1810337"/>
            <a:ext cx="3226456" cy="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68001" y="3171449"/>
            <a:ext cx="3226456" cy="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2902793" y="3151941"/>
            <a:ext cx="0" cy="471321"/>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468000" y="3623262"/>
            <a:ext cx="2871220" cy="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6" name="Connettore 1 35"/>
          <p:cNvCxnSpPr/>
          <p:nvPr/>
        </p:nvCxnSpPr>
        <p:spPr>
          <a:xfrm>
            <a:off x="468001" y="5934729"/>
            <a:ext cx="5521787" cy="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aphicFrame>
        <p:nvGraphicFramePr>
          <p:cNvPr id="35" name="Grafico 34"/>
          <p:cNvGraphicFramePr/>
          <p:nvPr>
            <p:extLst/>
          </p:nvPr>
        </p:nvGraphicFramePr>
        <p:xfrm>
          <a:off x="3259292" y="1855697"/>
          <a:ext cx="2974331" cy="198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uppo 37"/>
          <p:cNvGrpSpPr/>
          <p:nvPr/>
        </p:nvGrpSpPr>
        <p:grpSpPr>
          <a:xfrm>
            <a:off x="3459920" y="1109274"/>
            <a:ext cx="2650141" cy="511444"/>
            <a:chOff x="3459920" y="1109274"/>
            <a:chExt cx="2650141" cy="511444"/>
          </a:xfrm>
        </p:grpSpPr>
        <p:pic>
          <p:nvPicPr>
            <p:cNvPr id="17" name="Immagine 16" descr="fascetta_SUAP in cif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9920" y="1110282"/>
              <a:ext cx="2650141" cy="510436"/>
            </a:xfrm>
            <a:prstGeom prst="rect">
              <a:avLst/>
            </a:prstGeom>
          </p:spPr>
        </p:pic>
        <p:sp>
          <p:nvSpPr>
            <p:cNvPr id="37" name="Rettangolo 36"/>
            <p:cNvSpPr/>
            <p:nvPr/>
          </p:nvSpPr>
          <p:spPr>
            <a:xfrm>
              <a:off x="3774382" y="1109274"/>
              <a:ext cx="2018602" cy="400110"/>
            </a:xfrm>
            <a:prstGeom prst="rect">
              <a:avLst/>
            </a:prstGeom>
          </p:spPr>
          <p:txBody>
            <a:bodyPr wrap="none">
              <a:spAutoFit/>
            </a:bodyPr>
            <a:lstStyle/>
            <a:p>
              <a:r>
                <a:rPr lang="it-IT" sz="2000" b="1" dirty="0" smtClean="0">
                  <a:solidFill>
                    <a:schemeClr val="bg1"/>
                  </a:solidFill>
                </a:rPr>
                <a:t>il SUAP in cifre</a:t>
              </a:r>
              <a:endParaRPr lang="it-IT" sz="2000" dirty="0">
                <a:solidFill>
                  <a:schemeClr val="bg1"/>
                </a:solidFill>
              </a:endParaRPr>
            </a:p>
          </p:txBody>
        </p:sp>
      </p:grpSp>
      <p:cxnSp>
        <p:nvCxnSpPr>
          <p:cNvPr id="42" name="Connettore 1 41"/>
          <p:cNvCxnSpPr/>
          <p:nvPr/>
        </p:nvCxnSpPr>
        <p:spPr>
          <a:xfrm>
            <a:off x="5896920" y="1810337"/>
            <a:ext cx="2789879" cy="0"/>
          </a:xfrm>
          <a:prstGeom prst="line">
            <a:avLst/>
          </a:prstGeom>
          <a:ln w="38100" cmpd="sng">
            <a:solidFill>
              <a:srgbClr val="5E98D5"/>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5896920" y="3171449"/>
            <a:ext cx="2789879" cy="0"/>
          </a:xfrm>
          <a:prstGeom prst="line">
            <a:avLst/>
          </a:prstGeom>
          <a:ln w="38100" cmpd="sng">
            <a:solidFill>
              <a:srgbClr val="5E98D5"/>
            </a:solidFill>
          </a:ln>
          <a:effectLst/>
        </p:spPr>
        <p:style>
          <a:lnRef idx="2">
            <a:schemeClr val="accent1"/>
          </a:lnRef>
          <a:fillRef idx="0">
            <a:schemeClr val="accent1"/>
          </a:fillRef>
          <a:effectRef idx="1">
            <a:schemeClr val="accent1"/>
          </a:effectRef>
          <a:fontRef idx="minor">
            <a:schemeClr val="tx1"/>
          </a:fontRef>
        </p:style>
      </p:cxnSp>
      <p:sp>
        <p:nvSpPr>
          <p:cNvPr id="48" name="Segnaposto testo 39"/>
          <p:cNvSpPr txBox="1">
            <a:spLocks/>
          </p:cNvSpPr>
          <p:nvPr/>
        </p:nvSpPr>
        <p:spPr>
          <a:xfrm>
            <a:off x="5701538" y="1798143"/>
            <a:ext cx="1598565" cy="1301168"/>
          </a:xfrm>
          <a:prstGeom prst="rect">
            <a:avLst/>
          </a:prstGeom>
        </p:spPr>
        <p:txBody>
          <a:bodyPr vert="horz" lIns="0" tIns="0" rIns="0" bIns="0" rtlCol="0" anchor="t">
            <a:noAutofit/>
          </a:bodyPr>
          <a:lstStyle>
            <a:lvl1pPr marL="0" indent="0" algn="l" defTabSz="457200" rtl="0" eaLnBrk="1" latinLnBrk="0" hangingPunct="1">
              <a:lnSpc>
                <a:spcPts val="1920"/>
              </a:lnSpc>
              <a:spcBef>
                <a:spcPct val="20000"/>
              </a:spcBef>
              <a:buFont typeface="Arial"/>
              <a:buNone/>
              <a:defRPr sz="22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00000"/>
              </a:lnSpc>
            </a:pPr>
            <a:r>
              <a:rPr lang="hr-HR" sz="4000" b="1" dirty="0" smtClean="0">
                <a:solidFill>
                  <a:srgbClr val="5E98D5"/>
                </a:solidFill>
              </a:rPr>
              <a:t>4.</a:t>
            </a:r>
            <a:r>
              <a:rPr lang="it-IT" sz="4000" b="1" dirty="0" smtClean="0">
                <a:solidFill>
                  <a:srgbClr val="5E98D5"/>
                </a:solidFill>
              </a:rPr>
              <a:t>361</a:t>
            </a:r>
            <a:endParaRPr lang="hr-HR" sz="3600" b="1" dirty="0" smtClean="0">
              <a:solidFill>
                <a:srgbClr val="5E98D5"/>
              </a:solidFill>
            </a:endParaRPr>
          </a:p>
          <a:p>
            <a:pPr algn="ctr">
              <a:lnSpc>
                <a:spcPct val="80000"/>
              </a:lnSpc>
            </a:pPr>
            <a:r>
              <a:rPr lang="it-IT" sz="1200" b="1" dirty="0" smtClean="0">
                <a:solidFill>
                  <a:srgbClr val="5E98D5"/>
                </a:solidFill>
              </a:rPr>
              <a:t>SUAP gestito</a:t>
            </a:r>
          </a:p>
          <a:p>
            <a:pPr algn="ctr">
              <a:lnSpc>
                <a:spcPct val="90000"/>
              </a:lnSpc>
            </a:pPr>
            <a:r>
              <a:rPr lang="it-IT" sz="1200" b="1" dirty="0" smtClean="0">
                <a:solidFill>
                  <a:srgbClr val="5E98D5"/>
                </a:solidFill>
              </a:rPr>
              <a:t>in autonomia</a:t>
            </a:r>
            <a:endParaRPr lang="hr-HR" sz="400" b="1" dirty="0">
              <a:solidFill>
                <a:srgbClr val="5E98D5"/>
              </a:solidFill>
            </a:endParaRPr>
          </a:p>
        </p:txBody>
      </p:sp>
      <p:sp>
        <p:nvSpPr>
          <p:cNvPr id="49" name="Segnaposto testo 39"/>
          <p:cNvSpPr txBox="1">
            <a:spLocks/>
          </p:cNvSpPr>
          <p:nvPr/>
        </p:nvSpPr>
        <p:spPr>
          <a:xfrm>
            <a:off x="7215725" y="1931350"/>
            <a:ext cx="1471074" cy="1141318"/>
          </a:xfrm>
          <a:prstGeom prst="rect">
            <a:avLst/>
          </a:prstGeom>
        </p:spPr>
        <p:txBody>
          <a:bodyPr vert="horz" lIns="0" tIns="0" rIns="0" bIns="0" rtlCol="0" anchor="t">
            <a:noAutofit/>
          </a:bodyPr>
          <a:lstStyle>
            <a:lvl1pPr marL="0" indent="0" algn="l" defTabSz="457200" rtl="0" eaLnBrk="1" latinLnBrk="0" hangingPunct="1">
              <a:lnSpc>
                <a:spcPts val="1920"/>
              </a:lnSpc>
              <a:spcBef>
                <a:spcPct val="20000"/>
              </a:spcBef>
              <a:buFont typeface="Arial"/>
              <a:buNone/>
              <a:defRPr sz="22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110000"/>
              </a:lnSpc>
            </a:pPr>
            <a:r>
              <a:rPr lang="it-IT" sz="1100" dirty="0">
                <a:solidFill>
                  <a:srgbClr val="5E98D5"/>
                </a:solidFill>
              </a:rPr>
              <a:t>Utilizzano soluzioni </a:t>
            </a:r>
            <a:r>
              <a:rPr lang="it-IT" sz="1100" dirty="0" smtClean="0">
                <a:solidFill>
                  <a:srgbClr val="5E98D5"/>
                </a:solidFill>
              </a:rPr>
              <a:t>diverse prevalentemente </a:t>
            </a:r>
            <a:r>
              <a:rPr lang="it-IT" sz="1100" dirty="0">
                <a:solidFill>
                  <a:srgbClr val="5E98D5"/>
                </a:solidFill>
              </a:rPr>
              <a:t>basate sulla PEC come canale di trasmissione</a:t>
            </a:r>
          </a:p>
        </p:txBody>
      </p:sp>
      <p:cxnSp>
        <p:nvCxnSpPr>
          <p:cNvPr id="50" name="Connettore 1 49"/>
          <p:cNvCxnSpPr/>
          <p:nvPr/>
        </p:nvCxnSpPr>
        <p:spPr>
          <a:xfrm>
            <a:off x="5053232" y="3948772"/>
            <a:ext cx="905854" cy="0"/>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2" name="Segnaposto testo 39"/>
          <p:cNvSpPr txBox="1">
            <a:spLocks/>
          </p:cNvSpPr>
          <p:nvPr/>
        </p:nvSpPr>
        <p:spPr>
          <a:xfrm>
            <a:off x="4999946" y="3913248"/>
            <a:ext cx="1068347" cy="1006573"/>
          </a:xfrm>
          <a:prstGeom prst="rect">
            <a:avLst/>
          </a:prstGeom>
        </p:spPr>
        <p:txBody>
          <a:bodyPr vert="horz" lIns="0" tIns="0" rIns="0" bIns="0" rtlCol="0" anchor="t">
            <a:noAutofit/>
          </a:bodyPr>
          <a:lstStyle>
            <a:lvl1pPr marL="0" indent="0" algn="l" defTabSz="457200" rtl="0" eaLnBrk="1" latinLnBrk="0" hangingPunct="1">
              <a:lnSpc>
                <a:spcPts val="1920"/>
              </a:lnSpc>
              <a:spcBef>
                <a:spcPct val="20000"/>
              </a:spcBef>
              <a:buFont typeface="Arial"/>
              <a:buNone/>
              <a:defRPr sz="22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100000"/>
              </a:lnSpc>
            </a:pPr>
            <a:r>
              <a:rPr lang="it-IT" sz="4000" b="1" dirty="0" smtClean="0">
                <a:solidFill>
                  <a:srgbClr val="F28F13"/>
                </a:solidFill>
              </a:rPr>
              <a:t>28</a:t>
            </a:r>
            <a:endParaRPr lang="hr-HR" sz="3600" b="1" dirty="0" smtClean="0">
              <a:solidFill>
                <a:srgbClr val="F28F13"/>
              </a:solidFill>
            </a:endParaRPr>
          </a:p>
          <a:p>
            <a:pPr algn="ctr">
              <a:lnSpc>
                <a:spcPct val="80000"/>
              </a:lnSpc>
            </a:pPr>
            <a:r>
              <a:rPr lang="it-IT" sz="1200" b="1" dirty="0" smtClean="0">
                <a:solidFill>
                  <a:srgbClr val="F28F13"/>
                </a:solidFill>
              </a:rPr>
              <a:t>Comuni</a:t>
            </a:r>
          </a:p>
          <a:p>
            <a:pPr algn="ctr">
              <a:lnSpc>
                <a:spcPct val="80000"/>
              </a:lnSpc>
            </a:pPr>
            <a:r>
              <a:rPr lang="it-IT" sz="1200" b="1" dirty="0" smtClean="0">
                <a:solidFill>
                  <a:srgbClr val="F28F13"/>
                </a:solidFill>
              </a:rPr>
              <a:t>senza SUAP</a:t>
            </a:r>
            <a:endParaRPr lang="hr-HR" sz="400" b="1" dirty="0">
              <a:solidFill>
                <a:srgbClr val="F28F13"/>
              </a:solidFill>
            </a:endParaRPr>
          </a:p>
        </p:txBody>
      </p:sp>
      <p:cxnSp>
        <p:nvCxnSpPr>
          <p:cNvPr id="54" name="Connettore 1 53"/>
          <p:cNvCxnSpPr/>
          <p:nvPr/>
        </p:nvCxnSpPr>
        <p:spPr>
          <a:xfrm>
            <a:off x="5083934" y="5060271"/>
            <a:ext cx="905854" cy="0"/>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53" name="Immagine 52" descr="popolazio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959" y="3838583"/>
            <a:ext cx="324378" cy="304719"/>
          </a:xfrm>
          <a:prstGeom prst="rect">
            <a:avLst/>
          </a:prstGeom>
        </p:spPr>
      </p:pic>
      <p:pic>
        <p:nvPicPr>
          <p:cNvPr id="55" name="Immagine 54" descr="pratich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776" y="5488176"/>
            <a:ext cx="322289" cy="298591"/>
          </a:xfrm>
          <a:prstGeom prst="rect">
            <a:avLst/>
          </a:prstGeom>
        </p:spPr>
      </p:pic>
      <p:pic>
        <p:nvPicPr>
          <p:cNvPr id="56" name="Immagine 55" descr="impres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776" y="4386990"/>
            <a:ext cx="315831" cy="310818"/>
          </a:xfrm>
          <a:prstGeom prst="rect">
            <a:avLst/>
          </a:prstGeom>
        </p:spPr>
      </p:pic>
      <p:sp>
        <p:nvSpPr>
          <p:cNvPr id="59" name="Segnaposto testo 39"/>
          <p:cNvSpPr txBox="1">
            <a:spLocks/>
          </p:cNvSpPr>
          <p:nvPr/>
        </p:nvSpPr>
        <p:spPr>
          <a:xfrm>
            <a:off x="1021304" y="3730087"/>
            <a:ext cx="1882751" cy="419026"/>
          </a:xfrm>
          <a:prstGeom prst="rect">
            <a:avLst/>
          </a:prstGeom>
        </p:spPr>
        <p:txBody>
          <a:bodyPr vert="horz" lIns="0" tIns="0" rIns="0" bIns="0" rtlCol="0" anchor="t">
            <a:noAutofit/>
          </a:bodyPr>
          <a:lstStyle>
            <a:lvl1pPr marL="0" indent="0" algn="l" defTabSz="457200" rtl="0" eaLnBrk="1" latinLnBrk="0" hangingPunct="1">
              <a:lnSpc>
                <a:spcPts val="1920"/>
              </a:lnSpc>
              <a:spcBef>
                <a:spcPct val="20000"/>
              </a:spcBef>
              <a:buFont typeface="Arial"/>
              <a:buNone/>
              <a:defRPr sz="22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100000"/>
              </a:lnSpc>
            </a:pPr>
            <a:r>
              <a:rPr lang="hr-HR" sz="1600" b="1" dirty="0" smtClean="0">
                <a:solidFill>
                  <a:schemeClr val="accent5"/>
                </a:solidFill>
              </a:rPr>
              <a:t>20.260.975</a:t>
            </a:r>
            <a:endParaRPr lang="hr-HR" sz="1400" b="1" dirty="0" smtClean="0">
              <a:solidFill>
                <a:schemeClr val="accent5"/>
              </a:solidFill>
            </a:endParaRPr>
          </a:p>
          <a:p>
            <a:pPr>
              <a:lnSpc>
                <a:spcPct val="80000"/>
              </a:lnSpc>
            </a:pPr>
            <a:r>
              <a:rPr lang="it-IT" sz="1200" dirty="0"/>
              <a:t>Popolazione interessata</a:t>
            </a:r>
            <a:endParaRPr lang="hr-HR" sz="400" dirty="0"/>
          </a:p>
        </p:txBody>
      </p:sp>
      <p:sp>
        <p:nvSpPr>
          <p:cNvPr id="60" name="Segnaposto testo 39"/>
          <p:cNvSpPr txBox="1">
            <a:spLocks/>
          </p:cNvSpPr>
          <p:nvPr/>
        </p:nvSpPr>
        <p:spPr>
          <a:xfrm>
            <a:off x="1039064" y="4296544"/>
            <a:ext cx="1882751" cy="419026"/>
          </a:xfrm>
          <a:prstGeom prst="rect">
            <a:avLst/>
          </a:prstGeom>
        </p:spPr>
        <p:txBody>
          <a:bodyPr vert="horz" lIns="0" tIns="0" rIns="0" bIns="0" rtlCol="0" anchor="t">
            <a:noAutofit/>
          </a:bodyPr>
          <a:lstStyle>
            <a:lvl1pPr marL="0" indent="0" algn="l" defTabSz="457200" rtl="0" eaLnBrk="1" latinLnBrk="0" hangingPunct="1">
              <a:lnSpc>
                <a:spcPts val="1920"/>
              </a:lnSpc>
              <a:spcBef>
                <a:spcPct val="20000"/>
              </a:spcBef>
              <a:buFont typeface="Arial"/>
              <a:buNone/>
              <a:defRPr sz="22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100000"/>
              </a:lnSpc>
            </a:pPr>
            <a:r>
              <a:rPr lang="hr-HR" sz="1600" b="1" dirty="0" smtClean="0">
                <a:solidFill>
                  <a:schemeClr val="accent5"/>
                </a:solidFill>
              </a:rPr>
              <a:t>2.115.852</a:t>
            </a:r>
            <a:endParaRPr lang="hr-HR" sz="1400" b="1" dirty="0" smtClean="0">
              <a:solidFill>
                <a:schemeClr val="accent5"/>
              </a:solidFill>
            </a:endParaRPr>
          </a:p>
          <a:p>
            <a:pPr>
              <a:lnSpc>
                <a:spcPct val="80000"/>
              </a:lnSpc>
            </a:pPr>
            <a:r>
              <a:rPr lang="it-IT" sz="1200" dirty="0"/>
              <a:t>Imprese interessate</a:t>
            </a:r>
            <a:endParaRPr lang="hr-HR" sz="400" dirty="0"/>
          </a:p>
        </p:txBody>
      </p:sp>
      <p:sp>
        <p:nvSpPr>
          <p:cNvPr id="61" name="Segnaposto testo 39"/>
          <p:cNvSpPr txBox="1">
            <a:spLocks/>
          </p:cNvSpPr>
          <p:nvPr/>
        </p:nvSpPr>
        <p:spPr>
          <a:xfrm>
            <a:off x="1030182" y="4824115"/>
            <a:ext cx="2841889" cy="419026"/>
          </a:xfrm>
          <a:prstGeom prst="rect">
            <a:avLst/>
          </a:prstGeom>
        </p:spPr>
        <p:txBody>
          <a:bodyPr vert="horz" lIns="0" tIns="0" rIns="0" bIns="0" rtlCol="0" anchor="t">
            <a:noAutofit/>
          </a:bodyPr>
          <a:lstStyle>
            <a:lvl1pPr marL="0" indent="0" algn="l" defTabSz="457200" rtl="0" eaLnBrk="1" latinLnBrk="0" hangingPunct="1">
              <a:lnSpc>
                <a:spcPts val="1920"/>
              </a:lnSpc>
              <a:spcBef>
                <a:spcPct val="20000"/>
              </a:spcBef>
              <a:buFont typeface="Arial"/>
              <a:buNone/>
              <a:defRPr sz="22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100000"/>
              </a:lnSpc>
            </a:pPr>
            <a:r>
              <a:rPr lang="it-IT" sz="1600" b="1" dirty="0" smtClean="0">
                <a:solidFill>
                  <a:schemeClr val="accent5"/>
                </a:solidFill>
              </a:rPr>
              <a:t>1.241.150</a:t>
            </a:r>
            <a:endParaRPr lang="hr-HR" sz="1400" b="1" dirty="0" smtClean="0">
              <a:solidFill>
                <a:schemeClr val="accent5"/>
              </a:solidFill>
            </a:endParaRPr>
          </a:p>
          <a:p>
            <a:pPr>
              <a:lnSpc>
                <a:spcPct val="80000"/>
              </a:lnSpc>
            </a:pPr>
            <a:r>
              <a:rPr lang="it-IT" sz="1200" dirty="0" smtClean="0"/>
              <a:t>Pratiche trasmesse dall’avvio del servizio</a:t>
            </a:r>
            <a:endParaRPr lang="hr-HR" sz="400" dirty="0"/>
          </a:p>
        </p:txBody>
      </p:sp>
      <p:sp>
        <p:nvSpPr>
          <p:cNvPr id="62" name="Segnaposto testo 39"/>
          <p:cNvSpPr txBox="1">
            <a:spLocks/>
          </p:cNvSpPr>
          <p:nvPr/>
        </p:nvSpPr>
        <p:spPr>
          <a:xfrm>
            <a:off x="1039064" y="5404905"/>
            <a:ext cx="5370125" cy="419026"/>
          </a:xfrm>
          <a:prstGeom prst="rect">
            <a:avLst/>
          </a:prstGeom>
        </p:spPr>
        <p:txBody>
          <a:bodyPr vert="horz" lIns="0" tIns="0" rIns="0" bIns="0" rtlCol="0" anchor="t">
            <a:noAutofit/>
          </a:bodyPr>
          <a:lstStyle>
            <a:lvl1pPr marL="0" indent="0" algn="l" defTabSz="457200" rtl="0" eaLnBrk="1" latinLnBrk="0" hangingPunct="1">
              <a:lnSpc>
                <a:spcPts val="1920"/>
              </a:lnSpc>
              <a:spcBef>
                <a:spcPct val="20000"/>
              </a:spcBef>
              <a:buFont typeface="Arial"/>
              <a:buNone/>
              <a:defRPr sz="22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nSpc>
                <a:spcPct val="100000"/>
              </a:lnSpc>
            </a:pPr>
            <a:r>
              <a:rPr lang="it-IT" sz="1600" b="1" dirty="0" smtClean="0">
                <a:solidFill>
                  <a:schemeClr val="accent5"/>
                </a:solidFill>
              </a:rPr>
              <a:t>399.722</a:t>
            </a:r>
            <a:br>
              <a:rPr lang="it-IT" sz="1600" b="1" dirty="0" smtClean="0">
                <a:solidFill>
                  <a:schemeClr val="accent5"/>
                </a:solidFill>
              </a:rPr>
            </a:br>
            <a:r>
              <a:rPr lang="it-IT" sz="1200" dirty="0" smtClean="0"/>
              <a:t>Pratiche trasmesse nel 2017  </a:t>
            </a:r>
            <a:r>
              <a:rPr lang="it-IT" sz="1200" i="1" dirty="0"/>
              <a:t>(</a:t>
            </a:r>
            <a:r>
              <a:rPr lang="it-IT" sz="1200" b="1" i="1" dirty="0" smtClean="0">
                <a:solidFill>
                  <a:schemeClr val="accent5"/>
                </a:solidFill>
              </a:rPr>
              <a:t>294.245 </a:t>
            </a:r>
            <a:r>
              <a:rPr lang="it-IT" sz="1200" i="1" dirty="0" smtClean="0"/>
              <a:t> trasmesse nel 2016)</a:t>
            </a:r>
            <a:endParaRPr lang="hr-HR" sz="400" i="1" dirty="0"/>
          </a:p>
        </p:txBody>
      </p:sp>
      <p:sp>
        <p:nvSpPr>
          <p:cNvPr id="33" name="Segnaposto testo 39"/>
          <p:cNvSpPr txBox="1">
            <a:spLocks/>
          </p:cNvSpPr>
          <p:nvPr/>
        </p:nvSpPr>
        <p:spPr>
          <a:xfrm>
            <a:off x="7634955" y="5551946"/>
            <a:ext cx="1334696" cy="543970"/>
          </a:xfrm>
          <a:prstGeom prst="rect">
            <a:avLst/>
          </a:prstGeom>
        </p:spPr>
        <p:txBody>
          <a:bodyPr vert="horz" lIns="0" tIns="0" rIns="0" bIns="0" rtlCol="0" anchor="t">
            <a:noAutofit/>
          </a:bodyPr>
          <a:lstStyle>
            <a:lvl1pPr marL="0" indent="0" algn="l" defTabSz="457200" rtl="0" eaLnBrk="1" latinLnBrk="0" hangingPunct="1">
              <a:lnSpc>
                <a:spcPts val="1920"/>
              </a:lnSpc>
              <a:spcBef>
                <a:spcPct val="20000"/>
              </a:spcBef>
              <a:buFont typeface="Arial"/>
              <a:buNone/>
              <a:defRPr sz="22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80000"/>
              </a:lnSpc>
            </a:pPr>
            <a:r>
              <a:rPr lang="it-IT" sz="1200" i="1" dirty="0" smtClean="0">
                <a:solidFill>
                  <a:schemeClr val="bg1"/>
                </a:solidFill>
              </a:rPr>
              <a:t>Dati aggiornati al </a:t>
            </a:r>
          </a:p>
          <a:p>
            <a:pPr algn="ctr">
              <a:lnSpc>
                <a:spcPct val="80000"/>
              </a:lnSpc>
            </a:pPr>
            <a:r>
              <a:rPr lang="it-IT" sz="1200" i="1" dirty="0" smtClean="0">
                <a:solidFill>
                  <a:schemeClr val="bg1"/>
                </a:solidFill>
              </a:rPr>
              <a:t>1 febbraio 2018</a:t>
            </a:r>
            <a:endParaRPr lang="hr-HR" sz="1200" i="1" dirty="0">
              <a:solidFill>
                <a:schemeClr val="bg1"/>
              </a:solidFill>
            </a:endParaRPr>
          </a:p>
        </p:txBody>
      </p:sp>
      <p:pic>
        <p:nvPicPr>
          <p:cNvPr id="41" name="Immagine 40" descr="pratich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776" y="4965517"/>
            <a:ext cx="322289" cy="298591"/>
          </a:xfrm>
          <a:prstGeom prst="rect">
            <a:avLst/>
          </a:prstGeom>
        </p:spPr>
      </p:pic>
    </p:spTree>
    <p:extLst>
      <p:ext uri="{BB962C8B-B14F-4D97-AF65-F5344CB8AC3E}">
        <p14:creationId xmlns:p14="http://schemas.microsoft.com/office/powerpoint/2010/main" val="2125091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053"/>
            <a:ext cx="9144000" cy="6854946"/>
          </a:xfrm>
          <a:prstGeom prst="rect">
            <a:avLst/>
          </a:prstGeom>
        </p:spPr>
      </p:pic>
      <p:grpSp>
        <p:nvGrpSpPr>
          <p:cNvPr id="17" name="Gruppo 16"/>
          <p:cNvGrpSpPr/>
          <p:nvPr/>
        </p:nvGrpSpPr>
        <p:grpSpPr>
          <a:xfrm>
            <a:off x="8115300" y="3052"/>
            <a:ext cx="1028700" cy="6858000"/>
            <a:chOff x="8115300" y="0"/>
            <a:chExt cx="1028700" cy="6858000"/>
          </a:xfrm>
        </p:grpSpPr>
        <p:pic>
          <p:nvPicPr>
            <p:cNvPr id="18" name="Immagine 17" descr="angoli-bianchi.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5300" y="0"/>
              <a:ext cx="1028700" cy="6858000"/>
            </a:xfrm>
            <a:prstGeom prst="rect">
              <a:avLst/>
            </a:prstGeom>
          </p:spPr>
        </p:pic>
        <p:sp>
          <p:nvSpPr>
            <p:cNvPr id="19" name="Segnaposto testo 23">
              <a:extLst>
                <a:ext uri="{FF2B5EF4-FFF2-40B4-BE49-F238E27FC236}">
                  <a16:creationId xmlns="" xmlns:a16="http://schemas.microsoft.com/office/drawing/2014/main" id="{0245363B-2197-F742-B6A2-A55A9A495033}"/>
                </a:ext>
              </a:extLst>
            </p:cNvPr>
            <p:cNvSpPr txBox="1">
              <a:spLocks/>
            </p:cNvSpPr>
            <p:nvPr/>
          </p:nvSpPr>
          <p:spPr>
            <a:xfrm>
              <a:off x="8763049" y="6534998"/>
              <a:ext cx="348275" cy="191217"/>
            </a:xfrm>
            <a:prstGeom prst="rect">
              <a:avLst/>
            </a:prstGeom>
          </p:spPr>
          <p:txBody>
            <a:bodyPr vert="horz"/>
            <a:lstStyle>
              <a:lvl1pPr marL="0" indent="0" algn="l" defTabSz="457200" rtl="0" eaLnBrk="1" latinLnBrk="0" hangingPunct="1">
                <a:spcBef>
                  <a:spcPct val="20000"/>
                </a:spcBef>
                <a:buFont typeface="Arial"/>
                <a:buNone/>
                <a:defRPr lang="it-IT" sz="2400" b="0" kern="1200" dirty="0" smtClean="0">
                  <a:solidFill>
                    <a:srgbClr val="6699D9"/>
                  </a:solidFill>
                  <a:latin typeface="Arial"/>
                  <a:ea typeface="+mj-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0000"/>
                </a:lnSpc>
              </a:pPr>
              <a:fld id="{DA506992-D926-964F-B983-7A0EED15D517}" type="slidenum">
                <a:rPr lang="it-IT" sz="900" smtClean="0">
                  <a:solidFill>
                    <a:srgbClr val="0031A2"/>
                  </a:solidFill>
                </a:rPr>
                <a:pPr algn="ctr">
                  <a:lnSpc>
                    <a:spcPct val="90000"/>
                  </a:lnSpc>
                </a:pPr>
                <a:t>1</a:t>
              </a:fld>
              <a:endParaRPr lang="it-IT" sz="1000" dirty="0">
                <a:solidFill>
                  <a:srgbClr val="0031A2"/>
                </a:solidFill>
              </a:endParaRPr>
            </a:p>
          </p:txBody>
        </p:sp>
        <p:pic>
          <p:nvPicPr>
            <p:cNvPr id="20" name="Immagine 19">
              <a:extLst>
                <a:ext uri="{FF2B5EF4-FFF2-40B4-BE49-F238E27FC236}">
                  <a16:creationId xmlns="" xmlns:a16="http://schemas.microsoft.com/office/drawing/2014/main" id="{E5F28904-8EFD-D342-A601-086AB10F92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31970" y="138479"/>
              <a:ext cx="718352" cy="443905"/>
            </a:xfrm>
            <a:prstGeom prst="rect">
              <a:avLst/>
            </a:prstGeom>
          </p:spPr>
        </p:pic>
      </p:grpSp>
      <p:sp>
        <p:nvSpPr>
          <p:cNvPr id="10" name="Rettangolo 9"/>
          <p:cNvSpPr/>
          <p:nvPr/>
        </p:nvSpPr>
        <p:spPr>
          <a:xfrm>
            <a:off x="0" y="4311579"/>
            <a:ext cx="2517825" cy="1166322"/>
          </a:xfrm>
          <a:prstGeom prst="rect">
            <a:avLst/>
          </a:prstGeom>
          <a:solidFill>
            <a:srgbClr val="BBBB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lt1"/>
              </a:solidFill>
            </a:endParaRPr>
          </a:p>
        </p:txBody>
      </p:sp>
      <p:sp>
        <p:nvSpPr>
          <p:cNvPr id="11" name="Rettangolo 10"/>
          <p:cNvSpPr/>
          <p:nvPr/>
        </p:nvSpPr>
        <p:spPr>
          <a:xfrm>
            <a:off x="1487099" y="4311579"/>
            <a:ext cx="8103867" cy="1166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lt1"/>
              </a:solidFill>
            </a:endParaRPr>
          </a:p>
        </p:txBody>
      </p:sp>
      <p:sp>
        <p:nvSpPr>
          <p:cNvPr id="12" name="Rettangolo 11"/>
          <p:cNvSpPr/>
          <p:nvPr/>
        </p:nvSpPr>
        <p:spPr>
          <a:xfrm>
            <a:off x="1787861" y="4455656"/>
            <a:ext cx="7669430" cy="7720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r>
              <a:rPr lang="it-IT" sz="5400" b="1" spc="65" dirty="0" smtClean="0">
                <a:solidFill>
                  <a:srgbClr val="BBBB14"/>
                </a:solidFill>
                <a:cs typeface="Arial"/>
              </a:rPr>
              <a:t>Le CCIAA</a:t>
            </a:r>
            <a:endParaRPr lang="it-IT" sz="5400" b="1" spc="65" dirty="0">
              <a:solidFill>
                <a:srgbClr val="BBBB14"/>
              </a:solidFill>
              <a:cs typeface="Arial"/>
            </a:endParaRPr>
          </a:p>
        </p:txBody>
      </p:sp>
      <p:sp>
        <p:nvSpPr>
          <p:cNvPr id="13" name="Rettangolo 12"/>
          <p:cNvSpPr/>
          <p:nvPr/>
        </p:nvSpPr>
        <p:spPr>
          <a:xfrm>
            <a:off x="267341" y="4455656"/>
            <a:ext cx="902285" cy="7720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r"/>
            <a:r>
              <a:rPr lang="it-IT" sz="5400" b="1" spc="65" dirty="0" smtClean="0">
                <a:solidFill>
                  <a:srgbClr val="FFFFFF"/>
                </a:solidFill>
                <a:cs typeface="Arial"/>
              </a:rPr>
              <a:t>1.</a:t>
            </a:r>
            <a:endParaRPr lang="it-IT" sz="5400" b="1" spc="65" dirty="0">
              <a:solidFill>
                <a:srgbClr val="FFFFFF"/>
              </a:solidFill>
              <a:cs typeface="Arial"/>
            </a:endParaRPr>
          </a:p>
        </p:txBody>
      </p:sp>
    </p:spTree>
    <p:extLst>
      <p:ext uri="{BB962C8B-B14F-4D97-AF65-F5344CB8AC3E}">
        <p14:creationId xmlns:p14="http://schemas.microsoft.com/office/powerpoint/2010/main" val="647120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magine 38" descr="italia dot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920" y="1029835"/>
            <a:ext cx="4252289" cy="4986346"/>
          </a:xfrm>
          <a:prstGeom prst="rect">
            <a:avLst/>
          </a:prstGeom>
        </p:spPr>
      </p:pic>
      <p:pic>
        <p:nvPicPr>
          <p:cNvPr id="6" name="Immagine 5" descr="fascetta giall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98" y="2883144"/>
            <a:ext cx="8251902" cy="510857"/>
          </a:xfrm>
          <a:prstGeom prst="rect">
            <a:avLst/>
          </a:prstGeom>
        </p:spPr>
      </p:pic>
      <p:pic>
        <p:nvPicPr>
          <p:cNvPr id="7" name="Immagine 6" descr="fascetta bordeau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098" y="4998757"/>
            <a:ext cx="8251902" cy="515418"/>
          </a:xfrm>
          <a:prstGeom prst="rect">
            <a:avLst/>
          </a:prstGeom>
        </p:spPr>
      </p:pic>
      <p:pic>
        <p:nvPicPr>
          <p:cNvPr id="8" name="Immagine 7" descr="fascetta arancio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098" y="3591847"/>
            <a:ext cx="8251902" cy="516070"/>
          </a:xfrm>
          <a:prstGeom prst="rect">
            <a:avLst/>
          </a:prstGeom>
        </p:spPr>
      </p:pic>
      <p:pic>
        <p:nvPicPr>
          <p:cNvPr id="9" name="Immagine 8" descr="fascetta ross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098" y="4290054"/>
            <a:ext cx="8251902" cy="516070"/>
          </a:xfrm>
          <a:prstGeom prst="rect">
            <a:avLst/>
          </a:prstGeom>
        </p:spPr>
      </p:pic>
      <p:sp>
        <p:nvSpPr>
          <p:cNvPr id="2" name="Titolo 1"/>
          <p:cNvSpPr>
            <a:spLocks noGrp="1"/>
          </p:cNvSpPr>
          <p:nvPr>
            <p:ph type="title"/>
          </p:nvPr>
        </p:nvSpPr>
        <p:spPr>
          <a:xfrm>
            <a:off x="1160714" y="1416940"/>
            <a:ext cx="5881609" cy="465854"/>
          </a:xfrm>
        </p:spPr>
        <p:txBody>
          <a:bodyPr>
            <a:noAutofit/>
          </a:bodyPr>
          <a:lstStyle/>
          <a:p>
            <a:pPr>
              <a:lnSpc>
                <a:spcPct val="100000"/>
              </a:lnSpc>
            </a:pPr>
            <a:r>
              <a:rPr lang="it-IT" sz="2000" b="0" dirty="0"/>
              <a:t>Il </a:t>
            </a:r>
            <a:r>
              <a:rPr lang="it-IT" sz="2000" dirty="0"/>
              <a:t>vantaggio competitivo del SUAP Camerale</a:t>
            </a:r>
            <a:r>
              <a:rPr lang="it-IT" sz="2000" b="0" dirty="0"/>
              <a:t/>
            </a:r>
            <a:br>
              <a:rPr lang="it-IT" sz="2000" b="0" dirty="0"/>
            </a:br>
            <a:r>
              <a:rPr lang="it-IT" sz="2000" b="0" dirty="0"/>
              <a:t>si esprime nei seguenti benefici per le imprese:</a:t>
            </a:r>
          </a:p>
        </p:txBody>
      </p:sp>
      <p:sp>
        <p:nvSpPr>
          <p:cNvPr id="5" name="Segnaposto numero diapositiva 4"/>
          <p:cNvSpPr>
            <a:spLocks noGrp="1"/>
          </p:cNvSpPr>
          <p:nvPr>
            <p:ph type="sldNum" sz="quarter" idx="12"/>
          </p:nvPr>
        </p:nvSpPr>
        <p:spPr/>
        <p:txBody>
          <a:bodyPr/>
          <a:lstStyle/>
          <a:p>
            <a:fld id="{5EECA967-669B-5F49-BDED-58964807E68B}" type="slidenum">
              <a:rPr lang="it-IT" smtClean="0"/>
              <a:t>19</a:t>
            </a:fld>
            <a:endParaRPr lang="it-IT"/>
          </a:p>
        </p:txBody>
      </p:sp>
      <p:pic>
        <p:nvPicPr>
          <p:cNvPr id="15" name="Immagine 14" descr="segnalibr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000" y="0"/>
            <a:ext cx="553304" cy="868739"/>
          </a:xfrm>
          <a:prstGeom prst="rect">
            <a:avLst/>
          </a:prstGeom>
        </p:spPr>
      </p:pic>
      <p:sp>
        <p:nvSpPr>
          <p:cNvPr id="41" name="Rettangolo 40"/>
          <p:cNvSpPr/>
          <p:nvPr/>
        </p:nvSpPr>
        <p:spPr>
          <a:xfrm>
            <a:off x="1367851" y="2883144"/>
            <a:ext cx="6968687" cy="353943"/>
          </a:xfrm>
          <a:prstGeom prst="rect">
            <a:avLst/>
          </a:prstGeom>
        </p:spPr>
        <p:txBody>
          <a:bodyPr wrap="none">
            <a:spAutoFit/>
          </a:bodyPr>
          <a:lstStyle/>
          <a:p>
            <a:r>
              <a:rPr lang="it-IT" sz="1700" b="1" dirty="0">
                <a:solidFill>
                  <a:schemeClr val="bg1"/>
                </a:solidFill>
              </a:rPr>
              <a:t>1. Operatività standardizzata grazie al front office unico nazionale</a:t>
            </a:r>
          </a:p>
        </p:txBody>
      </p:sp>
      <p:sp>
        <p:nvSpPr>
          <p:cNvPr id="44" name="Rettangolo 43"/>
          <p:cNvSpPr/>
          <p:nvPr/>
        </p:nvSpPr>
        <p:spPr>
          <a:xfrm>
            <a:off x="1357356" y="3591847"/>
            <a:ext cx="4336512" cy="353943"/>
          </a:xfrm>
          <a:prstGeom prst="rect">
            <a:avLst/>
          </a:prstGeom>
        </p:spPr>
        <p:txBody>
          <a:bodyPr wrap="none">
            <a:spAutoFit/>
          </a:bodyPr>
          <a:lstStyle/>
          <a:p>
            <a:r>
              <a:rPr lang="it-IT" sz="1700" b="1" dirty="0">
                <a:solidFill>
                  <a:schemeClr val="bg1"/>
                </a:solidFill>
              </a:rPr>
              <a:t>2. Trasparenza dell’operatività del SUAP</a:t>
            </a:r>
          </a:p>
        </p:txBody>
      </p:sp>
      <p:sp>
        <p:nvSpPr>
          <p:cNvPr id="45" name="Rettangolo 44"/>
          <p:cNvSpPr/>
          <p:nvPr/>
        </p:nvSpPr>
        <p:spPr>
          <a:xfrm>
            <a:off x="1367851" y="4290054"/>
            <a:ext cx="3346639" cy="353943"/>
          </a:xfrm>
          <a:prstGeom prst="rect">
            <a:avLst/>
          </a:prstGeom>
        </p:spPr>
        <p:txBody>
          <a:bodyPr wrap="none">
            <a:spAutoFit/>
          </a:bodyPr>
          <a:lstStyle/>
          <a:p>
            <a:r>
              <a:rPr lang="it-IT" sz="1700" b="1" dirty="0">
                <a:solidFill>
                  <a:schemeClr val="bg1"/>
                </a:solidFill>
              </a:rPr>
              <a:t>3. Maggiore efficienza della PA</a:t>
            </a:r>
          </a:p>
        </p:txBody>
      </p:sp>
      <p:sp>
        <p:nvSpPr>
          <p:cNvPr id="46" name="Rettangolo 45"/>
          <p:cNvSpPr/>
          <p:nvPr/>
        </p:nvSpPr>
        <p:spPr>
          <a:xfrm>
            <a:off x="1346861" y="4998757"/>
            <a:ext cx="5465834" cy="353943"/>
          </a:xfrm>
          <a:prstGeom prst="rect">
            <a:avLst/>
          </a:prstGeom>
        </p:spPr>
        <p:txBody>
          <a:bodyPr wrap="none">
            <a:spAutoFit/>
          </a:bodyPr>
          <a:lstStyle/>
          <a:p>
            <a:r>
              <a:rPr lang="it-IT" sz="1700" b="1" dirty="0">
                <a:solidFill>
                  <a:schemeClr val="bg1"/>
                </a:solidFill>
              </a:rPr>
              <a:t>4. Contributo fattivo all’evoluzione digitale della PA</a:t>
            </a:r>
          </a:p>
        </p:txBody>
      </p:sp>
      <p:sp>
        <p:nvSpPr>
          <p:cNvPr id="14" name="Segnaposto piè di pagina 8"/>
          <p:cNvSpPr txBox="1">
            <a:spLocks/>
          </p:cNvSpPr>
          <p:nvPr/>
        </p:nvSpPr>
        <p:spPr>
          <a:xfrm>
            <a:off x="1276317" y="6397859"/>
            <a:ext cx="5532438" cy="307975"/>
          </a:xfrm>
          <a:prstGeom prst="rect">
            <a:avLst/>
          </a:prstGeom>
        </p:spPr>
        <p:txBody>
          <a:bodyPr lIns="80165" tIns="40083" rIns="80165" bIns="40083"/>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it-IT" sz="900" dirty="0" err="1" smtClean="0">
                <a:solidFill>
                  <a:schemeClr val="accent1"/>
                </a:solidFill>
              </a:rPr>
              <a:t>impresainungiorno.gov.it</a:t>
            </a:r>
            <a:r>
              <a:rPr lang="it-IT" sz="900" dirty="0" smtClean="0">
                <a:solidFill>
                  <a:schemeClr val="accent1"/>
                </a:solidFill>
              </a:rPr>
              <a:t>  </a:t>
            </a:r>
            <a:r>
              <a:rPr lang="pl-PL" sz="900" dirty="0" smtClean="0">
                <a:solidFill>
                  <a:schemeClr val="accent1"/>
                </a:solidFill>
              </a:rPr>
              <a:t>      registroimprese.it</a:t>
            </a:r>
            <a:r>
              <a:rPr lang="it-IT" sz="900" dirty="0" smtClean="0">
                <a:solidFill>
                  <a:schemeClr val="accent1"/>
                </a:solidFill>
              </a:rPr>
              <a:t> </a:t>
            </a:r>
            <a:endParaRPr lang="it-IT" sz="900" dirty="0">
              <a:solidFill>
                <a:schemeClr val="accent1"/>
              </a:solidFill>
            </a:endParaRPr>
          </a:p>
        </p:txBody>
      </p:sp>
    </p:spTree>
    <p:extLst>
      <p:ext uri="{BB962C8B-B14F-4D97-AF65-F5344CB8AC3E}">
        <p14:creationId xmlns:p14="http://schemas.microsoft.com/office/powerpoint/2010/main" val="95604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descr="italia dot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920" y="1029835"/>
            <a:ext cx="4252289" cy="4986346"/>
          </a:xfrm>
          <a:prstGeom prst="rect">
            <a:avLst/>
          </a:prstGeom>
        </p:spPr>
      </p:pic>
      <p:pic>
        <p:nvPicPr>
          <p:cNvPr id="27" name="Immagine 26" descr="fascetta bordeau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368378" y="442755"/>
            <a:ext cx="8318420" cy="519573"/>
          </a:xfrm>
          <a:prstGeom prst="rect">
            <a:avLst/>
          </a:prstGeom>
        </p:spPr>
      </p:pic>
      <p:sp>
        <p:nvSpPr>
          <p:cNvPr id="4" name="Segnaposto numero diapositiva 3"/>
          <p:cNvSpPr>
            <a:spLocks noGrp="1"/>
          </p:cNvSpPr>
          <p:nvPr>
            <p:ph type="sldNum" sz="quarter" idx="12"/>
          </p:nvPr>
        </p:nvSpPr>
        <p:spPr/>
        <p:txBody>
          <a:bodyPr/>
          <a:lstStyle/>
          <a:p>
            <a:fld id="{5EECA967-669B-5F49-BDED-58964807E68B}" type="slidenum">
              <a:rPr lang="it-IT" smtClean="0"/>
              <a:t>20</a:t>
            </a:fld>
            <a:endParaRPr lang="it-IT" dirty="0"/>
          </a:p>
        </p:txBody>
      </p:sp>
      <p:sp>
        <p:nvSpPr>
          <p:cNvPr id="8" name="Rettangolo 7"/>
          <p:cNvSpPr/>
          <p:nvPr/>
        </p:nvSpPr>
        <p:spPr>
          <a:xfrm>
            <a:off x="528904" y="493451"/>
            <a:ext cx="5465834" cy="353943"/>
          </a:xfrm>
          <a:prstGeom prst="rect">
            <a:avLst/>
          </a:prstGeom>
        </p:spPr>
        <p:txBody>
          <a:bodyPr wrap="none">
            <a:spAutoFit/>
          </a:bodyPr>
          <a:lstStyle/>
          <a:p>
            <a:r>
              <a:rPr lang="it-IT" sz="1700" b="1" dirty="0" smtClean="0">
                <a:solidFill>
                  <a:schemeClr val="bg1"/>
                </a:solidFill>
              </a:rPr>
              <a:t>4</a:t>
            </a:r>
            <a:r>
              <a:rPr lang="it-IT" sz="1700" b="1" dirty="0">
                <a:solidFill>
                  <a:schemeClr val="bg1"/>
                </a:solidFill>
              </a:rPr>
              <a:t>. Contributo fattivo all’evoluzione digitale della </a:t>
            </a:r>
            <a:r>
              <a:rPr lang="it-IT" sz="1700" b="1" dirty="0" smtClean="0">
                <a:solidFill>
                  <a:schemeClr val="bg1"/>
                </a:solidFill>
              </a:rPr>
              <a:t>PA</a:t>
            </a:r>
            <a:endParaRPr lang="it-IT" sz="1700" b="1" dirty="0">
              <a:solidFill>
                <a:schemeClr val="bg1"/>
              </a:solidFill>
            </a:endParaRPr>
          </a:p>
        </p:txBody>
      </p:sp>
      <p:sp>
        <p:nvSpPr>
          <p:cNvPr id="13" name="Segnaposto testo 39"/>
          <p:cNvSpPr>
            <a:spLocks noGrp="1"/>
          </p:cNvSpPr>
          <p:nvPr>
            <p:ph type="body" idx="1"/>
          </p:nvPr>
        </p:nvSpPr>
        <p:spPr>
          <a:xfrm>
            <a:off x="466381" y="1192376"/>
            <a:ext cx="5407725" cy="1658081"/>
          </a:xfrm>
        </p:spPr>
        <p:txBody>
          <a:bodyPr>
            <a:noAutofit/>
          </a:bodyPr>
          <a:lstStyle/>
          <a:p>
            <a:pPr>
              <a:lnSpc>
                <a:spcPct val="90000"/>
              </a:lnSpc>
            </a:pPr>
            <a:r>
              <a:rPr lang="it-IT" sz="2000" b="1" dirty="0">
                <a:solidFill>
                  <a:srgbClr val="3C4654"/>
                </a:solidFill>
              </a:rPr>
              <a:t>Il SUAP Camerale </a:t>
            </a:r>
          </a:p>
          <a:p>
            <a:pPr>
              <a:lnSpc>
                <a:spcPct val="90000"/>
              </a:lnSpc>
            </a:pPr>
            <a:r>
              <a:rPr lang="it-IT" sz="1800" dirty="0">
                <a:solidFill>
                  <a:srgbClr val="3C4654"/>
                </a:solidFill>
              </a:rPr>
              <a:t>è già pronto per la consultazione </a:t>
            </a:r>
            <a:r>
              <a:rPr lang="it-IT" sz="1800">
                <a:solidFill>
                  <a:srgbClr val="3C4654"/>
                </a:solidFill>
              </a:rPr>
              <a:t>in </a:t>
            </a:r>
            <a:r>
              <a:rPr lang="it-IT" sz="1800" b="1" smtClean="0">
                <a:solidFill>
                  <a:srgbClr val="3C4654"/>
                </a:solidFill>
              </a:rPr>
              <a:t>impresa.italia.it</a:t>
            </a:r>
            <a:endParaRPr lang="it-IT" sz="1800" b="1" dirty="0">
              <a:solidFill>
                <a:srgbClr val="3C4654"/>
              </a:solidFill>
            </a:endParaRPr>
          </a:p>
          <a:p>
            <a:pPr>
              <a:lnSpc>
                <a:spcPct val="90000"/>
              </a:lnSpc>
            </a:pPr>
            <a:r>
              <a:rPr lang="it-IT" sz="1800" dirty="0">
                <a:solidFill>
                  <a:srgbClr val="3C4654"/>
                </a:solidFill>
              </a:rPr>
              <a:t>è collegato a </a:t>
            </a:r>
            <a:r>
              <a:rPr lang="it-IT" sz="1800" b="1" dirty="0" err="1" smtClean="0">
                <a:solidFill>
                  <a:srgbClr val="3C4654"/>
                </a:solidFill>
              </a:rPr>
              <a:t>PagoPA</a:t>
            </a:r>
            <a:endParaRPr lang="it-IT" sz="1800" b="1" dirty="0" smtClean="0">
              <a:solidFill>
                <a:srgbClr val="3C4654"/>
              </a:solidFill>
            </a:endParaRPr>
          </a:p>
          <a:p>
            <a:pPr>
              <a:lnSpc>
                <a:spcPct val="90000"/>
              </a:lnSpc>
            </a:pPr>
            <a:r>
              <a:rPr lang="it-IT" sz="1800" dirty="0" smtClean="0">
                <a:solidFill>
                  <a:srgbClr val="3C4654"/>
                </a:solidFill>
              </a:rPr>
              <a:t>è </a:t>
            </a:r>
            <a:r>
              <a:rPr lang="it-IT" sz="1800" dirty="0">
                <a:solidFill>
                  <a:srgbClr val="3C4654"/>
                </a:solidFill>
              </a:rPr>
              <a:t>il primo servizio pubblico abilitato</a:t>
            </a:r>
            <a:r>
              <a:rPr lang="it-IT" sz="1800" b="1" dirty="0">
                <a:solidFill>
                  <a:srgbClr val="3C4654"/>
                </a:solidFill>
              </a:rPr>
              <a:t> al bollo digitale</a:t>
            </a:r>
          </a:p>
          <a:p>
            <a:pPr>
              <a:lnSpc>
                <a:spcPct val="90000"/>
              </a:lnSpc>
            </a:pPr>
            <a:r>
              <a:rPr lang="it-IT" sz="1800" dirty="0" smtClean="0">
                <a:solidFill>
                  <a:srgbClr val="3C4654"/>
                </a:solidFill>
              </a:rPr>
              <a:t>consente </a:t>
            </a:r>
            <a:r>
              <a:rPr lang="it-IT" sz="1800" dirty="0">
                <a:solidFill>
                  <a:srgbClr val="3C4654"/>
                </a:solidFill>
              </a:rPr>
              <a:t>l’accesso con </a:t>
            </a:r>
            <a:r>
              <a:rPr lang="it-IT" sz="1800" b="1" dirty="0" smtClean="0">
                <a:solidFill>
                  <a:srgbClr val="3C4654"/>
                </a:solidFill>
              </a:rPr>
              <a:t>CNS e SPID</a:t>
            </a:r>
          </a:p>
        </p:txBody>
      </p:sp>
      <p:grpSp>
        <p:nvGrpSpPr>
          <p:cNvPr id="3" name="Gruppo 2"/>
          <p:cNvGrpSpPr/>
          <p:nvPr/>
        </p:nvGrpSpPr>
        <p:grpSpPr>
          <a:xfrm>
            <a:off x="466381" y="3215680"/>
            <a:ext cx="6904383" cy="1547214"/>
            <a:chOff x="1492753" y="4120950"/>
            <a:chExt cx="1296822" cy="1257744"/>
          </a:xfrm>
        </p:grpSpPr>
        <p:cxnSp>
          <p:nvCxnSpPr>
            <p:cNvPr id="15" name="Connettore 1 14"/>
            <p:cNvCxnSpPr/>
            <p:nvPr/>
          </p:nvCxnSpPr>
          <p:spPr>
            <a:xfrm>
              <a:off x="1492753" y="4120950"/>
              <a:ext cx="1296822" cy="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1492753" y="5378694"/>
              <a:ext cx="1296822" cy="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pic>
        <p:nvPicPr>
          <p:cNvPr id="7" name="Immagine 6" descr="responsiv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233" y="3418868"/>
            <a:ext cx="3225280" cy="1135214"/>
          </a:xfrm>
          <a:prstGeom prst="rect">
            <a:avLst/>
          </a:prstGeom>
        </p:spPr>
      </p:pic>
      <p:pic>
        <p:nvPicPr>
          <p:cNvPr id="17" name="Immagine 16" descr="CN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8457" y="4290245"/>
            <a:ext cx="1468149" cy="1468149"/>
          </a:xfrm>
          <a:prstGeom prst="rect">
            <a:avLst/>
          </a:prstGeom>
        </p:spPr>
      </p:pic>
      <p:pic>
        <p:nvPicPr>
          <p:cNvPr id="22" name="Immagine 21" descr="spi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9471" y="4290245"/>
            <a:ext cx="1515509" cy="1468149"/>
          </a:xfrm>
          <a:prstGeom prst="rect">
            <a:avLst/>
          </a:prstGeom>
        </p:spPr>
      </p:pic>
      <p:sp>
        <p:nvSpPr>
          <p:cNvPr id="16" name="Segnaposto piè di pagina 8"/>
          <p:cNvSpPr txBox="1">
            <a:spLocks/>
          </p:cNvSpPr>
          <p:nvPr/>
        </p:nvSpPr>
        <p:spPr>
          <a:xfrm>
            <a:off x="1276317" y="6397859"/>
            <a:ext cx="5532438" cy="307975"/>
          </a:xfrm>
          <a:prstGeom prst="rect">
            <a:avLst/>
          </a:prstGeom>
        </p:spPr>
        <p:txBody>
          <a:bodyPr lIns="80165" tIns="40083" rIns="80165" bIns="40083"/>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it-IT" sz="900" dirty="0" err="1" smtClean="0">
                <a:solidFill>
                  <a:schemeClr val="accent1"/>
                </a:solidFill>
              </a:rPr>
              <a:t>impresainungiorno.gov.it</a:t>
            </a:r>
            <a:r>
              <a:rPr lang="it-IT" sz="900" dirty="0" smtClean="0">
                <a:solidFill>
                  <a:schemeClr val="accent1"/>
                </a:solidFill>
              </a:rPr>
              <a:t>  </a:t>
            </a:r>
            <a:r>
              <a:rPr lang="pl-PL" sz="900" dirty="0" smtClean="0">
                <a:solidFill>
                  <a:schemeClr val="accent1"/>
                </a:solidFill>
              </a:rPr>
              <a:t>      registroimprese.it</a:t>
            </a:r>
            <a:r>
              <a:rPr lang="it-IT" sz="900" dirty="0" smtClean="0">
                <a:solidFill>
                  <a:schemeClr val="accent1"/>
                </a:solidFill>
              </a:rPr>
              <a:t> </a:t>
            </a:r>
            <a:endParaRPr lang="it-IT" sz="900" dirty="0">
              <a:solidFill>
                <a:schemeClr val="accent1"/>
              </a:solidFill>
            </a:endParaRPr>
          </a:p>
        </p:txBody>
      </p:sp>
      <p:grpSp>
        <p:nvGrpSpPr>
          <p:cNvPr id="9" name="Gruppo 8"/>
          <p:cNvGrpSpPr/>
          <p:nvPr/>
        </p:nvGrpSpPr>
        <p:grpSpPr>
          <a:xfrm>
            <a:off x="7850919" y="1192376"/>
            <a:ext cx="1068019" cy="1038759"/>
            <a:chOff x="7885786" y="1506931"/>
            <a:chExt cx="1068019" cy="1046074"/>
          </a:xfrm>
        </p:grpSpPr>
        <p:sp>
          <p:nvSpPr>
            <p:cNvPr id="6" name="Ovale 5"/>
            <p:cNvSpPr/>
            <p:nvPr/>
          </p:nvSpPr>
          <p:spPr>
            <a:xfrm>
              <a:off x="7885786" y="1506931"/>
              <a:ext cx="1068019" cy="1046074"/>
            </a:xfrm>
            <a:prstGeom prst="ellipse">
              <a:avLst/>
            </a:prstGeom>
            <a:solidFill>
              <a:schemeClr val="bg1"/>
            </a:solid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2106" y="1724354"/>
              <a:ext cx="395377" cy="338895"/>
            </a:xfrm>
            <a:prstGeom prst="rect">
              <a:avLst/>
            </a:prstGeom>
          </p:spPr>
        </p:pic>
        <p:sp>
          <p:nvSpPr>
            <p:cNvPr id="5" name="Rettangolo 4"/>
            <p:cNvSpPr/>
            <p:nvPr/>
          </p:nvSpPr>
          <p:spPr>
            <a:xfrm>
              <a:off x="8024496" y="2063249"/>
              <a:ext cx="790601" cy="276999"/>
            </a:xfrm>
            <a:prstGeom prst="rect">
              <a:avLst/>
            </a:prstGeom>
          </p:spPr>
          <p:txBody>
            <a:bodyPr wrap="none">
              <a:spAutoFit/>
            </a:bodyPr>
            <a:lstStyle/>
            <a:p>
              <a:r>
                <a:rPr lang="it-IT" sz="1200" dirty="0" smtClean="0">
                  <a:solidFill>
                    <a:srgbClr val="3C4654"/>
                  </a:solidFill>
                </a:rPr>
                <a:t>@</a:t>
              </a:r>
              <a:r>
                <a:rPr lang="it-IT" sz="1200" dirty="0" err="1" smtClean="0">
                  <a:solidFill>
                    <a:srgbClr val="3C4654"/>
                  </a:solidFill>
                </a:rPr>
                <a:t>e.bollo</a:t>
              </a:r>
              <a:endParaRPr lang="it-IT" sz="1200" dirty="0"/>
            </a:p>
          </p:txBody>
        </p:sp>
      </p:grpSp>
      <p:cxnSp>
        <p:nvCxnSpPr>
          <p:cNvPr id="21" name="Connettore 1 20"/>
          <p:cNvCxnSpPr/>
          <p:nvPr/>
        </p:nvCxnSpPr>
        <p:spPr>
          <a:xfrm flipV="1">
            <a:off x="8187239" y="2231136"/>
            <a:ext cx="64327" cy="288227"/>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18" name="Immagine 17" descr="PagoP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3912" y="2461556"/>
            <a:ext cx="1462887" cy="1462887"/>
          </a:xfrm>
          <a:prstGeom prst="rect">
            <a:avLst/>
          </a:prstGeom>
        </p:spPr>
      </p:pic>
      <p:grpSp>
        <p:nvGrpSpPr>
          <p:cNvPr id="24" name="Gruppo 23"/>
          <p:cNvGrpSpPr/>
          <p:nvPr/>
        </p:nvGrpSpPr>
        <p:grpSpPr>
          <a:xfrm>
            <a:off x="4809916" y="2475102"/>
            <a:ext cx="1446663" cy="1426208"/>
            <a:chOff x="4809916" y="2475102"/>
            <a:chExt cx="1446663" cy="1426208"/>
          </a:xfrm>
        </p:grpSpPr>
        <p:sp>
          <p:nvSpPr>
            <p:cNvPr id="25" name="Ovale 24"/>
            <p:cNvSpPr/>
            <p:nvPr/>
          </p:nvSpPr>
          <p:spPr>
            <a:xfrm>
              <a:off x="4809916" y="2475102"/>
              <a:ext cx="1446663" cy="1426208"/>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6" name="Immagine 25"/>
            <p:cNvPicPr>
              <a:picLocks noChangeAspect="1"/>
            </p:cNvPicPr>
            <p:nvPr/>
          </p:nvPicPr>
          <p:blipFill>
            <a:blip r:embed="rId9"/>
            <a:stretch>
              <a:fillRect/>
            </a:stretch>
          </p:blipFill>
          <p:spPr>
            <a:xfrm>
              <a:off x="4887741" y="3120053"/>
              <a:ext cx="1291012" cy="191253"/>
            </a:xfrm>
            <a:prstGeom prst="rect">
              <a:avLst/>
            </a:prstGeom>
          </p:spPr>
        </p:pic>
      </p:grpSp>
    </p:spTree>
    <p:extLst>
      <p:ext uri="{BB962C8B-B14F-4D97-AF65-F5344CB8AC3E}">
        <p14:creationId xmlns:p14="http://schemas.microsoft.com/office/powerpoint/2010/main" val="567487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EECA967-669B-5F49-BDED-58964807E68B}" type="slidenum">
              <a:rPr lang="it-IT" smtClean="0"/>
              <a:pPr/>
              <a:t>21</a:t>
            </a:fld>
            <a:endParaRPr lang="it-IT"/>
          </a:p>
        </p:txBody>
      </p:sp>
      <p:pic>
        <p:nvPicPr>
          <p:cNvPr id="6" name="Immagine 5"/>
          <p:cNvPicPr>
            <a:picLocks noChangeAspect="1"/>
          </p:cNvPicPr>
          <p:nvPr/>
        </p:nvPicPr>
        <p:blipFill>
          <a:blip r:embed="rId2"/>
          <a:stretch>
            <a:fillRect/>
          </a:stretch>
        </p:blipFill>
        <p:spPr>
          <a:xfrm>
            <a:off x="100013" y="1300446"/>
            <a:ext cx="9043987" cy="4276027"/>
          </a:xfrm>
          <a:prstGeom prst="rect">
            <a:avLst/>
          </a:prstGeom>
        </p:spPr>
      </p:pic>
    </p:spTree>
    <p:extLst>
      <p:ext uri="{BB962C8B-B14F-4D97-AF65-F5344CB8AC3E}">
        <p14:creationId xmlns:p14="http://schemas.microsoft.com/office/powerpoint/2010/main" val="217557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Accesso con SPID o CNS alle aree informative                     </a:t>
            </a:r>
            <a:endParaRPr lang="it-IT" dirty="0"/>
          </a:p>
        </p:txBody>
      </p:sp>
      <p:sp>
        <p:nvSpPr>
          <p:cNvPr id="4" name="Segnaposto numero diapositiva 3"/>
          <p:cNvSpPr>
            <a:spLocks noGrp="1"/>
          </p:cNvSpPr>
          <p:nvPr>
            <p:ph type="sldNum" sz="quarter" idx="12"/>
          </p:nvPr>
        </p:nvSpPr>
        <p:spPr/>
        <p:txBody>
          <a:bodyPr/>
          <a:lstStyle/>
          <a:p>
            <a:fld id="{5EECA967-669B-5F49-BDED-58964807E68B}" type="slidenum">
              <a:rPr lang="it-IT" smtClean="0"/>
              <a:pPr/>
              <a:t>22</a:t>
            </a:fld>
            <a:endParaRPr lang="it-IT"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9139" y="1155032"/>
            <a:ext cx="4056145" cy="540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9096" y="1155031"/>
            <a:ext cx="4056146" cy="540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026" y="1155032"/>
            <a:ext cx="4142286" cy="546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6406" y="34707"/>
            <a:ext cx="1037704" cy="79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071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 mia impresa: visure, atti, bilanci	</a:t>
            </a:r>
            <a:endParaRPr lang="it-IT" dirty="0"/>
          </a:p>
        </p:txBody>
      </p:sp>
      <p:sp>
        <p:nvSpPr>
          <p:cNvPr id="4" name="Segnaposto numero diapositiva 3"/>
          <p:cNvSpPr>
            <a:spLocks noGrp="1"/>
          </p:cNvSpPr>
          <p:nvPr>
            <p:ph type="sldNum" sz="quarter" idx="12"/>
          </p:nvPr>
        </p:nvSpPr>
        <p:spPr/>
        <p:txBody>
          <a:bodyPr/>
          <a:lstStyle/>
          <a:p>
            <a:fld id="{5EECA967-669B-5F49-BDED-58964807E68B}" type="slidenum">
              <a:rPr lang="it-IT" smtClean="0"/>
              <a:pPr/>
              <a:t>23</a:t>
            </a:fld>
            <a:endParaRPr lang="it-IT"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84" y="1259304"/>
            <a:ext cx="3963471" cy="528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84" y="1259304"/>
            <a:ext cx="4134310" cy="546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6406" y="34707"/>
            <a:ext cx="1037704" cy="79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946150"/>
            <a:ext cx="421089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881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Il mio fascicolo informatico d’impresa  	</a:t>
            </a:r>
            <a:endParaRPr lang="it-IT" dirty="0"/>
          </a:p>
        </p:txBody>
      </p:sp>
      <p:sp>
        <p:nvSpPr>
          <p:cNvPr id="4" name="Segnaposto numero diapositiva 3"/>
          <p:cNvSpPr>
            <a:spLocks noGrp="1"/>
          </p:cNvSpPr>
          <p:nvPr>
            <p:ph type="sldNum" sz="quarter" idx="12"/>
          </p:nvPr>
        </p:nvSpPr>
        <p:spPr/>
        <p:txBody>
          <a:bodyPr/>
          <a:lstStyle/>
          <a:p>
            <a:fld id="{5EECA967-669B-5F49-BDED-58964807E68B}" type="slidenum">
              <a:rPr lang="it-IT" smtClean="0"/>
              <a:pPr/>
              <a:t>24</a:t>
            </a:fld>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62" y="1227221"/>
            <a:ext cx="4015457" cy="498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406" y="34707"/>
            <a:ext cx="1037704" cy="79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605" y="1227221"/>
            <a:ext cx="4093594" cy="223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221" y="3333750"/>
            <a:ext cx="3802978" cy="176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689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Le mie pratiche nel Registro delle Imprese	</a:t>
            </a:r>
            <a:endParaRPr lang="it-IT" dirty="0"/>
          </a:p>
        </p:txBody>
      </p:sp>
      <p:sp>
        <p:nvSpPr>
          <p:cNvPr id="4" name="Segnaposto numero diapositiva 3"/>
          <p:cNvSpPr>
            <a:spLocks noGrp="1"/>
          </p:cNvSpPr>
          <p:nvPr>
            <p:ph type="sldNum" sz="quarter" idx="12"/>
          </p:nvPr>
        </p:nvSpPr>
        <p:spPr/>
        <p:txBody>
          <a:bodyPr/>
          <a:lstStyle/>
          <a:p>
            <a:fld id="{5EECA967-669B-5F49-BDED-58964807E68B}" type="slidenum">
              <a:rPr lang="it-IT" smtClean="0"/>
              <a:pPr/>
              <a:t>25</a:t>
            </a:fld>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337" y="1275345"/>
            <a:ext cx="3982452" cy="5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613" y="1275344"/>
            <a:ext cx="4570654" cy="5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37" y="1275344"/>
            <a:ext cx="4019313" cy="540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702" y="1095550"/>
            <a:ext cx="4455338" cy="51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6406" y="34707"/>
            <a:ext cx="1037704" cy="79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402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Attività produttive: le mie pratiche SUAP 	                     </a:t>
            </a:r>
            <a:endParaRPr lang="it-IT" dirty="0"/>
          </a:p>
        </p:txBody>
      </p:sp>
      <p:sp>
        <p:nvSpPr>
          <p:cNvPr id="4" name="Segnaposto numero diapositiva 3"/>
          <p:cNvSpPr>
            <a:spLocks noGrp="1"/>
          </p:cNvSpPr>
          <p:nvPr>
            <p:ph type="sldNum" sz="quarter" idx="12"/>
          </p:nvPr>
        </p:nvSpPr>
        <p:spPr/>
        <p:txBody>
          <a:bodyPr/>
          <a:lstStyle/>
          <a:p>
            <a:fld id="{5EECA967-669B-5F49-BDED-58964807E68B}" type="slidenum">
              <a:rPr lang="it-IT" smtClean="0"/>
              <a:pPr/>
              <a:t>26</a:t>
            </a:fld>
            <a:endParaRPr lang="it-IT"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00" y="1290219"/>
            <a:ext cx="4020813" cy="543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406" y="34707"/>
            <a:ext cx="1037704" cy="79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619" y="1290219"/>
            <a:ext cx="4674381" cy="509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825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EECA967-669B-5F49-BDED-58964807E68B}" type="slidenum">
              <a:rPr lang="it-IT" smtClean="0"/>
              <a:pPr/>
              <a:t>27</a:t>
            </a:fld>
            <a:endParaRPr lang="it-IT" dirty="0"/>
          </a:p>
        </p:txBody>
      </p:sp>
      <p:pic>
        <p:nvPicPr>
          <p:cNvPr id="6" name="Immagine 5"/>
          <p:cNvPicPr>
            <a:picLocks noChangeAspect="1"/>
          </p:cNvPicPr>
          <p:nvPr/>
        </p:nvPicPr>
        <p:blipFill>
          <a:blip r:embed="rId2"/>
          <a:stretch>
            <a:fillRect/>
          </a:stretch>
        </p:blipFill>
        <p:spPr>
          <a:xfrm>
            <a:off x="437321" y="389596"/>
            <a:ext cx="8129173" cy="5701641"/>
          </a:xfrm>
          <a:prstGeom prst="rect">
            <a:avLst/>
          </a:prstGeom>
        </p:spPr>
      </p:pic>
    </p:spTree>
    <p:extLst>
      <p:ext uri="{BB962C8B-B14F-4D97-AF65-F5344CB8AC3E}">
        <p14:creationId xmlns:p14="http://schemas.microsoft.com/office/powerpoint/2010/main" val="1982442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office-633275_128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3779520"/>
          </a:xfrm>
          <a:prstGeom prst="rect">
            <a:avLst/>
          </a:prstGeom>
        </p:spPr>
      </p:pic>
      <p:sp>
        <p:nvSpPr>
          <p:cNvPr id="13" name="Shape 501"/>
          <p:cNvSpPr/>
          <p:nvPr/>
        </p:nvSpPr>
        <p:spPr>
          <a:xfrm>
            <a:off x="0" y="1"/>
            <a:ext cx="9144000" cy="1478571"/>
          </a:xfrm>
          <a:prstGeom prst="rect">
            <a:avLst/>
          </a:prstGeom>
          <a:solidFill>
            <a:srgbClr val="000000">
              <a:alpha val="42000"/>
            </a:srgbClr>
          </a:solidFill>
          <a:ln>
            <a:noFill/>
          </a:ln>
        </p:spPr>
        <p:txBody>
          <a:bodyPr lIns="91425" tIns="45700" rIns="91425" bIns="45700" anchor="ctr" anchorCtr="0">
            <a:noAutofit/>
          </a:bodyPr>
          <a:lstStyle/>
          <a:p>
            <a:pPr marL="0" marR="0" lvl="0" indent="0" algn="ctr" rtl="0">
              <a:spcBef>
                <a:spcPts val="0"/>
              </a:spcBef>
              <a:buSzPct val="25000"/>
              <a:buNone/>
            </a:pPr>
            <a:r>
              <a:rPr lang="it-IT" sz="1800">
                <a:solidFill>
                  <a:schemeClr val="lt1"/>
                </a:solidFill>
                <a:latin typeface="Arial"/>
                <a:ea typeface="Arial"/>
                <a:cs typeface="Arial"/>
                <a:sym typeface="Arial"/>
              </a:rPr>
              <a:t> </a:t>
            </a:r>
          </a:p>
        </p:txBody>
      </p:sp>
      <p:sp>
        <p:nvSpPr>
          <p:cNvPr id="2" name="Titolo 1"/>
          <p:cNvSpPr>
            <a:spLocks noGrp="1"/>
          </p:cNvSpPr>
          <p:nvPr>
            <p:ph type="title"/>
          </p:nvPr>
        </p:nvSpPr>
        <p:spPr/>
        <p:txBody>
          <a:bodyPr>
            <a:normAutofit/>
          </a:bodyPr>
          <a:lstStyle/>
          <a:p>
            <a:r>
              <a:rPr lang="it-IT" sz="2800" dirty="0" smtClean="0">
                <a:solidFill>
                  <a:schemeClr val="bg1"/>
                </a:solidFill>
              </a:rPr>
              <a:t>LIBRI DIGITALI</a:t>
            </a:r>
            <a:endParaRPr lang="it-IT" sz="2800" dirty="0">
              <a:solidFill>
                <a:schemeClr val="bg1"/>
              </a:solidFill>
            </a:endParaRPr>
          </a:p>
        </p:txBody>
      </p:sp>
      <p:sp>
        <p:nvSpPr>
          <p:cNvPr id="3" name="Segnaposto testo 2"/>
          <p:cNvSpPr>
            <a:spLocks noGrp="1"/>
          </p:cNvSpPr>
          <p:nvPr>
            <p:ph type="body" idx="1"/>
          </p:nvPr>
        </p:nvSpPr>
        <p:spPr/>
        <p:txBody>
          <a:bodyPr/>
          <a:lstStyle/>
          <a:p>
            <a:r>
              <a:rPr lang="it-IT" sz="2400" dirty="0">
                <a:solidFill>
                  <a:schemeClr val="bg1"/>
                </a:solidFill>
              </a:rPr>
              <a:t>Genesi, Definizione e Finalità</a:t>
            </a:r>
            <a:endParaRPr lang="it-IT" dirty="0">
              <a:solidFill>
                <a:schemeClr val="bg1"/>
              </a:solidFill>
            </a:endParaRPr>
          </a:p>
        </p:txBody>
      </p:sp>
      <p:sp>
        <p:nvSpPr>
          <p:cNvPr id="4" name="Segnaposto numero diapositiva 3"/>
          <p:cNvSpPr>
            <a:spLocks noGrp="1"/>
          </p:cNvSpPr>
          <p:nvPr>
            <p:ph type="sldNum" sz="quarter" idx="12"/>
          </p:nvPr>
        </p:nvSpPr>
        <p:spPr/>
        <p:txBody>
          <a:bodyPr/>
          <a:lstStyle/>
          <a:p>
            <a:fld id="{5EECA967-669B-5F49-BDED-58964807E68B}" type="slidenum">
              <a:rPr lang="it-IT" smtClean="0"/>
              <a:t>28</a:t>
            </a:fld>
            <a:endParaRPr lang="it-IT"/>
          </a:p>
        </p:txBody>
      </p:sp>
      <p:pic>
        <p:nvPicPr>
          <p:cNvPr id="8" name="Immagine 7" descr="folder-1016290_19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53286"/>
            <a:ext cx="4521200" cy="3004714"/>
          </a:xfrm>
          <a:prstGeom prst="rect">
            <a:avLst/>
          </a:prstGeom>
        </p:spPr>
      </p:pic>
      <p:pic>
        <p:nvPicPr>
          <p:cNvPr id="9" name="Immagine 8" descr="leaves-374246_192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3280" y="3853286"/>
            <a:ext cx="4490720" cy="3004714"/>
          </a:xfrm>
          <a:prstGeom prst="rect">
            <a:avLst/>
          </a:prstGeom>
        </p:spPr>
      </p:pic>
      <p:pic>
        <p:nvPicPr>
          <p:cNvPr id="14" name="Immagine 13" descr="euro.png"/>
          <p:cNvPicPr>
            <a:picLocks noChangeAspect="1"/>
          </p:cNvPicPr>
          <p:nvPr/>
        </p:nvPicPr>
        <p:blipFill>
          <a:blip r:embed="rId5">
            <a:duotone>
              <a:schemeClr val="accent4">
                <a:shade val="45000"/>
                <a:satMod val="135000"/>
              </a:schemeClr>
              <a:prstClr val="white"/>
            </a:duotone>
            <a:alphaModFix amt="64000"/>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99941" y="4142388"/>
            <a:ext cx="2335882" cy="2335882"/>
          </a:xfrm>
          <a:prstGeom prst="rect">
            <a:avLst/>
          </a:prstGeom>
        </p:spPr>
      </p:pic>
      <p:pic>
        <p:nvPicPr>
          <p:cNvPr id="15" name="Immagine 14" descr="efficency.png"/>
          <p:cNvPicPr>
            <a:picLocks noChangeAspect="1"/>
          </p:cNvPicPr>
          <p:nvPr/>
        </p:nvPicPr>
        <p:blipFill>
          <a:blip r:embed="rId7">
            <a:duotone>
              <a:schemeClr val="accent6">
                <a:shade val="45000"/>
                <a:satMod val="135000"/>
              </a:schemeClr>
              <a:prstClr val="white"/>
            </a:duotone>
            <a:alphaModFix amt="60000"/>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7228840" y="4008755"/>
            <a:ext cx="2712720" cy="2712720"/>
          </a:xfrm>
          <a:prstGeom prst="rect">
            <a:avLst/>
          </a:prstGeom>
        </p:spPr>
      </p:pic>
    </p:spTree>
    <p:extLst>
      <p:ext uri="{BB962C8B-B14F-4D97-AF65-F5344CB8AC3E}">
        <p14:creationId xmlns:p14="http://schemas.microsoft.com/office/powerpoint/2010/main" val="103563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7565" y="397564"/>
            <a:ext cx="8521148" cy="6414064"/>
          </a:xfrm>
          <a:prstGeom prst="rect">
            <a:avLst/>
          </a:prstGeom>
        </p:spPr>
        <p:txBody>
          <a:bodyPr vert="horz" wrap="square" rtlCol="0">
            <a:spAutoFit/>
          </a:bodyPr>
          <a:lstStyle/>
          <a:p>
            <a:pPr>
              <a:lnSpc>
                <a:spcPct val="90000"/>
              </a:lnSpc>
            </a:pPr>
            <a:r>
              <a:rPr lang="it-IT" sz="3600" dirty="0" smtClean="0">
                <a:solidFill>
                  <a:srgbClr val="FF0000"/>
                </a:solidFill>
                <a:effectLst>
                  <a:outerShdw blurRad="38100" dist="38100" dir="2700000" algn="tl">
                    <a:srgbClr val="000000">
                      <a:alpha val="43137"/>
                    </a:srgbClr>
                  </a:outerShdw>
                </a:effectLst>
              </a:rPr>
              <a:t>Le Camere di Commercio Industria Artigianato e Agricoltura ( CCIAA )</a:t>
            </a:r>
          </a:p>
          <a:p>
            <a:pPr>
              <a:lnSpc>
                <a:spcPct val="90000"/>
              </a:lnSpc>
            </a:pPr>
            <a:endParaRPr lang="it-IT" sz="2000" dirty="0">
              <a:solidFill>
                <a:srgbClr val="FF0000"/>
              </a:solidFill>
            </a:endParaRPr>
          </a:p>
          <a:p>
            <a:pPr>
              <a:spcAft>
                <a:spcPts val="940"/>
              </a:spcAft>
            </a:pPr>
            <a:r>
              <a:rPr lang="it-IT" sz="2000" spc="10" dirty="0">
                <a:solidFill>
                  <a:srgbClr val="000000"/>
                </a:solidFill>
                <a:latin typeface="Helvetica" panose="020B0604020202020204" pitchFamily="34" charset="0"/>
                <a:ea typeface="Times New Roman" panose="02020603050405020304" pitchFamily="18" charset="0"/>
              </a:rPr>
              <a:t>La Camera di commercio </a:t>
            </a:r>
            <a:r>
              <a:rPr lang="it-IT" sz="2000" spc="10" dirty="0" err="1" smtClean="0">
                <a:solidFill>
                  <a:srgbClr val="000000"/>
                </a:solidFill>
                <a:latin typeface="Helvetica" panose="020B0604020202020204" pitchFamily="34" charset="0"/>
                <a:ea typeface="Times New Roman" panose="02020603050405020304" pitchFamily="18" charset="0"/>
              </a:rPr>
              <a:t>i.a.a</a:t>
            </a:r>
            <a:r>
              <a:rPr lang="it-IT" sz="2000" spc="10" dirty="0" smtClean="0">
                <a:solidFill>
                  <a:srgbClr val="000000"/>
                </a:solidFill>
                <a:latin typeface="Helvetica" panose="020B0604020202020204" pitchFamily="34" charset="0"/>
                <a:ea typeface="Times New Roman" panose="02020603050405020304" pitchFamily="18" charset="0"/>
              </a:rPr>
              <a:t>. è </a:t>
            </a:r>
            <a:r>
              <a:rPr lang="it-IT" sz="2000" spc="10" dirty="0">
                <a:solidFill>
                  <a:srgbClr val="000000"/>
                </a:solidFill>
                <a:latin typeface="Helvetica" panose="020B0604020202020204" pitchFamily="34" charset="0"/>
                <a:ea typeface="Times New Roman" panose="02020603050405020304" pitchFamily="18" charset="0"/>
              </a:rPr>
              <a:t>un ente autonomo di diritto pubblico, dotato di un proprio statuto. </a:t>
            </a:r>
            <a:endParaRPr lang="it-IT" sz="2000" spc="10" dirty="0">
              <a:latin typeface="Times New Roman" panose="02020603050405020304" pitchFamily="18" charset="0"/>
              <a:ea typeface="Times New Roman" panose="02020603050405020304" pitchFamily="18" charset="0"/>
            </a:endParaRPr>
          </a:p>
          <a:p>
            <a:pPr>
              <a:spcAft>
                <a:spcPts val="940"/>
              </a:spcAft>
            </a:pPr>
            <a:r>
              <a:rPr lang="it-IT" sz="2000" spc="10" dirty="0">
                <a:solidFill>
                  <a:srgbClr val="000000"/>
                </a:solidFill>
                <a:latin typeface="Helvetica" panose="020B0604020202020204" pitchFamily="34" charset="0"/>
                <a:ea typeface="Times New Roman" panose="02020603050405020304" pitchFamily="18" charset="0"/>
              </a:rPr>
              <a:t>Ha il compito di rappresentare gli interessi generali delle imprese della provincia, con particolare attenzione al sistema delle piccole e medie imprese, e di promuovere lo sviluppo economico del territorio. </a:t>
            </a:r>
            <a:endParaRPr lang="it-IT" sz="2000" spc="10" dirty="0">
              <a:latin typeface="Times New Roman" panose="02020603050405020304" pitchFamily="18" charset="0"/>
              <a:ea typeface="Times New Roman" panose="02020603050405020304" pitchFamily="18" charset="0"/>
            </a:endParaRPr>
          </a:p>
          <a:p>
            <a:pPr>
              <a:spcAft>
                <a:spcPts val="940"/>
              </a:spcAft>
            </a:pPr>
            <a:r>
              <a:rPr lang="it-IT" sz="2000" spc="10" dirty="0">
                <a:solidFill>
                  <a:srgbClr val="000000"/>
                </a:solidFill>
                <a:latin typeface="Helvetica" panose="020B0604020202020204" pitchFamily="34" charset="0"/>
                <a:ea typeface="Times New Roman" panose="02020603050405020304" pitchFamily="18" charset="0"/>
              </a:rPr>
              <a:t>La Camera di commercio svolge le attività amministrative previste dalla legge </a:t>
            </a:r>
            <a:r>
              <a:rPr lang="it-IT" sz="2000" b="1" spc="10" dirty="0" smtClean="0">
                <a:solidFill>
                  <a:srgbClr val="000000"/>
                </a:solidFill>
                <a:latin typeface="Helvetica" panose="020B0604020202020204" pitchFamily="34" charset="0"/>
                <a:ea typeface="Times New Roman" panose="02020603050405020304" pitchFamily="18" charset="0"/>
              </a:rPr>
              <a:t>come la tenuta </a:t>
            </a:r>
            <a:r>
              <a:rPr lang="it-IT" sz="2000" b="1" spc="10" dirty="0">
                <a:solidFill>
                  <a:srgbClr val="000000"/>
                </a:solidFill>
                <a:latin typeface="Helvetica" panose="020B0604020202020204" pitchFamily="34" charset="0"/>
                <a:ea typeface="Times New Roman" panose="02020603050405020304" pitchFamily="18" charset="0"/>
              </a:rPr>
              <a:t>dell'anagrafe delle imprese e di registri per lo svolgimento di alcune attività </a:t>
            </a:r>
            <a:r>
              <a:rPr lang="it-IT" sz="2000" b="1" spc="10" dirty="0" smtClean="0">
                <a:solidFill>
                  <a:srgbClr val="000000"/>
                </a:solidFill>
                <a:latin typeface="Helvetica" panose="020B0604020202020204" pitchFamily="34" charset="0"/>
                <a:ea typeface="Times New Roman" panose="02020603050405020304" pitchFamily="18" charset="0"/>
              </a:rPr>
              <a:t>economiche</a:t>
            </a:r>
            <a:r>
              <a:rPr lang="it-IT" sz="2000" spc="10" dirty="0" smtClean="0">
                <a:solidFill>
                  <a:srgbClr val="000000"/>
                </a:solidFill>
                <a:latin typeface="Helvetica" panose="020B0604020202020204" pitchFamily="34" charset="0"/>
                <a:ea typeface="Times New Roman" panose="02020603050405020304" pitchFamily="18" charset="0"/>
              </a:rPr>
              <a:t>, </a:t>
            </a:r>
            <a:r>
              <a:rPr lang="it-IT" sz="2000" spc="10" dirty="0">
                <a:solidFill>
                  <a:srgbClr val="000000"/>
                </a:solidFill>
                <a:latin typeface="Helvetica" panose="020B0604020202020204" pitchFamily="34" charset="0"/>
                <a:ea typeface="Times New Roman" panose="02020603050405020304" pitchFamily="18" charset="0"/>
              </a:rPr>
              <a:t>promuove attività di studio e analisi dei dati sull'economia </a:t>
            </a:r>
            <a:r>
              <a:rPr lang="it-IT" sz="2000" spc="10" dirty="0" smtClean="0">
                <a:solidFill>
                  <a:srgbClr val="000000"/>
                </a:solidFill>
                <a:latin typeface="Helvetica" panose="020B0604020202020204" pitchFamily="34" charset="0"/>
                <a:ea typeface="Times New Roman" panose="02020603050405020304" pitchFamily="18" charset="0"/>
              </a:rPr>
              <a:t>locale, </a:t>
            </a:r>
            <a:r>
              <a:rPr lang="it-IT" sz="2000" spc="10" dirty="0">
                <a:solidFill>
                  <a:srgbClr val="000000"/>
                </a:solidFill>
                <a:latin typeface="Helvetica" panose="020B0604020202020204" pitchFamily="34" charset="0"/>
                <a:ea typeface="Times New Roman" panose="02020603050405020304" pitchFamily="18" charset="0"/>
              </a:rPr>
              <a:t>l'innovazione e il trasferimento delle tecnologie, lo sviluppo di infrastrutture, la tutela ambientale nell'esercizio dell'attività di impresa e l'accesso al credito.</a:t>
            </a:r>
            <a:endParaRPr lang="it-IT" sz="2000" spc="10" dirty="0">
              <a:latin typeface="Times New Roman" panose="02020603050405020304" pitchFamily="18" charset="0"/>
              <a:ea typeface="Times New Roman" panose="02020603050405020304" pitchFamily="18" charset="0"/>
            </a:endParaRPr>
          </a:p>
          <a:p>
            <a:pPr>
              <a:spcAft>
                <a:spcPts val="940"/>
              </a:spcAft>
            </a:pPr>
            <a:r>
              <a:rPr lang="it-IT" sz="2000" spc="10" dirty="0">
                <a:solidFill>
                  <a:srgbClr val="000000"/>
                </a:solidFill>
                <a:latin typeface="Helvetica" panose="020B0604020202020204" pitchFamily="34" charset="0"/>
                <a:ea typeface="Times New Roman" panose="02020603050405020304" pitchFamily="18" charset="0"/>
              </a:rPr>
              <a:t>Con la riforma del 2016 si sono aggiunte nuove funzioni strategiche in tema di digitalizzazione, orientamento al lavoro e alle professioni, valorizzazione del turismo e del patrimonio culturale.</a:t>
            </a:r>
            <a:endParaRPr lang="it-IT" sz="2000" spc="10" dirty="0">
              <a:latin typeface="Times New Roman" panose="02020603050405020304" pitchFamily="18" charset="0"/>
              <a:ea typeface="Times New Roman" panose="02020603050405020304" pitchFamily="18" charset="0"/>
            </a:endParaRPr>
          </a:p>
          <a:p>
            <a:pPr>
              <a:lnSpc>
                <a:spcPct val="90000"/>
              </a:lnSpc>
            </a:pPr>
            <a:endParaRPr lang="it-IT" sz="2000" dirty="0">
              <a:solidFill>
                <a:srgbClr val="FF0000"/>
              </a:solidFill>
            </a:endParaRPr>
          </a:p>
        </p:txBody>
      </p:sp>
    </p:spTree>
    <p:extLst>
      <p:ext uri="{BB962C8B-B14F-4D97-AF65-F5344CB8AC3E}">
        <p14:creationId xmlns:p14="http://schemas.microsoft.com/office/powerpoint/2010/main" val="2399388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Genesi, Definizione e Finalità</a:t>
            </a:r>
            <a:endParaRPr lang="it-IT" sz="2800" dirty="0"/>
          </a:p>
        </p:txBody>
      </p:sp>
      <p:sp>
        <p:nvSpPr>
          <p:cNvPr id="40" name="Segnaposto testo 39"/>
          <p:cNvSpPr>
            <a:spLocks noGrp="1"/>
          </p:cNvSpPr>
          <p:nvPr>
            <p:ph type="body" idx="1"/>
          </p:nvPr>
        </p:nvSpPr>
        <p:spPr>
          <a:xfrm>
            <a:off x="467999" y="813805"/>
            <a:ext cx="8218799" cy="276006"/>
          </a:xfrm>
        </p:spPr>
        <p:txBody>
          <a:bodyPr>
            <a:normAutofit/>
          </a:bodyPr>
          <a:lstStyle/>
          <a:p>
            <a:r>
              <a:rPr lang="it-IT" sz="2400" dirty="0" smtClean="0"/>
              <a:t>La gestione cartacea</a:t>
            </a:r>
            <a:endParaRPr lang="it-IT" sz="2400" dirty="0"/>
          </a:p>
        </p:txBody>
      </p:sp>
      <p:sp>
        <p:nvSpPr>
          <p:cNvPr id="5" name="Segnaposto numero diapositiva 4"/>
          <p:cNvSpPr>
            <a:spLocks noGrp="1"/>
          </p:cNvSpPr>
          <p:nvPr>
            <p:ph type="sldNum" sz="quarter" idx="12"/>
          </p:nvPr>
        </p:nvSpPr>
        <p:spPr/>
        <p:txBody>
          <a:bodyPr/>
          <a:lstStyle/>
          <a:p>
            <a:fld id="{5EECA967-669B-5F49-BDED-58964807E68B}" type="slidenum">
              <a:rPr lang="it-IT" smtClean="0"/>
              <a:t>29</a:t>
            </a:fld>
            <a:endParaRPr lang="it-IT"/>
          </a:p>
        </p:txBody>
      </p:sp>
      <p:sp>
        <p:nvSpPr>
          <p:cNvPr id="30" name="Rettangolo 29"/>
          <p:cNvSpPr/>
          <p:nvPr/>
        </p:nvSpPr>
        <p:spPr>
          <a:xfrm>
            <a:off x="5888134" y="1940630"/>
            <a:ext cx="2136384" cy="1384995"/>
          </a:xfrm>
          <a:prstGeom prst="rect">
            <a:avLst/>
          </a:prstGeom>
        </p:spPr>
        <p:txBody>
          <a:bodyPr wrap="square">
            <a:spAutoFit/>
          </a:bodyPr>
          <a:lstStyle/>
          <a:p>
            <a:r>
              <a:rPr lang="it-IT" sz="1200" b="1" dirty="0" smtClean="0">
                <a:solidFill>
                  <a:srgbClr val="4C5966"/>
                </a:solidFill>
                <a:ea typeface="Kozuka Gothic Pro L" pitchFamily="34" charset="-128"/>
                <a:cs typeface="Verdana" pitchFamily="34" charset="0"/>
                <a:sym typeface="Wingdings" pitchFamily="2" charset="2"/>
              </a:rPr>
              <a:t>Costi di gestione</a:t>
            </a:r>
            <a:r>
              <a:rPr lang="it-IT" sz="1200" dirty="0" smtClean="0">
                <a:solidFill>
                  <a:srgbClr val="4C5966"/>
                </a:solidFill>
                <a:ea typeface="Kozuka Gothic Pro L" pitchFamily="34" charset="-128"/>
                <a:cs typeface="Verdana" pitchFamily="34" charset="0"/>
                <a:sym typeface="Wingdings" pitchFamily="2" charset="2"/>
              </a:rPr>
              <a:t>:</a:t>
            </a:r>
          </a:p>
          <a:p>
            <a:r>
              <a:rPr lang="it-IT" sz="1200" dirty="0" smtClean="0">
                <a:solidFill>
                  <a:srgbClr val="4C5966"/>
                </a:solidFill>
                <a:ea typeface="Kozuka Gothic Pro L" pitchFamily="34" charset="-128"/>
                <a:cs typeface="Verdana" pitchFamily="34" charset="0"/>
                <a:sym typeface="Wingdings" pitchFamily="2" charset="2"/>
              </a:rPr>
              <a:t>la gestione cartacea dei libri comporta un grande dispendio di risorse, personale e spazi fisici sia per le imprese che per le CCIAA</a:t>
            </a:r>
            <a:endParaRPr lang="it-IT" sz="1200" dirty="0">
              <a:solidFill>
                <a:srgbClr val="4C5966"/>
              </a:solidFill>
              <a:ea typeface="Kozuka Gothic Pro L" pitchFamily="34" charset="-128"/>
              <a:cs typeface="Verdana" pitchFamily="34" charset="0"/>
              <a:sym typeface="Wingdings" pitchFamily="2" charset="2"/>
            </a:endParaRPr>
          </a:p>
        </p:txBody>
      </p:sp>
      <p:sp>
        <p:nvSpPr>
          <p:cNvPr id="35" name="Rettangolo 34"/>
          <p:cNvSpPr/>
          <p:nvPr/>
        </p:nvSpPr>
        <p:spPr>
          <a:xfrm>
            <a:off x="5888134" y="4956804"/>
            <a:ext cx="2120512" cy="1200329"/>
          </a:xfrm>
          <a:prstGeom prst="rect">
            <a:avLst/>
          </a:prstGeom>
        </p:spPr>
        <p:txBody>
          <a:bodyPr wrap="square">
            <a:spAutoFit/>
          </a:bodyPr>
          <a:lstStyle/>
          <a:p>
            <a:r>
              <a:rPr lang="it-IT" sz="1200" b="1" dirty="0" smtClean="0">
                <a:solidFill>
                  <a:srgbClr val="4C5966"/>
                </a:solidFill>
                <a:ea typeface="Kozuka Gothic Pro L" pitchFamily="34" charset="-128"/>
              </a:rPr>
              <a:t>Scarsa efficienza</a:t>
            </a:r>
            <a:r>
              <a:rPr lang="it-IT" sz="1200" dirty="0" smtClean="0">
                <a:solidFill>
                  <a:srgbClr val="4C5966"/>
                </a:solidFill>
                <a:ea typeface="Kozuka Gothic Pro L" pitchFamily="34" charset="-128"/>
              </a:rPr>
              <a:t>:</a:t>
            </a:r>
          </a:p>
          <a:p>
            <a:r>
              <a:rPr lang="it-IT" sz="1200" dirty="0" smtClean="0">
                <a:solidFill>
                  <a:srgbClr val="4C5966"/>
                </a:solidFill>
                <a:ea typeface="Kozuka Gothic Pro L" pitchFamily="34" charset="-128"/>
              </a:rPr>
              <a:t>tutte le operazioni sulle scritture sono svolte sui supporti fisici poco efficienti per tempo, costi e risorse impiegate</a:t>
            </a:r>
            <a:endParaRPr lang="it-IT" sz="1200" dirty="0">
              <a:solidFill>
                <a:srgbClr val="4C5966"/>
              </a:solidFill>
              <a:ea typeface="Kozuka Gothic Pro L" pitchFamily="34" charset="-128"/>
            </a:endParaRPr>
          </a:p>
        </p:txBody>
      </p:sp>
      <p:sp>
        <p:nvSpPr>
          <p:cNvPr id="38" name="Rettangolo 37"/>
          <p:cNvSpPr/>
          <p:nvPr/>
        </p:nvSpPr>
        <p:spPr>
          <a:xfrm>
            <a:off x="5888135" y="3567552"/>
            <a:ext cx="2046825" cy="1015663"/>
          </a:xfrm>
          <a:prstGeom prst="rect">
            <a:avLst/>
          </a:prstGeom>
        </p:spPr>
        <p:txBody>
          <a:bodyPr wrap="square">
            <a:spAutoFit/>
          </a:bodyPr>
          <a:lstStyle/>
          <a:p>
            <a:r>
              <a:rPr lang="it-IT" sz="1200" b="1" dirty="0" smtClean="0">
                <a:solidFill>
                  <a:srgbClr val="4C5966"/>
                </a:solidFill>
                <a:ea typeface="Kozuka Gothic Pro L" pitchFamily="34" charset="-128"/>
                <a:cs typeface="Verdana" pitchFamily="34" charset="0"/>
                <a:sym typeface="Wingdings" pitchFamily="2" charset="2"/>
              </a:rPr>
              <a:t>Iter complesso</a:t>
            </a:r>
            <a:r>
              <a:rPr lang="it-IT" sz="1200" dirty="0" smtClean="0">
                <a:solidFill>
                  <a:srgbClr val="4C5966"/>
                </a:solidFill>
                <a:ea typeface="Kozuka Gothic Pro L" pitchFamily="34" charset="-128"/>
                <a:cs typeface="Verdana" pitchFamily="34" charset="0"/>
                <a:sym typeface="Wingdings" pitchFamily="2" charset="2"/>
              </a:rPr>
              <a:t>:</a:t>
            </a:r>
          </a:p>
          <a:p>
            <a:r>
              <a:rPr lang="it-IT" sz="1200" dirty="0" smtClean="0">
                <a:solidFill>
                  <a:srgbClr val="4C5966"/>
                </a:solidFill>
                <a:ea typeface="Kozuka Gothic Pro L" pitchFamily="34" charset="-128"/>
                <a:cs typeface="Verdana" pitchFamily="34" charset="0"/>
                <a:sym typeface="Wingdings" pitchFamily="2" charset="2"/>
              </a:rPr>
              <a:t>la gestione basata sulla carta implica un iter burocratico complesso e poco immediato.</a:t>
            </a:r>
            <a:endParaRPr lang="it-IT" sz="1200" dirty="0">
              <a:solidFill>
                <a:srgbClr val="4C5966"/>
              </a:solidFill>
              <a:ea typeface="Kozuka Gothic Pro L" pitchFamily="34" charset="-128"/>
              <a:cs typeface="Verdana" pitchFamily="34" charset="0"/>
              <a:sym typeface="Wingdings" pitchFamily="2" charset="2"/>
            </a:endParaRPr>
          </a:p>
        </p:txBody>
      </p:sp>
      <p:sp>
        <p:nvSpPr>
          <p:cNvPr id="44" name="Segnaposto contenuto 2"/>
          <p:cNvSpPr>
            <a:spLocks noGrp="1"/>
          </p:cNvSpPr>
          <p:nvPr>
            <p:ph idx="1"/>
          </p:nvPr>
        </p:nvSpPr>
        <p:spPr>
          <a:xfrm>
            <a:off x="468000" y="1832070"/>
            <a:ext cx="4015022" cy="2212052"/>
          </a:xfrm>
        </p:spPr>
        <p:txBody>
          <a:bodyPr numCol="1">
            <a:noAutofit/>
          </a:bodyPr>
          <a:lstStyle/>
          <a:p>
            <a:pPr>
              <a:lnSpc>
                <a:spcPct val="110000"/>
              </a:lnSpc>
            </a:pPr>
            <a:r>
              <a:rPr lang="it-IT" sz="1400" b="1" dirty="0">
                <a:solidFill>
                  <a:srgbClr val="184B9A"/>
                </a:solidFill>
                <a:latin typeface="+mn-lt"/>
              </a:rPr>
              <a:t>Bollatura </a:t>
            </a:r>
            <a:r>
              <a:rPr lang="it-IT" sz="1400" b="1" dirty="0" smtClean="0">
                <a:solidFill>
                  <a:srgbClr val="800000"/>
                </a:solidFill>
                <a:latin typeface="+mn-lt"/>
              </a:rPr>
              <a:t>obbligatoria</a:t>
            </a:r>
            <a:r>
              <a:rPr lang="it-IT" sz="1400" dirty="0" smtClean="0">
                <a:solidFill>
                  <a:srgbClr val="184B9A"/>
                </a:solidFill>
                <a:latin typeface="+mn-lt"/>
              </a:rPr>
              <a:t>:</a:t>
            </a:r>
          </a:p>
          <a:p>
            <a:pPr marL="285750" indent="-285750">
              <a:lnSpc>
                <a:spcPct val="110000"/>
              </a:lnSpc>
              <a:buFont typeface="Arial" panose="020B0604020202020204" pitchFamily="34" charset="0"/>
              <a:buChar char="•"/>
            </a:pPr>
            <a:r>
              <a:rPr lang="it-IT" sz="1400" dirty="0" smtClean="0">
                <a:latin typeface="+mn-lt"/>
              </a:rPr>
              <a:t>Libri </a:t>
            </a:r>
            <a:r>
              <a:rPr lang="it-IT" sz="1400" dirty="0">
                <a:latin typeface="+mn-lt"/>
              </a:rPr>
              <a:t>sociali obbligatori per Società per azioni, Società a responsabilità limitata e </a:t>
            </a:r>
            <a:r>
              <a:rPr lang="it-IT" sz="1400" dirty="0" smtClean="0">
                <a:latin typeface="+mn-lt"/>
              </a:rPr>
              <a:t>Cooperative</a:t>
            </a:r>
          </a:p>
          <a:p>
            <a:pPr marL="285750" indent="-285750">
              <a:lnSpc>
                <a:spcPct val="110000"/>
              </a:lnSpc>
              <a:buFont typeface="Arial" panose="020B0604020202020204" pitchFamily="34" charset="0"/>
              <a:buChar char="•"/>
            </a:pPr>
            <a:r>
              <a:rPr lang="it-IT" sz="1400" dirty="0" smtClean="0">
                <a:latin typeface="+mn-lt"/>
              </a:rPr>
              <a:t>Ulteriori </a:t>
            </a:r>
            <a:r>
              <a:rPr lang="it-IT" sz="1400" dirty="0">
                <a:latin typeface="+mn-lt"/>
              </a:rPr>
              <a:t>Libri sociali obbligatori per le Società a responsabilità limitata (articolo 2478 </a:t>
            </a:r>
            <a:r>
              <a:rPr lang="it-IT" sz="1400" dirty="0" err="1">
                <a:latin typeface="+mn-lt"/>
              </a:rPr>
              <a:t>c.c</a:t>
            </a:r>
            <a:r>
              <a:rPr lang="it-IT" sz="1400" dirty="0">
                <a:latin typeface="+mn-lt"/>
              </a:rPr>
              <a:t>), oltre ai libri previsti dall'articolo 2214 </a:t>
            </a:r>
            <a:r>
              <a:rPr lang="it-IT" sz="1400" dirty="0" smtClean="0">
                <a:latin typeface="+mn-lt"/>
              </a:rPr>
              <a:t>c.c.</a:t>
            </a:r>
          </a:p>
          <a:p>
            <a:pPr marL="285750" indent="-285750">
              <a:lnSpc>
                <a:spcPct val="110000"/>
              </a:lnSpc>
              <a:buFont typeface="Arial" panose="020B0604020202020204" pitchFamily="34" charset="0"/>
              <a:buChar char="•"/>
            </a:pPr>
            <a:r>
              <a:rPr lang="it-IT" sz="1400" dirty="0" smtClean="0">
                <a:latin typeface="+mn-lt"/>
              </a:rPr>
              <a:t>Libri </a:t>
            </a:r>
            <a:r>
              <a:rPr lang="it-IT" sz="1400" dirty="0">
                <a:latin typeface="+mn-lt"/>
              </a:rPr>
              <a:t>e registri </a:t>
            </a:r>
            <a:r>
              <a:rPr lang="it-IT" sz="1400" dirty="0" smtClean="0">
                <a:latin typeface="+mn-lt"/>
              </a:rPr>
              <a:t>obbligatori </a:t>
            </a:r>
            <a:r>
              <a:rPr lang="it-IT" sz="1400" dirty="0">
                <a:latin typeface="+mn-lt"/>
              </a:rPr>
              <a:t>previsti da leggi </a:t>
            </a:r>
            <a:r>
              <a:rPr lang="it-IT" sz="1400" dirty="0" smtClean="0">
                <a:latin typeface="+mn-lt"/>
              </a:rPr>
              <a:t>speciali</a:t>
            </a:r>
          </a:p>
          <a:p>
            <a:pPr>
              <a:lnSpc>
                <a:spcPct val="110000"/>
              </a:lnSpc>
            </a:pPr>
            <a:endParaRPr lang="it-IT" sz="1200" dirty="0" smtClean="0">
              <a:latin typeface="+mn-lt"/>
            </a:endParaRPr>
          </a:p>
        </p:txBody>
      </p:sp>
      <p:sp>
        <p:nvSpPr>
          <p:cNvPr id="3" name="Rettangolo 2"/>
          <p:cNvSpPr/>
          <p:nvPr/>
        </p:nvSpPr>
        <p:spPr>
          <a:xfrm>
            <a:off x="468000" y="4138524"/>
            <a:ext cx="4015021" cy="1984646"/>
          </a:xfrm>
          <a:prstGeom prst="rect">
            <a:avLst/>
          </a:prstGeom>
        </p:spPr>
        <p:txBody>
          <a:bodyPr wrap="square">
            <a:spAutoFit/>
          </a:bodyPr>
          <a:lstStyle/>
          <a:p>
            <a:pPr>
              <a:lnSpc>
                <a:spcPct val="110000"/>
              </a:lnSpc>
            </a:pPr>
            <a:r>
              <a:rPr lang="it-IT" sz="1400" b="1" dirty="0" smtClean="0"/>
              <a:t>Bollatura </a:t>
            </a:r>
            <a:r>
              <a:rPr lang="it-IT" sz="1400" b="1" dirty="0" smtClean="0">
                <a:solidFill>
                  <a:srgbClr val="800000"/>
                </a:solidFill>
              </a:rPr>
              <a:t>facoltativa</a:t>
            </a:r>
          </a:p>
          <a:p>
            <a:pPr>
              <a:lnSpc>
                <a:spcPct val="110000"/>
              </a:lnSpc>
            </a:pPr>
            <a:r>
              <a:rPr lang="it-IT" sz="1400" dirty="0" smtClean="0"/>
              <a:t>(</a:t>
            </a:r>
            <a:r>
              <a:rPr lang="it-IT" sz="1400" dirty="0"/>
              <a:t>richiesta per avere certezza del valore probatorio)</a:t>
            </a:r>
            <a:r>
              <a:rPr lang="it-IT" sz="1400" dirty="0" smtClean="0"/>
              <a:t>:</a:t>
            </a:r>
          </a:p>
          <a:p>
            <a:pPr>
              <a:lnSpc>
                <a:spcPct val="110000"/>
              </a:lnSpc>
            </a:pPr>
            <a:endParaRPr lang="it-IT" sz="1400" b="1" dirty="0">
              <a:solidFill>
                <a:srgbClr val="4C5966"/>
              </a:solidFill>
            </a:endParaRPr>
          </a:p>
          <a:p>
            <a:pPr marL="285750" indent="-285750">
              <a:lnSpc>
                <a:spcPct val="110000"/>
              </a:lnSpc>
              <a:buFont typeface="Arial" panose="020B0604020202020204" pitchFamily="34" charset="0"/>
              <a:buChar char="•"/>
            </a:pPr>
            <a:r>
              <a:rPr lang="it-IT" sz="1400" dirty="0">
                <a:solidFill>
                  <a:srgbClr val="4C5966"/>
                </a:solidFill>
              </a:rPr>
              <a:t>Libri contabili</a:t>
            </a:r>
          </a:p>
          <a:p>
            <a:pPr marL="285750" indent="-285750">
              <a:lnSpc>
                <a:spcPct val="110000"/>
              </a:lnSpc>
              <a:buFont typeface="Arial" panose="020B0604020202020204" pitchFamily="34" charset="0"/>
              <a:buChar char="•"/>
            </a:pPr>
            <a:r>
              <a:rPr lang="it-IT" sz="1400" dirty="0">
                <a:solidFill>
                  <a:srgbClr val="4C5966"/>
                </a:solidFill>
              </a:rPr>
              <a:t>Libri sociali di società a responsabilità limitata</a:t>
            </a:r>
          </a:p>
          <a:p>
            <a:pPr marL="285750" indent="-285750">
              <a:lnSpc>
                <a:spcPct val="110000"/>
              </a:lnSpc>
              <a:buFont typeface="Arial" panose="020B0604020202020204" pitchFamily="34" charset="0"/>
              <a:buChar char="•"/>
            </a:pPr>
            <a:r>
              <a:rPr lang="it-IT" sz="1400" dirty="0">
                <a:solidFill>
                  <a:srgbClr val="4C5966"/>
                </a:solidFill>
              </a:rPr>
              <a:t>Registri contabili - Legge fiscale e tributaria</a:t>
            </a:r>
          </a:p>
        </p:txBody>
      </p:sp>
      <p:pic>
        <p:nvPicPr>
          <p:cNvPr id="4" name="Immagine 3" descr="euro.png"/>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008646" y="2117047"/>
            <a:ext cx="677236" cy="677236"/>
          </a:xfrm>
          <a:prstGeom prst="rect">
            <a:avLst/>
          </a:prstGeom>
        </p:spPr>
      </p:pic>
      <p:grpSp>
        <p:nvGrpSpPr>
          <p:cNvPr id="7" name="Gruppo 6"/>
          <p:cNvGrpSpPr/>
          <p:nvPr/>
        </p:nvGrpSpPr>
        <p:grpSpPr>
          <a:xfrm>
            <a:off x="8008646" y="3606018"/>
            <a:ext cx="830829" cy="876208"/>
            <a:chOff x="6705600" y="1423880"/>
            <a:chExt cx="3657600" cy="3857376"/>
          </a:xfrm>
        </p:grpSpPr>
        <p:pic>
          <p:nvPicPr>
            <p:cNvPr id="6" name="Immagine 5" descr="network.png"/>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705600" y="2842856"/>
              <a:ext cx="2438400" cy="2438400"/>
            </a:xfrm>
            <a:prstGeom prst="rect">
              <a:avLst/>
            </a:prstGeom>
          </p:spPr>
        </p:pic>
        <p:pic>
          <p:nvPicPr>
            <p:cNvPr id="23" name="Immagine 22" descr="network.png"/>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924800" y="1423880"/>
              <a:ext cx="2438400" cy="2438400"/>
            </a:xfrm>
            <a:prstGeom prst="rect">
              <a:avLst/>
            </a:prstGeom>
          </p:spPr>
        </p:pic>
      </p:grpSp>
      <p:grpSp>
        <p:nvGrpSpPr>
          <p:cNvPr id="12" name="Gruppo 11"/>
          <p:cNvGrpSpPr/>
          <p:nvPr/>
        </p:nvGrpSpPr>
        <p:grpSpPr>
          <a:xfrm>
            <a:off x="8008646" y="5151819"/>
            <a:ext cx="783695" cy="783695"/>
            <a:chOff x="8241090" y="5498493"/>
            <a:chExt cx="902910" cy="902910"/>
          </a:xfrm>
        </p:grpSpPr>
        <p:pic>
          <p:nvPicPr>
            <p:cNvPr id="8" name="Immagine 7" descr="efficency.png"/>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241090" y="5498493"/>
              <a:ext cx="902910" cy="902910"/>
            </a:xfrm>
            <a:prstGeom prst="rect">
              <a:avLst/>
            </a:prstGeom>
          </p:spPr>
        </p:pic>
        <p:grpSp>
          <p:nvGrpSpPr>
            <p:cNvPr id="11" name="Gruppo 10"/>
            <p:cNvGrpSpPr/>
            <p:nvPr/>
          </p:nvGrpSpPr>
          <p:grpSpPr>
            <a:xfrm>
              <a:off x="8481339" y="5842675"/>
              <a:ext cx="439958" cy="369780"/>
              <a:chOff x="7021334" y="4429438"/>
              <a:chExt cx="1219756" cy="1219757"/>
            </a:xfrm>
          </p:grpSpPr>
          <p:sp>
            <p:nvSpPr>
              <p:cNvPr id="9" name="Arco 8"/>
              <p:cNvSpPr/>
              <p:nvPr/>
            </p:nvSpPr>
            <p:spPr>
              <a:xfrm>
                <a:off x="7021334" y="4429439"/>
                <a:ext cx="1219756" cy="1219756"/>
              </a:xfrm>
              <a:prstGeom prst="arc">
                <a:avLst>
                  <a:gd name="adj1" fmla="val 18443197"/>
                  <a:gd name="adj2" fmla="val 2309512"/>
                </a:avLst>
              </a:prstGeom>
              <a:solidFill>
                <a:schemeClr val="accent4"/>
              </a:solidFill>
              <a:ln w="57150"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9" name="Arco 28"/>
              <p:cNvSpPr/>
              <p:nvPr/>
            </p:nvSpPr>
            <p:spPr>
              <a:xfrm>
                <a:off x="7021334" y="4429438"/>
                <a:ext cx="1219756" cy="1219757"/>
              </a:xfrm>
              <a:prstGeom prst="arc">
                <a:avLst>
                  <a:gd name="adj1" fmla="val 8624561"/>
                  <a:gd name="adj2" fmla="val 13989074"/>
                </a:avLst>
              </a:prstGeom>
              <a:solidFill>
                <a:srgbClr val="FF0000"/>
              </a:solidFill>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7" name="Arco 26"/>
              <p:cNvSpPr/>
              <p:nvPr/>
            </p:nvSpPr>
            <p:spPr>
              <a:xfrm>
                <a:off x="7021334" y="4429439"/>
                <a:ext cx="1219756" cy="1219756"/>
              </a:xfrm>
              <a:prstGeom prst="arc">
                <a:avLst>
                  <a:gd name="adj1" fmla="val 13891578"/>
                  <a:gd name="adj2" fmla="val 18497460"/>
                </a:avLst>
              </a:prstGeom>
              <a:solidFill>
                <a:srgbClr val="FFC800"/>
              </a:solidFill>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grpSp>
        <p:nvGrpSpPr>
          <p:cNvPr id="13" name="Gruppo 12"/>
          <p:cNvGrpSpPr/>
          <p:nvPr/>
        </p:nvGrpSpPr>
        <p:grpSpPr>
          <a:xfrm rot="19855642">
            <a:off x="4176523" y="4082351"/>
            <a:ext cx="694672" cy="726115"/>
            <a:chOff x="3623328" y="5677225"/>
            <a:chExt cx="694672" cy="726115"/>
          </a:xfrm>
        </p:grpSpPr>
        <p:sp>
          <p:nvSpPr>
            <p:cNvPr id="32" name="Arco 31"/>
            <p:cNvSpPr/>
            <p:nvPr/>
          </p:nvSpPr>
          <p:spPr>
            <a:xfrm>
              <a:off x="3705356" y="5765994"/>
              <a:ext cx="531363" cy="555414"/>
            </a:xfrm>
            <a:prstGeom prst="arc">
              <a:avLst>
                <a:gd name="adj1" fmla="val 2416037"/>
                <a:gd name="adj2" fmla="val 2309512"/>
              </a:avLst>
            </a:prstGeom>
            <a:noFill/>
            <a:ln w="6350" cmpd="sng">
              <a:solidFill>
                <a:srgbClr val="962D4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pic>
          <p:nvPicPr>
            <p:cNvPr id="45" name="Immagine 44" descr="logo_GOVERNO.png"/>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768680" y="5812093"/>
              <a:ext cx="407079" cy="458515"/>
            </a:xfrm>
            <a:prstGeom prst="rect">
              <a:avLst/>
            </a:prstGeom>
          </p:spPr>
        </p:pic>
        <p:sp>
          <p:nvSpPr>
            <p:cNvPr id="48" name="Arco 47"/>
            <p:cNvSpPr/>
            <p:nvPr/>
          </p:nvSpPr>
          <p:spPr>
            <a:xfrm>
              <a:off x="3623328" y="5677225"/>
              <a:ext cx="694672" cy="726115"/>
            </a:xfrm>
            <a:prstGeom prst="arc">
              <a:avLst>
                <a:gd name="adj1" fmla="val 2416037"/>
                <a:gd name="adj2" fmla="val 2309512"/>
              </a:avLst>
            </a:prstGeom>
            <a:noFill/>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pic>
        <p:nvPicPr>
          <p:cNvPr id="14" name="Immagine 13" descr="stamp.png"/>
          <p:cNvPicPr>
            <a:picLocks noChangeAspect="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1428538">
            <a:off x="4411585" y="3050981"/>
            <a:ext cx="954873" cy="954873"/>
          </a:xfrm>
          <a:prstGeom prst="rect">
            <a:avLst/>
          </a:prstGeom>
        </p:spPr>
      </p:pic>
    </p:spTree>
    <p:extLst>
      <p:ext uri="{BB962C8B-B14F-4D97-AF65-F5344CB8AC3E}">
        <p14:creationId xmlns:p14="http://schemas.microsoft.com/office/powerpoint/2010/main" val="2939427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4633805" cy="6858000"/>
          </a:xfrm>
          <a:prstGeom prst="rect">
            <a:avLst/>
          </a:prstGeom>
          <a:solidFill>
            <a:srgbClr val="4681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 </a:t>
            </a:r>
            <a:endParaRPr lang="it-IT" dirty="0"/>
          </a:p>
        </p:txBody>
      </p:sp>
      <p:sp>
        <p:nvSpPr>
          <p:cNvPr id="8" name="Shape 501"/>
          <p:cNvSpPr/>
          <p:nvPr/>
        </p:nvSpPr>
        <p:spPr>
          <a:xfrm>
            <a:off x="0" y="1"/>
            <a:ext cx="9144000" cy="1478571"/>
          </a:xfrm>
          <a:prstGeom prst="rect">
            <a:avLst/>
          </a:prstGeom>
          <a:solidFill>
            <a:srgbClr val="000000">
              <a:alpha val="42000"/>
            </a:srgbClr>
          </a:solidFill>
          <a:ln>
            <a:noFill/>
          </a:ln>
        </p:spPr>
        <p:txBody>
          <a:bodyPr lIns="91425" tIns="45700" rIns="91425" bIns="45700" anchor="ctr" anchorCtr="0">
            <a:noAutofit/>
          </a:bodyPr>
          <a:lstStyle/>
          <a:p>
            <a:pPr marL="0" marR="0" lvl="0" indent="0" algn="ctr" rtl="0">
              <a:spcBef>
                <a:spcPts val="0"/>
              </a:spcBef>
              <a:buSzPct val="25000"/>
              <a:buNone/>
            </a:pPr>
            <a:r>
              <a:rPr lang="it-IT" sz="1800">
                <a:solidFill>
                  <a:schemeClr val="lt1"/>
                </a:solidFill>
                <a:latin typeface="Arial"/>
                <a:ea typeface="Arial"/>
                <a:cs typeface="Arial"/>
                <a:sym typeface="Arial"/>
              </a:rPr>
              <a:t> </a:t>
            </a:r>
          </a:p>
        </p:txBody>
      </p:sp>
      <p:sp>
        <p:nvSpPr>
          <p:cNvPr id="2" name="Titolo 1"/>
          <p:cNvSpPr>
            <a:spLocks noGrp="1"/>
          </p:cNvSpPr>
          <p:nvPr>
            <p:ph type="title"/>
          </p:nvPr>
        </p:nvSpPr>
        <p:spPr/>
        <p:txBody>
          <a:bodyPr>
            <a:normAutofit/>
          </a:bodyPr>
          <a:lstStyle/>
          <a:p>
            <a:r>
              <a:rPr lang="it-IT" sz="2800" dirty="0">
                <a:solidFill>
                  <a:srgbClr val="FFFFFF"/>
                </a:solidFill>
              </a:rPr>
              <a:t>Genesi, Definizione e Finalità</a:t>
            </a:r>
          </a:p>
        </p:txBody>
      </p:sp>
      <p:sp>
        <p:nvSpPr>
          <p:cNvPr id="3" name="Segnaposto testo 2"/>
          <p:cNvSpPr>
            <a:spLocks noGrp="1"/>
          </p:cNvSpPr>
          <p:nvPr>
            <p:ph type="body" idx="1"/>
          </p:nvPr>
        </p:nvSpPr>
        <p:spPr/>
        <p:txBody>
          <a:bodyPr/>
          <a:lstStyle/>
          <a:p>
            <a:r>
              <a:rPr lang="it-IT" sz="2400" dirty="0">
                <a:solidFill>
                  <a:srgbClr val="FFFFFF"/>
                </a:solidFill>
              </a:rPr>
              <a:t>La gestione </a:t>
            </a:r>
            <a:r>
              <a:rPr lang="it-IT" sz="2400" dirty="0" smtClean="0">
                <a:solidFill>
                  <a:srgbClr val="FFFFFF"/>
                </a:solidFill>
              </a:rPr>
              <a:t>cartacea: vidimazione e bollatura</a:t>
            </a:r>
            <a:endParaRPr lang="it-IT" sz="2400" dirty="0">
              <a:solidFill>
                <a:srgbClr val="FFFFFF"/>
              </a:solidFill>
            </a:endParaRPr>
          </a:p>
          <a:p>
            <a:endParaRPr lang="it-IT" dirty="0">
              <a:solidFill>
                <a:srgbClr val="FFFFFF"/>
              </a:solidFill>
            </a:endParaRPr>
          </a:p>
        </p:txBody>
      </p:sp>
      <p:sp>
        <p:nvSpPr>
          <p:cNvPr id="4" name="Segnaposto numero diapositiva 3"/>
          <p:cNvSpPr>
            <a:spLocks noGrp="1"/>
          </p:cNvSpPr>
          <p:nvPr>
            <p:ph type="sldNum" sz="quarter" idx="12"/>
          </p:nvPr>
        </p:nvSpPr>
        <p:spPr/>
        <p:txBody>
          <a:bodyPr/>
          <a:lstStyle/>
          <a:p>
            <a:fld id="{5EECA967-669B-5F49-BDED-58964807E68B}" type="slidenum">
              <a:rPr lang="it-IT" smtClean="0"/>
              <a:t>30</a:t>
            </a:fld>
            <a:endParaRPr lang="it-IT"/>
          </a:p>
        </p:txBody>
      </p:sp>
      <p:pic>
        <p:nvPicPr>
          <p:cNvPr id="9" name="Segnaposto contenuto 8"/>
          <p:cNvPicPr>
            <a:picLocks noGrp="1" noChangeAspect="1"/>
          </p:cNvPicPr>
          <p:nvPr>
            <p:ph sz="half" idx="13"/>
          </p:nvPr>
        </p:nvPicPr>
        <p:blipFill rotWithShape="1">
          <a:blip r:embed="rId2" cstate="screen">
            <a:alphaModFix/>
            <a:extLst>
              <a:ext uri="{BEBA8EAE-BF5A-486C-A8C5-ECC9F3942E4B}">
                <a14:imgProps xmlns:a14="http://schemas.microsoft.com/office/drawing/2010/main">
                  <a14:imgLayer r:embed="rId3">
                    <a14:imgEffect>
                      <a14:brightnessContrast bright="36000" contrast="-16000"/>
                    </a14:imgEffect>
                  </a14:imgLayer>
                </a14:imgProps>
              </a:ext>
              <a:ext uri="{28A0092B-C50C-407E-A947-70E740481C1C}">
                <a14:useLocalDpi xmlns:a14="http://schemas.microsoft.com/office/drawing/2010/main"/>
              </a:ext>
            </a:extLst>
          </a:blip>
          <a:srcRect/>
          <a:stretch/>
        </p:blipFill>
        <p:spPr>
          <a:xfrm>
            <a:off x="468000" y="1478572"/>
            <a:ext cx="3569035" cy="5395249"/>
          </a:xfrm>
        </p:spPr>
      </p:pic>
      <p:pic>
        <p:nvPicPr>
          <p:cNvPr id="12" name="Immagine 11"/>
          <p:cNvPicPr>
            <a:picLocks noChangeAspect="1"/>
          </p:cNvPicPr>
          <p:nvPr/>
        </p:nvPicPr>
        <p:blipFill rotWithShape="1">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brightnessContrast bright="-11000" contrast="72000"/>
                    </a14:imgEffect>
                  </a14:imgLayer>
                </a14:imgProps>
              </a:ext>
              <a:ext uri="{28A0092B-C50C-407E-A947-70E740481C1C}">
                <a14:useLocalDpi xmlns:a14="http://schemas.microsoft.com/office/drawing/2010/main"/>
              </a:ext>
            </a:extLst>
          </a:blip>
          <a:srcRect/>
          <a:stretch/>
        </p:blipFill>
        <p:spPr>
          <a:xfrm>
            <a:off x="5150390" y="1478572"/>
            <a:ext cx="3536408" cy="5371630"/>
          </a:xfrm>
          <a:prstGeom prst="rect">
            <a:avLst/>
          </a:prstGeom>
        </p:spPr>
      </p:pic>
    </p:spTree>
    <p:extLst>
      <p:ext uri="{BB962C8B-B14F-4D97-AF65-F5344CB8AC3E}">
        <p14:creationId xmlns:p14="http://schemas.microsoft.com/office/powerpoint/2010/main" val="3478528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magine 5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7517" y="3051221"/>
            <a:ext cx="1590476" cy="1323810"/>
          </a:xfrm>
          <a:prstGeom prst="rect">
            <a:avLst/>
          </a:prstGeom>
        </p:spPr>
      </p:pic>
      <p:sp>
        <p:nvSpPr>
          <p:cNvPr id="2" name="Titolo 1"/>
          <p:cNvSpPr>
            <a:spLocks noGrp="1"/>
          </p:cNvSpPr>
          <p:nvPr>
            <p:ph type="title"/>
          </p:nvPr>
        </p:nvSpPr>
        <p:spPr/>
        <p:txBody>
          <a:bodyPr/>
          <a:lstStyle/>
          <a:p>
            <a:r>
              <a:rPr lang="it-IT" dirty="0" smtClean="0"/>
              <a:t>Genesi, Definizione e Finalità</a:t>
            </a:r>
            <a:endParaRPr lang="it-IT" dirty="0"/>
          </a:p>
        </p:txBody>
      </p:sp>
      <p:sp>
        <p:nvSpPr>
          <p:cNvPr id="40" name="Segnaposto testo 39"/>
          <p:cNvSpPr>
            <a:spLocks noGrp="1"/>
          </p:cNvSpPr>
          <p:nvPr>
            <p:ph type="body" idx="1"/>
          </p:nvPr>
        </p:nvSpPr>
        <p:spPr>
          <a:xfrm>
            <a:off x="467999" y="813805"/>
            <a:ext cx="8218799" cy="276006"/>
          </a:xfrm>
        </p:spPr>
        <p:txBody>
          <a:bodyPr>
            <a:normAutofit/>
          </a:bodyPr>
          <a:lstStyle/>
          <a:p>
            <a:r>
              <a:rPr lang="it-IT" sz="1800" dirty="0" smtClean="0"/>
              <a:t>Obiettivi </a:t>
            </a:r>
            <a:endParaRPr lang="it-IT" sz="1800" dirty="0"/>
          </a:p>
        </p:txBody>
      </p:sp>
      <p:sp>
        <p:nvSpPr>
          <p:cNvPr id="5" name="Segnaposto numero diapositiva 4"/>
          <p:cNvSpPr>
            <a:spLocks noGrp="1"/>
          </p:cNvSpPr>
          <p:nvPr>
            <p:ph type="sldNum" sz="quarter" idx="12"/>
          </p:nvPr>
        </p:nvSpPr>
        <p:spPr/>
        <p:txBody>
          <a:bodyPr/>
          <a:lstStyle/>
          <a:p>
            <a:fld id="{5EECA967-669B-5F49-BDED-58964807E68B}" type="slidenum">
              <a:rPr lang="it-IT" smtClean="0"/>
              <a:t>31</a:t>
            </a:fld>
            <a:endParaRPr lang="it-IT"/>
          </a:p>
        </p:txBody>
      </p:sp>
      <p:sp>
        <p:nvSpPr>
          <p:cNvPr id="17" name="Segnaposto contenuto 2"/>
          <p:cNvSpPr>
            <a:spLocks noGrp="1"/>
          </p:cNvSpPr>
          <p:nvPr>
            <p:ph idx="1"/>
          </p:nvPr>
        </p:nvSpPr>
        <p:spPr>
          <a:xfrm>
            <a:off x="468000" y="1832070"/>
            <a:ext cx="4015022" cy="1613098"/>
          </a:xfrm>
        </p:spPr>
        <p:txBody>
          <a:bodyPr numCol="1">
            <a:noAutofit/>
          </a:bodyPr>
          <a:lstStyle/>
          <a:p>
            <a:pPr>
              <a:lnSpc>
                <a:spcPct val="100000"/>
              </a:lnSpc>
            </a:pPr>
            <a:r>
              <a:rPr lang="it-IT" sz="1400" dirty="0"/>
              <a:t>Il servizio </a:t>
            </a:r>
            <a:r>
              <a:rPr lang="it-IT" sz="1400" b="1" dirty="0">
                <a:solidFill>
                  <a:schemeClr val="tx1"/>
                </a:solidFill>
              </a:rPr>
              <a:t>Libri Digitali </a:t>
            </a:r>
            <a:r>
              <a:rPr lang="it-IT" sz="1400" dirty="0"/>
              <a:t>si pone l’obiettivo di fornire alle imprese o ai loro intermediari gli strumenti necessari per favorire il </a:t>
            </a:r>
            <a:r>
              <a:rPr lang="it-IT" sz="1400" b="1" dirty="0">
                <a:solidFill>
                  <a:srgbClr val="800000"/>
                </a:solidFill>
              </a:rPr>
              <a:t>processo d’informatizzazione e digitalizzazione</a:t>
            </a:r>
            <a:r>
              <a:rPr lang="it-IT" sz="1400" dirty="0">
                <a:solidFill>
                  <a:srgbClr val="800000"/>
                </a:solidFill>
              </a:rPr>
              <a:t> </a:t>
            </a:r>
            <a:r>
              <a:rPr lang="it-IT" sz="1400" dirty="0"/>
              <a:t>della tenuta dei libri e dei registri contabili</a:t>
            </a:r>
            <a:r>
              <a:rPr lang="it-IT" sz="1400" dirty="0" smtClean="0"/>
              <a:t>.</a:t>
            </a:r>
            <a:endParaRPr lang="it-IT" sz="1400" dirty="0"/>
          </a:p>
        </p:txBody>
      </p:sp>
      <p:sp>
        <p:nvSpPr>
          <p:cNvPr id="18" name="Rettangolo 17"/>
          <p:cNvSpPr/>
          <p:nvPr/>
        </p:nvSpPr>
        <p:spPr>
          <a:xfrm>
            <a:off x="468000" y="3713126"/>
            <a:ext cx="4015021" cy="2677656"/>
          </a:xfrm>
          <a:prstGeom prst="rect">
            <a:avLst/>
          </a:prstGeom>
        </p:spPr>
        <p:txBody>
          <a:bodyPr wrap="square">
            <a:spAutoFit/>
          </a:bodyPr>
          <a:lstStyle/>
          <a:p>
            <a:pPr>
              <a:lnSpc>
                <a:spcPct val="100000"/>
              </a:lnSpc>
            </a:pPr>
            <a:r>
              <a:rPr lang="it-IT" sz="1400" dirty="0" smtClean="0">
                <a:solidFill>
                  <a:srgbClr val="4C5966"/>
                </a:solidFill>
              </a:rPr>
              <a:t>Il </a:t>
            </a:r>
            <a:r>
              <a:rPr lang="it-IT" sz="1400" dirty="0">
                <a:solidFill>
                  <a:srgbClr val="4C5966"/>
                </a:solidFill>
              </a:rPr>
              <a:t>servizio si colloca </a:t>
            </a:r>
            <a:r>
              <a:rPr lang="it-IT" sz="1400" dirty="0" smtClean="0">
                <a:solidFill>
                  <a:srgbClr val="4C5966"/>
                </a:solidFill>
              </a:rPr>
              <a:t>nell’ambito</a:t>
            </a:r>
          </a:p>
          <a:p>
            <a:pPr>
              <a:lnSpc>
                <a:spcPct val="100000"/>
              </a:lnSpc>
            </a:pPr>
            <a:r>
              <a:rPr lang="it-IT" sz="1400" dirty="0" smtClean="0">
                <a:solidFill>
                  <a:srgbClr val="4C5966"/>
                </a:solidFill>
              </a:rPr>
              <a:t>della </a:t>
            </a:r>
            <a:r>
              <a:rPr lang="it-IT" sz="1400" b="1" dirty="0">
                <a:solidFill>
                  <a:srgbClr val="800000"/>
                </a:solidFill>
              </a:rPr>
              <a:t>recente riforma delle Camere di Commercio</a:t>
            </a:r>
            <a:r>
              <a:rPr lang="it-IT" sz="1400" dirty="0">
                <a:solidFill>
                  <a:srgbClr val="800000"/>
                </a:solidFill>
              </a:rPr>
              <a:t> all’art. 2 lettera </a:t>
            </a:r>
            <a:r>
              <a:rPr lang="it-IT" sz="1400" dirty="0" err="1">
                <a:solidFill>
                  <a:srgbClr val="800000"/>
                </a:solidFill>
              </a:rPr>
              <a:t>f</a:t>
            </a:r>
            <a:r>
              <a:rPr lang="it-IT" sz="1400" dirty="0" smtClean="0">
                <a:solidFill>
                  <a:srgbClr val="800000"/>
                </a:solidFill>
              </a:rPr>
              <a:t>)</a:t>
            </a:r>
          </a:p>
          <a:p>
            <a:pPr>
              <a:lnSpc>
                <a:spcPct val="100000"/>
              </a:lnSpc>
            </a:pPr>
            <a:r>
              <a:rPr lang="it-IT" sz="1400" dirty="0" smtClean="0">
                <a:solidFill>
                  <a:srgbClr val="4C5966"/>
                </a:solidFill>
              </a:rPr>
              <a:t>che </a:t>
            </a:r>
            <a:r>
              <a:rPr lang="it-IT" sz="1400" dirty="0">
                <a:solidFill>
                  <a:srgbClr val="4C5966"/>
                </a:solidFill>
              </a:rPr>
              <a:t>prevede la possibilità di svolgere </a:t>
            </a:r>
            <a:r>
              <a:rPr lang="it-IT" sz="1400" dirty="0" smtClean="0">
                <a:solidFill>
                  <a:srgbClr val="4C5966"/>
                </a:solidFill>
              </a:rPr>
              <a:t>attività</a:t>
            </a:r>
          </a:p>
          <a:p>
            <a:pPr>
              <a:lnSpc>
                <a:spcPct val="100000"/>
              </a:lnSpc>
            </a:pPr>
            <a:r>
              <a:rPr lang="it-IT" sz="1400" dirty="0" smtClean="0">
                <a:solidFill>
                  <a:srgbClr val="4C5966"/>
                </a:solidFill>
              </a:rPr>
              <a:t>di </a:t>
            </a:r>
            <a:r>
              <a:rPr lang="it-IT" sz="1400" dirty="0">
                <a:solidFill>
                  <a:srgbClr val="4C5966"/>
                </a:solidFill>
              </a:rPr>
              <a:t>assistenza e supporto alle imprese</a:t>
            </a:r>
            <a:r>
              <a:rPr lang="it-IT" sz="1400" dirty="0" smtClean="0">
                <a:solidFill>
                  <a:srgbClr val="4C5966"/>
                </a:solidFill>
              </a:rPr>
              <a:t>,</a:t>
            </a:r>
          </a:p>
          <a:p>
            <a:pPr>
              <a:lnSpc>
                <a:spcPct val="100000"/>
              </a:lnSpc>
            </a:pPr>
            <a:r>
              <a:rPr lang="it-IT" sz="1400" dirty="0" smtClean="0">
                <a:solidFill>
                  <a:srgbClr val="4C5966"/>
                </a:solidFill>
              </a:rPr>
              <a:t>in </a:t>
            </a:r>
            <a:r>
              <a:rPr lang="it-IT" sz="1400" dirty="0">
                <a:solidFill>
                  <a:srgbClr val="4C5966"/>
                </a:solidFill>
              </a:rPr>
              <a:t>regime di libera concorrenza, strettamente indispensabili al perseguimento delle finalità istituzionali, rientrando fra gli strumenti che le Camere di Commercio possono offrire per l’</a:t>
            </a:r>
            <a:r>
              <a:rPr lang="it-IT" sz="1400" b="1" dirty="0">
                <a:solidFill>
                  <a:srgbClr val="4C5966"/>
                </a:solidFill>
              </a:rPr>
              <a:t>innovazione digitale delle imprese</a:t>
            </a:r>
            <a:r>
              <a:rPr lang="it-IT" sz="1400" dirty="0">
                <a:solidFill>
                  <a:srgbClr val="4C5966"/>
                </a:solidFill>
              </a:rPr>
              <a:t> del proprio </a:t>
            </a:r>
            <a:r>
              <a:rPr lang="it-IT" sz="1400" dirty="0" smtClean="0">
                <a:solidFill>
                  <a:srgbClr val="4C5966"/>
                </a:solidFill>
              </a:rPr>
              <a:t>territorio</a:t>
            </a:r>
            <a:r>
              <a:rPr lang="is-IS" sz="1400" dirty="0" smtClean="0">
                <a:solidFill>
                  <a:srgbClr val="4C5966"/>
                </a:solidFill>
              </a:rPr>
              <a:t>…</a:t>
            </a:r>
            <a:endParaRPr lang="it-IT" sz="1400" dirty="0">
              <a:solidFill>
                <a:srgbClr val="4C5966"/>
              </a:solidFill>
            </a:endParaRPr>
          </a:p>
          <a:p>
            <a:endParaRPr lang="it-IT" sz="1400" dirty="0"/>
          </a:p>
        </p:txBody>
      </p:sp>
      <p:sp>
        <p:nvSpPr>
          <p:cNvPr id="20" name="Rettangolo 19"/>
          <p:cNvSpPr/>
          <p:nvPr/>
        </p:nvSpPr>
        <p:spPr>
          <a:xfrm>
            <a:off x="5888134" y="1940630"/>
            <a:ext cx="2136384" cy="1200329"/>
          </a:xfrm>
          <a:prstGeom prst="rect">
            <a:avLst/>
          </a:prstGeom>
        </p:spPr>
        <p:txBody>
          <a:bodyPr wrap="square">
            <a:spAutoFit/>
          </a:bodyPr>
          <a:lstStyle/>
          <a:p>
            <a:r>
              <a:rPr lang="it-IT" sz="1200" b="1" dirty="0">
                <a:solidFill>
                  <a:srgbClr val="4C5966"/>
                </a:solidFill>
                <a:ea typeface="Kozuka Gothic Pro L" pitchFamily="34" charset="-128"/>
                <a:cs typeface="Verdana" pitchFamily="34" charset="0"/>
                <a:sym typeface="Wingdings" pitchFamily="2" charset="2"/>
              </a:rPr>
              <a:t>Riduzione dei </a:t>
            </a:r>
            <a:r>
              <a:rPr lang="it-IT" sz="1200" b="1" dirty="0" smtClean="0">
                <a:solidFill>
                  <a:srgbClr val="4C5966"/>
                </a:solidFill>
                <a:ea typeface="Kozuka Gothic Pro L" pitchFamily="34" charset="-128"/>
                <a:cs typeface="Verdana" pitchFamily="34" charset="0"/>
                <a:sym typeface="Wingdings" pitchFamily="2" charset="2"/>
              </a:rPr>
              <a:t>costi</a:t>
            </a:r>
            <a:r>
              <a:rPr lang="it-IT" sz="1200" dirty="0" smtClean="0">
                <a:solidFill>
                  <a:srgbClr val="4C5966"/>
                </a:solidFill>
                <a:ea typeface="Kozuka Gothic Pro L" pitchFamily="34" charset="-128"/>
                <a:cs typeface="Verdana" pitchFamily="34" charset="0"/>
                <a:sym typeface="Wingdings" pitchFamily="2" charset="2"/>
              </a:rPr>
              <a:t>:</a:t>
            </a:r>
          </a:p>
          <a:p>
            <a:r>
              <a:rPr lang="it-IT" sz="1200" dirty="0" smtClean="0">
                <a:solidFill>
                  <a:srgbClr val="4C5966"/>
                </a:solidFill>
                <a:ea typeface="Kozuka Gothic Pro L" pitchFamily="34" charset="-128"/>
                <a:cs typeface="Verdana" pitchFamily="34" charset="0"/>
                <a:sym typeface="Wingdings" pitchFamily="2" charset="2"/>
              </a:rPr>
              <a:t>la </a:t>
            </a:r>
            <a:r>
              <a:rPr lang="it-IT" sz="1200" dirty="0">
                <a:solidFill>
                  <a:srgbClr val="4C5966"/>
                </a:solidFill>
                <a:ea typeface="Kozuka Gothic Pro L" pitchFamily="34" charset="-128"/>
                <a:cs typeface="Verdana" pitchFamily="34" charset="0"/>
                <a:sym typeface="Wingdings" pitchFamily="2" charset="2"/>
              </a:rPr>
              <a:t>gestione digitale </a:t>
            </a:r>
            <a:r>
              <a:rPr lang="it-IT" sz="1200" dirty="0" smtClean="0">
                <a:solidFill>
                  <a:srgbClr val="4C5966"/>
                </a:solidFill>
                <a:ea typeface="Kozuka Gothic Pro L" pitchFamily="34" charset="-128"/>
                <a:cs typeface="Verdana" pitchFamily="34" charset="0"/>
                <a:sym typeface="Wingdings" pitchFamily="2" charset="2"/>
              </a:rPr>
              <a:t>ridurrà progressivamente e </a:t>
            </a:r>
            <a:r>
              <a:rPr lang="it-IT" sz="1200" dirty="0">
                <a:solidFill>
                  <a:srgbClr val="4C5966"/>
                </a:solidFill>
                <a:ea typeface="Kozuka Gothic Pro L" pitchFamily="34" charset="-128"/>
                <a:cs typeface="Verdana" pitchFamily="34" charset="0"/>
                <a:sym typeface="Wingdings" pitchFamily="2" charset="2"/>
              </a:rPr>
              <a:t>drasticamente l’uso della carta e quindi una riduzione di risorse </a:t>
            </a:r>
            <a:r>
              <a:rPr lang="it-IT" sz="1200" dirty="0" smtClean="0">
                <a:solidFill>
                  <a:srgbClr val="4C5966"/>
                </a:solidFill>
                <a:ea typeface="Kozuka Gothic Pro L" pitchFamily="34" charset="-128"/>
                <a:cs typeface="Verdana" pitchFamily="34" charset="0"/>
                <a:sym typeface="Wingdings" pitchFamily="2" charset="2"/>
              </a:rPr>
              <a:t>per </a:t>
            </a:r>
            <a:r>
              <a:rPr lang="it-IT" sz="1200" dirty="0">
                <a:solidFill>
                  <a:srgbClr val="4C5966"/>
                </a:solidFill>
                <a:ea typeface="Kozuka Gothic Pro L" pitchFamily="34" charset="-128"/>
                <a:cs typeface="Verdana" pitchFamily="34" charset="0"/>
                <a:sym typeface="Wingdings" pitchFamily="2" charset="2"/>
              </a:rPr>
              <a:t>le </a:t>
            </a:r>
            <a:r>
              <a:rPr lang="it-IT" sz="1200" dirty="0" smtClean="0">
                <a:solidFill>
                  <a:srgbClr val="4C5966"/>
                </a:solidFill>
                <a:ea typeface="Kozuka Gothic Pro L" pitchFamily="34" charset="-128"/>
                <a:cs typeface="Verdana" pitchFamily="34" charset="0"/>
                <a:sym typeface="Wingdings" pitchFamily="2" charset="2"/>
              </a:rPr>
              <a:t>imprese</a:t>
            </a:r>
            <a:endParaRPr lang="it-IT" sz="1200" dirty="0">
              <a:solidFill>
                <a:srgbClr val="4C5966"/>
              </a:solidFill>
              <a:ea typeface="Kozuka Gothic Pro L" pitchFamily="34" charset="-128"/>
              <a:cs typeface="Verdana" pitchFamily="34" charset="0"/>
              <a:sym typeface="Wingdings" pitchFamily="2" charset="2"/>
            </a:endParaRPr>
          </a:p>
        </p:txBody>
      </p:sp>
      <p:sp>
        <p:nvSpPr>
          <p:cNvPr id="21" name="Rettangolo 20"/>
          <p:cNvSpPr/>
          <p:nvPr/>
        </p:nvSpPr>
        <p:spPr>
          <a:xfrm>
            <a:off x="5888134" y="4956804"/>
            <a:ext cx="2120512" cy="1200329"/>
          </a:xfrm>
          <a:prstGeom prst="rect">
            <a:avLst/>
          </a:prstGeom>
        </p:spPr>
        <p:txBody>
          <a:bodyPr wrap="square">
            <a:spAutoFit/>
          </a:bodyPr>
          <a:lstStyle/>
          <a:p>
            <a:r>
              <a:rPr lang="it-IT" sz="1200" b="1" dirty="0" smtClean="0">
                <a:solidFill>
                  <a:srgbClr val="4C5966"/>
                </a:solidFill>
                <a:ea typeface="Kozuka Gothic Pro L" pitchFamily="34" charset="-128"/>
              </a:rPr>
              <a:t>Garanzia</a:t>
            </a:r>
            <a:r>
              <a:rPr lang="it-IT" sz="1200" dirty="0" smtClean="0">
                <a:solidFill>
                  <a:srgbClr val="4C5966"/>
                </a:solidFill>
                <a:ea typeface="Kozuka Gothic Pro L" pitchFamily="34" charset="-128"/>
              </a:rPr>
              <a:t>:</a:t>
            </a:r>
          </a:p>
          <a:p>
            <a:r>
              <a:rPr lang="it-IT" sz="1200" dirty="0" smtClean="0">
                <a:solidFill>
                  <a:srgbClr val="4C5966"/>
                </a:solidFill>
                <a:ea typeface="Kozuka Gothic Pro L" pitchFamily="34" charset="-128"/>
              </a:rPr>
              <a:t>i </a:t>
            </a:r>
            <a:r>
              <a:rPr lang="it-IT" sz="1200" dirty="0">
                <a:solidFill>
                  <a:srgbClr val="4C5966"/>
                </a:solidFill>
                <a:ea typeface="Kozuka Gothic Pro L" pitchFamily="34" charset="-128"/>
              </a:rPr>
              <a:t>libri d’impresa gestiti digitalmente e conservati a norma </a:t>
            </a:r>
            <a:r>
              <a:rPr lang="it-IT" sz="1200" b="1" dirty="0">
                <a:solidFill>
                  <a:srgbClr val="FF0000"/>
                </a:solidFill>
                <a:ea typeface="Kozuka Gothic Pro L" pitchFamily="34" charset="-128"/>
              </a:rPr>
              <a:t>garantiscono l’immodificabilità </a:t>
            </a:r>
            <a:r>
              <a:rPr lang="it-IT" sz="1200" dirty="0">
                <a:solidFill>
                  <a:srgbClr val="4C5966"/>
                </a:solidFill>
                <a:ea typeface="Kozuka Gothic Pro L" pitchFamily="34" charset="-128"/>
              </a:rPr>
              <a:t>delle scritture nel tempo</a:t>
            </a:r>
          </a:p>
        </p:txBody>
      </p:sp>
      <p:sp>
        <p:nvSpPr>
          <p:cNvPr id="22" name="Rettangolo 21"/>
          <p:cNvSpPr/>
          <p:nvPr/>
        </p:nvSpPr>
        <p:spPr>
          <a:xfrm>
            <a:off x="5888135" y="3567552"/>
            <a:ext cx="2046825" cy="1200329"/>
          </a:xfrm>
          <a:prstGeom prst="rect">
            <a:avLst/>
          </a:prstGeom>
        </p:spPr>
        <p:txBody>
          <a:bodyPr wrap="square">
            <a:spAutoFit/>
          </a:bodyPr>
          <a:lstStyle/>
          <a:p>
            <a:r>
              <a:rPr lang="it-IT" sz="1200" b="1" dirty="0">
                <a:solidFill>
                  <a:srgbClr val="4C5966"/>
                </a:solidFill>
                <a:ea typeface="Kozuka Gothic Pro L" pitchFamily="34" charset="-128"/>
                <a:cs typeface="Verdana" pitchFamily="34" charset="0"/>
                <a:sym typeface="Wingdings" pitchFamily="2" charset="2"/>
              </a:rPr>
              <a:t>Iter </a:t>
            </a:r>
            <a:r>
              <a:rPr lang="it-IT" sz="1200" b="1" dirty="0" smtClean="0">
                <a:solidFill>
                  <a:srgbClr val="4C5966"/>
                </a:solidFill>
                <a:ea typeface="Kozuka Gothic Pro L" pitchFamily="34" charset="-128"/>
                <a:cs typeface="Verdana" pitchFamily="34" charset="0"/>
                <a:sym typeface="Wingdings" pitchFamily="2" charset="2"/>
              </a:rPr>
              <a:t>semplificato</a:t>
            </a:r>
            <a:r>
              <a:rPr lang="it-IT" sz="1200" dirty="0" smtClean="0">
                <a:solidFill>
                  <a:srgbClr val="4C5966"/>
                </a:solidFill>
                <a:ea typeface="Kozuka Gothic Pro L" pitchFamily="34" charset="-128"/>
                <a:cs typeface="Verdana" pitchFamily="34" charset="0"/>
                <a:sym typeface="Wingdings" pitchFamily="2" charset="2"/>
              </a:rPr>
              <a:t>:</a:t>
            </a:r>
          </a:p>
          <a:p>
            <a:r>
              <a:rPr lang="it-IT" sz="1200" dirty="0" smtClean="0">
                <a:solidFill>
                  <a:srgbClr val="4C5966"/>
                </a:solidFill>
                <a:ea typeface="Kozuka Gothic Pro L" pitchFamily="34" charset="-128"/>
              </a:rPr>
              <a:t>i </a:t>
            </a:r>
            <a:r>
              <a:rPr lang="it-IT" sz="1200" dirty="0">
                <a:solidFill>
                  <a:srgbClr val="4C5966"/>
                </a:solidFill>
                <a:ea typeface="Kozuka Gothic Pro L" pitchFamily="34" charset="-128"/>
              </a:rPr>
              <a:t>libri d’impresa gestiti digitalmente saranno </a:t>
            </a:r>
            <a:r>
              <a:rPr lang="it-IT" sz="1200" b="1" dirty="0">
                <a:solidFill>
                  <a:srgbClr val="FF0000"/>
                </a:solidFill>
                <a:ea typeface="Kozuka Gothic Pro L" pitchFamily="34" charset="-128"/>
              </a:rPr>
              <a:t>facilmente e</a:t>
            </a:r>
            <a:r>
              <a:rPr lang="it-IT" sz="1200" b="1" dirty="0">
                <a:solidFill>
                  <a:srgbClr val="4C5966"/>
                </a:solidFill>
                <a:ea typeface="Kozuka Gothic Pro L" pitchFamily="34" charset="-128"/>
              </a:rPr>
              <a:t> </a:t>
            </a:r>
            <a:r>
              <a:rPr lang="it-IT" sz="1200" b="1" dirty="0">
                <a:solidFill>
                  <a:srgbClr val="FF0000"/>
                </a:solidFill>
                <a:ea typeface="Kozuka Gothic Pro L" pitchFamily="34" charset="-128"/>
              </a:rPr>
              <a:t>velocemente reperibili</a:t>
            </a:r>
            <a:r>
              <a:rPr lang="it-IT" sz="1200" dirty="0">
                <a:solidFill>
                  <a:srgbClr val="FF0000"/>
                </a:solidFill>
                <a:ea typeface="Kozuka Gothic Pro L" pitchFamily="34" charset="-128"/>
              </a:rPr>
              <a:t> </a:t>
            </a:r>
            <a:r>
              <a:rPr lang="it-IT" sz="1200" dirty="0">
                <a:solidFill>
                  <a:srgbClr val="4C5966"/>
                </a:solidFill>
                <a:ea typeface="Kozuka Gothic Pro L" pitchFamily="34" charset="-128"/>
              </a:rPr>
              <a:t>senza più limiti di spazio e tempo</a:t>
            </a:r>
          </a:p>
        </p:txBody>
      </p:sp>
      <p:pic>
        <p:nvPicPr>
          <p:cNvPr id="4" name="Immagine 3"/>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008646" y="2104958"/>
            <a:ext cx="777551" cy="777551"/>
          </a:xfrm>
          <a:prstGeom prst="rect">
            <a:avLst/>
          </a:prstGeom>
        </p:spPr>
      </p:pic>
      <p:pic>
        <p:nvPicPr>
          <p:cNvPr id="6" name="Immagine 5" descr="finger.png"/>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934960" y="3713126"/>
            <a:ext cx="818545" cy="818545"/>
          </a:xfrm>
          <a:prstGeom prst="rect">
            <a:avLst/>
          </a:prstGeom>
        </p:spPr>
      </p:pic>
      <p:pic>
        <p:nvPicPr>
          <p:cNvPr id="7" name="Immagine 6" descr="coccarda.png"/>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024518" y="5279456"/>
            <a:ext cx="707730" cy="707730"/>
          </a:xfrm>
          <a:prstGeom prst="rect">
            <a:avLst/>
          </a:prstGeom>
        </p:spPr>
      </p:pic>
    </p:spTree>
    <p:extLst>
      <p:ext uri="{BB962C8B-B14F-4D97-AF65-F5344CB8AC3E}">
        <p14:creationId xmlns:p14="http://schemas.microsoft.com/office/powerpoint/2010/main" val="3778062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e 51"/>
          <p:cNvSpPr/>
          <p:nvPr/>
        </p:nvSpPr>
        <p:spPr>
          <a:xfrm>
            <a:off x="-1236235" y="2670151"/>
            <a:ext cx="2472470" cy="2398007"/>
          </a:xfrm>
          <a:prstGeom prst="ellipse">
            <a:avLst/>
          </a:prstGeom>
          <a:solidFill>
            <a:srgbClr val="4C5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 name="Ovale 50"/>
          <p:cNvSpPr/>
          <p:nvPr/>
        </p:nvSpPr>
        <p:spPr>
          <a:xfrm>
            <a:off x="1122651" y="5125761"/>
            <a:ext cx="1529548" cy="1483483"/>
          </a:xfrm>
          <a:prstGeom prst="ellipse">
            <a:avLst/>
          </a:prstGeom>
          <a:solidFill>
            <a:srgbClr val="EEEE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Ovale 49"/>
          <p:cNvSpPr/>
          <p:nvPr/>
        </p:nvSpPr>
        <p:spPr>
          <a:xfrm>
            <a:off x="5825954" y="2889303"/>
            <a:ext cx="1529548" cy="1483483"/>
          </a:xfrm>
          <a:prstGeom prst="ellipse">
            <a:avLst/>
          </a:prstGeom>
          <a:solidFill>
            <a:srgbClr val="EEEE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Ovale 48"/>
          <p:cNvSpPr/>
          <p:nvPr/>
        </p:nvSpPr>
        <p:spPr>
          <a:xfrm>
            <a:off x="2339626" y="2802225"/>
            <a:ext cx="1529548" cy="1483483"/>
          </a:xfrm>
          <a:prstGeom prst="ellipse">
            <a:avLst/>
          </a:prstGeom>
          <a:solidFill>
            <a:srgbClr val="EEEE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Ovale 46"/>
          <p:cNvSpPr/>
          <p:nvPr/>
        </p:nvSpPr>
        <p:spPr>
          <a:xfrm>
            <a:off x="7447870" y="852521"/>
            <a:ext cx="1529548" cy="1483483"/>
          </a:xfrm>
          <a:prstGeom prst="ellipse">
            <a:avLst/>
          </a:prstGeom>
          <a:solidFill>
            <a:srgbClr val="EEEE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Ovale 45"/>
          <p:cNvSpPr/>
          <p:nvPr/>
        </p:nvSpPr>
        <p:spPr>
          <a:xfrm>
            <a:off x="3584031" y="897854"/>
            <a:ext cx="1529548" cy="1483483"/>
          </a:xfrm>
          <a:prstGeom prst="ellipse">
            <a:avLst/>
          </a:prstGeom>
          <a:solidFill>
            <a:srgbClr val="EEEE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r>
              <a:rPr lang="it-IT" dirty="0" smtClean="0"/>
              <a:t>Caratteristiche del servizio</a:t>
            </a:r>
            <a:endParaRPr lang="it-IT" dirty="0"/>
          </a:p>
        </p:txBody>
      </p:sp>
      <p:sp>
        <p:nvSpPr>
          <p:cNvPr id="40" name="Segnaposto testo 39"/>
          <p:cNvSpPr>
            <a:spLocks noGrp="1"/>
          </p:cNvSpPr>
          <p:nvPr>
            <p:ph type="body" idx="1"/>
          </p:nvPr>
        </p:nvSpPr>
        <p:spPr>
          <a:xfrm>
            <a:off x="467999" y="813805"/>
            <a:ext cx="8218799" cy="276006"/>
          </a:xfrm>
        </p:spPr>
        <p:txBody>
          <a:bodyPr>
            <a:normAutofit/>
          </a:bodyPr>
          <a:lstStyle/>
          <a:p>
            <a:r>
              <a:rPr lang="it-IT" sz="1800" dirty="0" smtClean="0"/>
              <a:t>Per le imprese</a:t>
            </a:r>
            <a:endParaRPr lang="it-IT" sz="1800" dirty="0"/>
          </a:p>
        </p:txBody>
      </p:sp>
      <p:sp>
        <p:nvSpPr>
          <p:cNvPr id="5" name="Segnaposto numero diapositiva 4"/>
          <p:cNvSpPr>
            <a:spLocks noGrp="1"/>
          </p:cNvSpPr>
          <p:nvPr>
            <p:ph type="sldNum" sz="quarter" idx="12"/>
          </p:nvPr>
        </p:nvSpPr>
        <p:spPr/>
        <p:txBody>
          <a:bodyPr/>
          <a:lstStyle/>
          <a:p>
            <a:fld id="{5EECA967-669B-5F49-BDED-58964807E68B}" type="slidenum">
              <a:rPr lang="it-IT" smtClean="0"/>
              <a:t>32</a:t>
            </a:fld>
            <a:endParaRPr lang="it-IT"/>
          </a:p>
        </p:txBody>
      </p:sp>
      <p:sp>
        <p:nvSpPr>
          <p:cNvPr id="21" name="Rettangolo 20"/>
          <p:cNvSpPr/>
          <p:nvPr/>
        </p:nvSpPr>
        <p:spPr>
          <a:xfrm>
            <a:off x="5037736" y="3836697"/>
            <a:ext cx="3649064" cy="830997"/>
          </a:xfrm>
          <a:prstGeom prst="rect">
            <a:avLst/>
          </a:prstGeom>
        </p:spPr>
        <p:txBody>
          <a:bodyPr wrap="square">
            <a:spAutoFit/>
          </a:bodyPr>
          <a:lstStyle/>
          <a:p>
            <a:r>
              <a:rPr lang="it-IT" sz="1200" b="1" dirty="0" smtClean="0">
                <a:solidFill>
                  <a:srgbClr val="4C5966"/>
                </a:solidFill>
                <a:cs typeface="Arial"/>
              </a:rPr>
              <a:t>Conservazione:</a:t>
            </a:r>
            <a:r>
              <a:rPr lang="it-IT" sz="1200" dirty="0">
                <a:solidFill>
                  <a:srgbClr val="4C5966"/>
                </a:solidFill>
                <a:cs typeface="Arial"/>
              </a:rPr>
              <a:t> </a:t>
            </a:r>
            <a:r>
              <a:rPr lang="it-IT" sz="1200" dirty="0" smtClean="0">
                <a:solidFill>
                  <a:srgbClr val="4C5966"/>
                </a:solidFill>
                <a:cs typeface="Arial"/>
              </a:rPr>
              <a:t>tramite </a:t>
            </a:r>
            <a:r>
              <a:rPr lang="it-IT" sz="1200" dirty="0">
                <a:solidFill>
                  <a:srgbClr val="4C5966"/>
                </a:solidFill>
                <a:cs typeface="Arial"/>
              </a:rPr>
              <a:t>la creazione di fascicoli strutturati, i libri d’impresa </a:t>
            </a:r>
            <a:r>
              <a:rPr lang="it-IT" sz="1200" dirty="0" smtClean="0">
                <a:solidFill>
                  <a:srgbClr val="4C5966"/>
                </a:solidFill>
                <a:cs typeface="Arial"/>
              </a:rPr>
              <a:t>possono essere organizzati </a:t>
            </a:r>
            <a:r>
              <a:rPr lang="it-IT" sz="1200" dirty="0">
                <a:solidFill>
                  <a:srgbClr val="4C5966"/>
                </a:solidFill>
                <a:cs typeface="Arial"/>
              </a:rPr>
              <a:t>per categoria con la possibilità di cercare per parola chiave i testi in essi contenuti.</a:t>
            </a:r>
          </a:p>
        </p:txBody>
      </p:sp>
      <p:sp>
        <p:nvSpPr>
          <p:cNvPr id="23" name="Rettangolo 22"/>
          <p:cNvSpPr/>
          <p:nvPr/>
        </p:nvSpPr>
        <p:spPr>
          <a:xfrm>
            <a:off x="857324" y="1742206"/>
            <a:ext cx="4137146" cy="830997"/>
          </a:xfrm>
          <a:prstGeom prst="rect">
            <a:avLst/>
          </a:prstGeom>
        </p:spPr>
        <p:txBody>
          <a:bodyPr wrap="square">
            <a:spAutoFit/>
          </a:bodyPr>
          <a:lstStyle/>
          <a:p>
            <a:r>
              <a:rPr lang="it-IT" sz="1200" b="1" dirty="0" smtClean="0">
                <a:solidFill>
                  <a:srgbClr val="4C5966"/>
                </a:solidFill>
                <a:cs typeface="Arial"/>
              </a:rPr>
              <a:t>Utenti:</a:t>
            </a:r>
            <a:r>
              <a:rPr lang="it-IT" sz="1200" dirty="0" smtClean="0">
                <a:solidFill>
                  <a:srgbClr val="4C5966"/>
                </a:solidFill>
                <a:cs typeface="Arial"/>
              </a:rPr>
              <a:t> il servizio si rivolge alle società di capitale e di persone per nome del proprio legale rappresentante, verificati mediante il Registro delle Imprese registrati a mezzo SPID o CNS.</a:t>
            </a:r>
            <a:endParaRPr lang="it-IT" sz="1200" dirty="0">
              <a:solidFill>
                <a:srgbClr val="4C5966"/>
              </a:solidFill>
              <a:cs typeface="Arial"/>
            </a:endParaRPr>
          </a:p>
        </p:txBody>
      </p:sp>
      <p:sp>
        <p:nvSpPr>
          <p:cNvPr id="25" name="Rettangolo 24"/>
          <p:cNvSpPr/>
          <p:nvPr/>
        </p:nvSpPr>
        <p:spPr>
          <a:xfrm>
            <a:off x="5154810" y="1818033"/>
            <a:ext cx="3640834" cy="646331"/>
          </a:xfrm>
          <a:prstGeom prst="rect">
            <a:avLst/>
          </a:prstGeom>
        </p:spPr>
        <p:txBody>
          <a:bodyPr wrap="square">
            <a:spAutoFit/>
          </a:bodyPr>
          <a:lstStyle/>
          <a:p>
            <a:r>
              <a:rPr lang="it-IT" sz="1200" b="1" dirty="0" smtClean="0">
                <a:solidFill>
                  <a:srgbClr val="4C5966"/>
                </a:solidFill>
                <a:cs typeface="Arial"/>
              </a:rPr>
              <a:t>Deleghe:</a:t>
            </a:r>
            <a:r>
              <a:rPr lang="it-IT" sz="1200" dirty="0" smtClean="0">
                <a:solidFill>
                  <a:srgbClr val="4C5966"/>
                </a:solidFill>
                <a:cs typeface="Arial"/>
              </a:rPr>
              <a:t> il Legale Rappresentante può abilitare soggetti terzi ad operare per proprio conto sul servizio Libri Digitali.</a:t>
            </a:r>
            <a:endParaRPr lang="it-IT" sz="1200" dirty="0">
              <a:solidFill>
                <a:srgbClr val="4C5966"/>
              </a:solidFill>
              <a:cs typeface="Arial"/>
            </a:endParaRPr>
          </a:p>
        </p:txBody>
      </p:sp>
      <p:pic>
        <p:nvPicPr>
          <p:cNvPr id="26" name="Immagin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397" y="5125761"/>
            <a:ext cx="735522" cy="687929"/>
          </a:xfrm>
          <a:prstGeom prst="rect">
            <a:avLst/>
          </a:prstGeom>
        </p:spPr>
      </p:pic>
      <p:sp>
        <p:nvSpPr>
          <p:cNvPr id="27" name="Rettangolo 26"/>
          <p:cNvSpPr/>
          <p:nvPr/>
        </p:nvSpPr>
        <p:spPr>
          <a:xfrm>
            <a:off x="2187152" y="5125761"/>
            <a:ext cx="6608492" cy="1569660"/>
          </a:xfrm>
          <a:prstGeom prst="rect">
            <a:avLst/>
          </a:prstGeom>
        </p:spPr>
        <p:txBody>
          <a:bodyPr wrap="square">
            <a:spAutoFit/>
          </a:bodyPr>
          <a:lstStyle/>
          <a:p>
            <a:r>
              <a:rPr lang="it-IT" sz="1200" b="1" dirty="0" smtClean="0">
                <a:solidFill>
                  <a:srgbClr val="4C5966"/>
                </a:solidFill>
                <a:cs typeface="Arial"/>
              </a:rPr>
              <a:t>Pagamenti:</a:t>
            </a:r>
            <a:r>
              <a:rPr lang="it-IT" sz="1200" dirty="0" smtClean="0">
                <a:solidFill>
                  <a:srgbClr val="4C5966"/>
                </a:solidFill>
                <a:cs typeface="Arial"/>
              </a:rPr>
              <a:t> </a:t>
            </a:r>
          </a:p>
          <a:p>
            <a:endParaRPr lang="it-IT" sz="1200" dirty="0" smtClean="0">
              <a:solidFill>
                <a:srgbClr val="4C5966"/>
              </a:solidFill>
              <a:cs typeface="Arial"/>
            </a:endParaRPr>
          </a:p>
          <a:p>
            <a:pPr marL="171450" indent="-171450">
              <a:buFont typeface="Arial" panose="020B0604020202020204" pitchFamily="34" charset="0"/>
              <a:buChar char="•"/>
            </a:pPr>
            <a:r>
              <a:rPr lang="it-IT" sz="1200" dirty="0" smtClean="0">
                <a:solidFill>
                  <a:srgbClr val="4C5966"/>
                </a:solidFill>
                <a:cs typeface="Arial"/>
              </a:rPr>
              <a:t>i corrispettivi commerciali previsti per la Camera di Commercio territorialmente competente</a:t>
            </a:r>
            <a:r>
              <a:rPr lang="it-IT" sz="1200" dirty="0">
                <a:solidFill>
                  <a:srgbClr val="4C5966"/>
                </a:solidFill>
                <a:cs typeface="Arial"/>
              </a:rPr>
              <a:t> </a:t>
            </a:r>
            <a:r>
              <a:rPr lang="it-IT" sz="1200" dirty="0" smtClean="0">
                <a:solidFill>
                  <a:srgbClr val="4C5966"/>
                </a:solidFill>
                <a:cs typeface="Arial"/>
              </a:rPr>
              <a:t>verranno versati esclusivamente tramite la piattaforma </a:t>
            </a:r>
            <a:r>
              <a:rPr lang="it-IT" sz="1200" dirty="0" err="1" smtClean="0">
                <a:solidFill>
                  <a:srgbClr val="4C5966"/>
                </a:solidFill>
                <a:cs typeface="Arial"/>
              </a:rPr>
              <a:t>pagoPA</a:t>
            </a:r>
            <a:r>
              <a:rPr lang="it-IT" sz="1200" dirty="0">
                <a:solidFill>
                  <a:srgbClr val="4C5966"/>
                </a:solidFill>
                <a:cs typeface="Arial"/>
              </a:rPr>
              <a:t>;</a:t>
            </a:r>
            <a:endParaRPr lang="it-IT" sz="1200" dirty="0" smtClean="0">
              <a:solidFill>
                <a:srgbClr val="4C5966"/>
              </a:solidFill>
              <a:cs typeface="Arial"/>
            </a:endParaRPr>
          </a:p>
          <a:p>
            <a:pPr marL="171450" indent="-171450">
              <a:buFont typeface="Arial" panose="020B0604020202020204" pitchFamily="34" charset="0"/>
              <a:buChar char="•"/>
            </a:pPr>
            <a:r>
              <a:rPr lang="it-IT" sz="1200" dirty="0" smtClean="0">
                <a:solidFill>
                  <a:srgbClr val="4C5966"/>
                </a:solidFill>
                <a:cs typeface="Arial"/>
              </a:rPr>
              <a:t>facoltativamente, per i titolari </a:t>
            </a:r>
            <a:r>
              <a:rPr lang="it-IT" sz="1200" dirty="0" err="1" smtClean="0">
                <a:solidFill>
                  <a:srgbClr val="4C5966"/>
                </a:solidFill>
                <a:cs typeface="Arial"/>
              </a:rPr>
              <a:t>IConto</a:t>
            </a:r>
            <a:r>
              <a:rPr lang="it-IT" sz="1200" dirty="0" smtClean="0">
                <a:solidFill>
                  <a:srgbClr val="4C5966"/>
                </a:solidFill>
                <a:cs typeface="Arial"/>
              </a:rPr>
              <a:t>, sarà possibile versare le imposte di bollo e la tassa di concessione governativa mediante F24 precompilati.</a:t>
            </a:r>
          </a:p>
          <a:p>
            <a:endParaRPr lang="it-IT" sz="1200" dirty="0">
              <a:solidFill>
                <a:srgbClr val="4C5966"/>
              </a:solidFill>
              <a:cs typeface="Arial"/>
            </a:endParaRPr>
          </a:p>
          <a:p>
            <a:endParaRPr lang="it-IT" sz="1200" dirty="0">
              <a:solidFill>
                <a:srgbClr val="4C5966"/>
              </a:solidFill>
              <a:cs typeface="Arial"/>
            </a:endParaRPr>
          </a:p>
        </p:txBody>
      </p:sp>
      <p:sp>
        <p:nvSpPr>
          <p:cNvPr id="32" name="Rettangolo 31"/>
          <p:cNvSpPr/>
          <p:nvPr/>
        </p:nvSpPr>
        <p:spPr>
          <a:xfrm>
            <a:off x="2244366" y="3842527"/>
            <a:ext cx="2423909" cy="830997"/>
          </a:xfrm>
          <a:prstGeom prst="rect">
            <a:avLst/>
          </a:prstGeom>
        </p:spPr>
        <p:txBody>
          <a:bodyPr wrap="square">
            <a:spAutoFit/>
          </a:bodyPr>
          <a:lstStyle/>
          <a:p>
            <a:r>
              <a:rPr lang="it-IT" sz="1200" b="1" dirty="0" smtClean="0">
                <a:solidFill>
                  <a:srgbClr val="4C5966"/>
                </a:solidFill>
                <a:cs typeface="Arial"/>
              </a:rPr>
              <a:t>Marca temporalmente</a:t>
            </a:r>
            <a:r>
              <a:rPr lang="it-IT" sz="1200" dirty="0" smtClean="0">
                <a:solidFill>
                  <a:srgbClr val="4C5966"/>
                </a:solidFill>
                <a:cs typeface="Arial"/>
              </a:rPr>
              <a:t> le scritture inviate in conservazione semplificando il lavoro dell’impresa</a:t>
            </a:r>
            <a:endParaRPr lang="it-IT" sz="1200" dirty="0">
              <a:solidFill>
                <a:srgbClr val="4C5966"/>
              </a:solidFill>
              <a:cs typeface="Arial"/>
            </a:endParaRPr>
          </a:p>
        </p:txBody>
      </p:sp>
      <p:pic>
        <p:nvPicPr>
          <p:cNvPr id="34" name="Picture 3" descr="D:\INFOCAMERE\lavoro\---------comunicazione\Istituto_pagamento_def_NUOVO 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63108" y="5813690"/>
            <a:ext cx="624044" cy="60172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9671" y="3346744"/>
            <a:ext cx="1924029" cy="374359"/>
          </a:xfrm>
          <a:prstGeom prst="rect">
            <a:avLst/>
          </a:prstGeom>
        </p:spPr>
      </p:pic>
      <p:grpSp>
        <p:nvGrpSpPr>
          <p:cNvPr id="3" name="Gruppo 2"/>
          <p:cNvGrpSpPr/>
          <p:nvPr/>
        </p:nvGrpSpPr>
        <p:grpSpPr>
          <a:xfrm>
            <a:off x="3869174" y="1034929"/>
            <a:ext cx="1244405" cy="786921"/>
            <a:chOff x="1436786" y="1280052"/>
            <a:chExt cx="1244405" cy="786921"/>
          </a:xfrm>
        </p:grpSpPr>
        <p:pic>
          <p:nvPicPr>
            <p:cNvPr id="20" name="Immagin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5125" y="1280052"/>
              <a:ext cx="686066" cy="323102"/>
            </a:xfrm>
            <a:prstGeom prst="rect">
              <a:avLst/>
            </a:prstGeom>
          </p:spPr>
        </p:pic>
        <p:pic>
          <p:nvPicPr>
            <p:cNvPr id="33" name="Immagine 3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70967" y="1711610"/>
              <a:ext cx="534380" cy="355363"/>
            </a:xfrm>
            <a:prstGeom prst="rect">
              <a:avLst/>
            </a:prstGeom>
          </p:spPr>
        </p:pic>
        <p:pic>
          <p:nvPicPr>
            <p:cNvPr id="30" name="Immagine 29" descr="building 2.png"/>
            <p:cNvPicPr>
              <a:picLocks noChangeAspect="1"/>
            </p:cNvPicPr>
            <p:nvPr/>
          </p:nvPicPr>
          <p:blipFill>
            <a:blip r:embed="rId8"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436786" y="1389455"/>
              <a:ext cx="558339" cy="558339"/>
            </a:xfrm>
            <a:prstGeom prst="rect">
              <a:avLst/>
            </a:prstGeom>
          </p:spPr>
        </p:pic>
      </p:grpSp>
      <p:grpSp>
        <p:nvGrpSpPr>
          <p:cNvPr id="11" name="Gruppo 10"/>
          <p:cNvGrpSpPr/>
          <p:nvPr/>
        </p:nvGrpSpPr>
        <p:grpSpPr>
          <a:xfrm>
            <a:off x="7711562" y="1019026"/>
            <a:ext cx="1306439" cy="1278262"/>
            <a:chOff x="1336177" y="2345199"/>
            <a:chExt cx="1306439" cy="1278262"/>
          </a:xfrm>
        </p:grpSpPr>
        <p:pic>
          <p:nvPicPr>
            <p:cNvPr id="6" name="Immagine 5" descr="man.png"/>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36177" y="2345199"/>
              <a:ext cx="720616" cy="720616"/>
            </a:xfrm>
            <a:prstGeom prst="rect">
              <a:avLst/>
            </a:prstGeom>
          </p:spPr>
        </p:pic>
        <p:grpSp>
          <p:nvGrpSpPr>
            <p:cNvPr id="8" name="Gruppo 7"/>
            <p:cNvGrpSpPr/>
            <p:nvPr/>
          </p:nvGrpSpPr>
          <p:grpSpPr>
            <a:xfrm>
              <a:off x="1837259" y="2707039"/>
              <a:ext cx="805357" cy="916422"/>
              <a:chOff x="-641617" y="2927803"/>
              <a:chExt cx="805357" cy="916422"/>
            </a:xfrm>
          </p:grpSpPr>
          <p:grpSp>
            <p:nvGrpSpPr>
              <p:cNvPr id="7" name="Gruppo 6"/>
              <p:cNvGrpSpPr/>
              <p:nvPr/>
            </p:nvGrpSpPr>
            <p:grpSpPr>
              <a:xfrm>
                <a:off x="-641617" y="2927803"/>
                <a:ext cx="448181" cy="434683"/>
                <a:chOff x="-971801" y="2222309"/>
                <a:chExt cx="1422683" cy="1379836"/>
              </a:xfrm>
            </p:grpSpPr>
            <p:sp>
              <p:nvSpPr>
                <p:cNvPr id="35" name="Ovale 34"/>
                <p:cNvSpPr/>
                <p:nvPr/>
              </p:nvSpPr>
              <p:spPr>
                <a:xfrm>
                  <a:off x="-971801" y="2222309"/>
                  <a:ext cx="1422683" cy="137983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6" name="Ovale 35"/>
                <p:cNvSpPr/>
                <p:nvPr/>
              </p:nvSpPr>
              <p:spPr>
                <a:xfrm>
                  <a:off x="-830651" y="2334243"/>
                  <a:ext cx="1168091" cy="1132912"/>
                </a:xfrm>
                <a:prstGeom prst="ellipse">
                  <a:avLst/>
                </a:prstGeom>
                <a:solidFill>
                  <a:srgbClr val="6BA6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37" name="Segnaposto testo 39"/>
              <p:cNvSpPr txBox="1">
                <a:spLocks/>
              </p:cNvSpPr>
              <p:nvPr/>
            </p:nvSpPr>
            <p:spPr>
              <a:xfrm>
                <a:off x="-522326" y="3066569"/>
                <a:ext cx="686066" cy="777656"/>
              </a:xfrm>
              <a:prstGeom prst="rect">
                <a:avLst/>
              </a:prstGeom>
            </p:spPr>
            <p:txBody>
              <a:bodyPr vert="horz" lIns="0" tIns="0" rIns="0" bIns="0" rtlCol="0" anchor="t">
                <a:normAutofit/>
              </a:bodyPr>
              <a:lstStyle>
                <a:lvl1pPr marL="0" indent="0" algn="l" defTabSz="457200" rtl="0" eaLnBrk="1" latinLnBrk="0" hangingPunct="1">
                  <a:lnSpc>
                    <a:spcPts val="1920"/>
                  </a:lnSpc>
                  <a:spcBef>
                    <a:spcPct val="20000"/>
                  </a:spcBef>
                  <a:buFont typeface="Arial"/>
                  <a:buNone/>
                  <a:defRPr sz="2200" kern="1200">
                    <a:solidFill>
                      <a:srgbClr val="4C5966"/>
                    </a:solidFill>
                    <a:latin typeface="Arial"/>
                    <a:ea typeface="+mn-ea"/>
                    <a:cs typeface="Arial"/>
                  </a:defRPr>
                </a:lvl1pPr>
                <a:lvl2pPr marL="457200" indent="0" algn="l" defTabSz="457200" rtl="0" eaLnBrk="1" latinLnBrk="0" hangingPunct="1">
                  <a:lnSpc>
                    <a:spcPts val="1920"/>
                  </a:lnSpc>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lnSpc>
                    <a:spcPts val="1920"/>
                  </a:lnSpc>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lnSpc>
                    <a:spcPts val="1920"/>
                  </a:lnSpc>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it-IT" sz="3200" dirty="0" smtClean="0">
                    <a:solidFill>
                      <a:schemeClr val="bg1"/>
                    </a:solidFill>
                  </a:rPr>
                  <a:t>+</a:t>
                </a:r>
                <a:endParaRPr lang="it-IT" sz="3200" dirty="0">
                  <a:solidFill>
                    <a:schemeClr val="bg1"/>
                  </a:solidFill>
                </a:endParaRPr>
              </a:p>
            </p:txBody>
          </p:sp>
        </p:grpSp>
      </p:grpSp>
      <p:grpSp>
        <p:nvGrpSpPr>
          <p:cNvPr id="10" name="Gruppo 9"/>
          <p:cNvGrpSpPr/>
          <p:nvPr/>
        </p:nvGrpSpPr>
        <p:grpSpPr>
          <a:xfrm>
            <a:off x="2654358" y="2931077"/>
            <a:ext cx="881636" cy="897530"/>
            <a:chOff x="816126" y="3247345"/>
            <a:chExt cx="881636" cy="897530"/>
          </a:xfrm>
        </p:grpSpPr>
        <p:pic>
          <p:nvPicPr>
            <p:cNvPr id="43" name="Immagine 42" descr="documento.png"/>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6126" y="3247345"/>
              <a:ext cx="752231" cy="752231"/>
            </a:xfrm>
            <a:prstGeom prst="rect">
              <a:avLst/>
            </a:prstGeom>
          </p:spPr>
        </p:pic>
        <p:sp>
          <p:nvSpPr>
            <p:cNvPr id="45" name="Ovale 44"/>
            <p:cNvSpPr/>
            <p:nvPr/>
          </p:nvSpPr>
          <p:spPr>
            <a:xfrm>
              <a:off x="1200936" y="3663012"/>
              <a:ext cx="496826" cy="48186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9" name="Immagine 8" descr="clock.png"/>
            <p:cNvPicPr>
              <a:picLocks noChangeAspect="1"/>
            </p:cNvPicPr>
            <p:nvPr/>
          </p:nvPicPr>
          <p:blipFill>
            <a:blip r:embed="rId1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266168" y="3713281"/>
              <a:ext cx="431594" cy="431594"/>
            </a:xfrm>
            <a:prstGeom prst="rect">
              <a:avLst/>
            </a:prstGeom>
          </p:spPr>
        </p:pic>
      </p:grpSp>
      <p:pic>
        <p:nvPicPr>
          <p:cNvPr id="53" name="Immagine 52" descr="building 2.png"/>
          <p:cNvPicPr>
            <a:picLocks noChangeAspect="1"/>
          </p:cNvPicPr>
          <p:nvPr/>
        </p:nvPicPr>
        <p:blipFill>
          <a:blip r:embed="rId12" cstate="screen">
            <a:duotone>
              <a:schemeClr val="accent6">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a:xfrm>
            <a:off x="80135" y="3346744"/>
            <a:ext cx="881262" cy="881262"/>
          </a:xfrm>
          <a:prstGeom prst="rect">
            <a:avLst/>
          </a:prstGeom>
        </p:spPr>
      </p:pic>
    </p:spTree>
    <p:extLst>
      <p:ext uri="{BB962C8B-B14F-4D97-AF65-F5344CB8AC3E}">
        <p14:creationId xmlns:p14="http://schemas.microsoft.com/office/powerpoint/2010/main" val="925653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magine 113" descr="man.png"/>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225796" y="1570263"/>
            <a:ext cx="551691" cy="551691"/>
          </a:xfrm>
          <a:prstGeom prst="rect">
            <a:avLst/>
          </a:prstGeom>
        </p:spPr>
      </p:pic>
      <p:sp>
        <p:nvSpPr>
          <p:cNvPr id="89" name="Rettangolo arrotondato 88"/>
          <p:cNvSpPr/>
          <p:nvPr/>
        </p:nvSpPr>
        <p:spPr>
          <a:xfrm>
            <a:off x="4072955" y="5852954"/>
            <a:ext cx="3781978" cy="541607"/>
          </a:xfrm>
          <a:prstGeom prst="roundRect">
            <a:avLst/>
          </a:prstGeom>
          <a:ln/>
        </p:spPr>
        <p:style>
          <a:lnRef idx="2">
            <a:schemeClr val="accent5"/>
          </a:lnRef>
          <a:fillRef idx="1">
            <a:schemeClr val="lt1"/>
          </a:fillRef>
          <a:effectRef idx="0">
            <a:schemeClr val="accent5"/>
          </a:effectRef>
          <a:fontRef idx="minor">
            <a:schemeClr val="dk1"/>
          </a:fontRef>
        </p:style>
        <p:txBody>
          <a:bodyPr rtlCol="0" anchor="t"/>
          <a:lstStyle/>
          <a:p>
            <a:pPr algn="ctr"/>
            <a:endParaRPr lang="it-IT" sz="1000" b="1" dirty="0">
              <a:solidFill>
                <a:srgbClr val="4F81BD">
                  <a:lumMod val="50000"/>
                </a:srgbClr>
              </a:solidFill>
            </a:endParaRPr>
          </a:p>
        </p:txBody>
      </p:sp>
      <p:pic>
        <p:nvPicPr>
          <p:cNvPr id="85" name="Immagine 84"/>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2930009" y="4214027"/>
            <a:ext cx="2677484" cy="1162050"/>
          </a:xfrm>
          <a:prstGeom prst="rect">
            <a:avLst/>
          </a:prstGeom>
        </p:spPr>
      </p:pic>
      <p:pic>
        <p:nvPicPr>
          <p:cNvPr id="82" name="Immagine 81"/>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4434638" y="4223433"/>
            <a:ext cx="2677484" cy="1162050"/>
          </a:xfrm>
          <a:prstGeom prst="rect">
            <a:avLst/>
          </a:prstGeom>
        </p:spPr>
      </p:pic>
      <p:sp>
        <p:nvSpPr>
          <p:cNvPr id="71" name="Rettangolo arrotondato 70"/>
          <p:cNvSpPr/>
          <p:nvPr/>
        </p:nvSpPr>
        <p:spPr>
          <a:xfrm>
            <a:off x="2801860" y="2276682"/>
            <a:ext cx="3897931" cy="68423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rPr>
              <a:t>            Libri Digitali</a:t>
            </a:r>
            <a:endParaRPr lang="it-IT" b="1" dirty="0">
              <a:solidFill>
                <a:schemeClr val="accent1">
                  <a:lumMod val="75000"/>
                </a:schemeClr>
              </a:solidFill>
            </a:endParaRPr>
          </a:p>
        </p:txBody>
      </p:sp>
      <p:sp>
        <p:nvSpPr>
          <p:cNvPr id="2" name="Titolo 1"/>
          <p:cNvSpPr>
            <a:spLocks noGrp="1"/>
          </p:cNvSpPr>
          <p:nvPr>
            <p:ph type="title"/>
          </p:nvPr>
        </p:nvSpPr>
        <p:spPr/>
        <p:txBody>
          <a:bodyPr/>
          <a:lstStyle/>
          <a:p>
            <a:r>
              <a:rPr lang="it-IT" dirty="0" smtClean="0"/>
              <a:t>Caratteristiche</a:t>
            </a:r>
            <a:endParaRPr lang="it-IT" dirty="0"/>
          </a:p>
        </p:txBody>
      </p:sp>
      <p:sp>
        <p:nvSpPr>
          <p:cNvPr id="40" name="Segnaposto testo 39"/>
          <p:cNvSpPr>
            <a:spLocks noGrp="1"/>
          </p:cNvSpPr>
          <p:nvPr>
            <p:ph type="body" idx="1"/>
          </p:nvPr>
        </p:nvSpPr>
        <p:spPr>
          <a:xfrm>
            <a:off x="467999" y="813805"/>
            <a:ext cx="8218799" cy="276006"/>
          </a:xfrm>
        </p:spPr>
        <p:txBody>
          <a:bodyPr>
            <a:normAutofit/>
          </a:bodyPr>
          <a:lstStyle/>
          <a:p>
            <a:r>
              <a:rPr lang="it-IT" sz="1800" dirty="0" smtClean="0"/>
              <a:t>Contesto e integrazioni</a:t>
            </a:r>
            <a:endParaRPr lang="it-IT" sz="1800" dirty="0"/>
          </a:p>
        </p:txBody>
      </p:sp>
      <p:sp>
        <p:nvSpPr>
          <p:cNvPr id="5" name="Segnaposto numero diapositiva 4"/>
          <p:cNvSpPr>
            <a:spLocks noGrp="1"/>
          </p:cNvSpPr>
          <p:nvPr>
            <p:ph type="sldNum" sz="quarter" idx="12"/>
          </p:nvPr>
        </p:nvSpPr>
        <p:spPr/>
        <p:txBody>
          <a:bodyPr/>
          <a:lstStyle/>
          <a:p>
            <a:fld id="{5EECA967-669B-5F49-BDED-58964807E68B}" type="slidenum">
              <a:rPr lang="it-IT" smtClean="0"/>
              <a:t>33</a:t>
            </a:fld>
            <a:endParaRPr lang="it-IT"/>
          </a:p>
        </p:txBody>
      </p:sp>
      <p:pic>
        <p:nvPicPr>
          <p:cNvPr id="35" name="Immagine 34"/>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6893040" y="4210231"/>
            <a:ext cx="2677484" cy="1162050"/>
          </a:xfrm>
          <a:prstGeom prst="rect">
            <a:avLst/>
          </a:prstGeom>
        </p:spPr>
      </p:pic>
      <p:pic>
        <p:nvPicPr>
          <p:cNvPr id="36" name="Immagine 35"/>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5615097" y="4156877"/>
            <a:ext cx="2857500" cy="1162050"/>
          </a:xfrm>
          <a:prstGeom prst="rect">
            <a:avLst/>
          </a:prstGeom>
        </p:spPr>
      </p:pic>
      <p:sp>
        <p:nvSpPr>
          <p:cNvPr id="37" name="Rettangolo arrotondato 36"/>
          <p:cNvSpPr/>
          <p:nvPr/>
        </p:nvSpPr>
        <p:spPr>
          <a:xfrm>
            <a:off x="0" y="3185207"/>
            <a:ext cx="9144000" cy="1394070"/>
          </a:xfrm>
          <a:prstGeom prst="roundRect">
            <a:avLst>
              <a:gd name="adj" fmla="val 0"/>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2" name="Rettangolo arrotondato 41"/>
          <p:cNvSpPr/>
          <p:nvPr/>
        </p:nvSpPr>
        <p:spPr>
          <a:xfrm>
            <a:off x="5165590" y="3366079"/>
            <a:ext cx="1394983" cy="1039449"/>
          </a:xfrm>
          <a:prstGeom prst="roundRect">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it-IT" sz="1200" b="1" dirty="0">
                <a:solidFill>
                  <a:srgbClr val="4F81BD">
                    <a:lumMod val="50000"/>
                  </a:srgbClr>
                </a:solidFill>
              </a:rPr>
              <a:t>Long </a:t>
            </a:r>
            <a:r>
              <a:rPr lang="it-IT" sz="1200" b="1" dirty="0" err="1">
                <a:solidFill>
                  <a:srgbClr val="4F81BD">
                    <a:lumMod val="50000"/>
                  </a:srgbClr>
                </a:solidFill>
              </a:rPr>
              <a:t>term</a:t>
            </a:r>
            <a:r>
              <a:rPr lang="it-IT" sz="1200" b="1" dirty="0">
                <a:solidFill>
                  <a:srgbClr val="4F81BD">
                    <a:lumMod val="50000"/>
                  </a:srgbClr>
                </a:solidFill>
              </a:rPr>
              <a:t> </a:t>
            </a:r>
            <a:r>
              <a:rPr lang="it-IT" sz="1200" b="1" dirty="0" err="1">
                <a:solidFill>
                  <a:srgbClr val="4F81BD">
                    <a:lumMod val="50000"/>
                  </a:srgbClr>
                </a:solidFill>
              </a:rPr>
              <a:t>preservation</a:t>
            </a:r>
            <a:endParaRPr lang="it-IT" sz="1200" b="1" dirty="0">
              <a:solidFill>
                <a:srgbClr val="4F81BD">
                  <a:lumMod val="50000"/>
                </a:srgbClr>
              </a:solidFill>
            </a:endParaRPr>
          </a:p>
        </p:txBody>
      </p:sp>
      <p:sp>
        <p:nvSpPr>
          <p:cNvPr id="45" name="Rettangolo arrotondato 44"/>
          <p:cNvSpPr/>
          <p:nvPr/>
        </p:nvSpPr>
        <p:spPr>
          <a:xfrm>
            <a:off x="6699791" y="3366080"/>
            <a:ext cx="2026781" cy="1029780"/>
          </a:xfrm>
          <a:prstGeom prst="roundRect">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it-IT" sz="1200" b="1" dirty="0">
                <a:solidFill>
                  <a:srgbClr val="4F81BD">
                    <a:lumMod val="50000"/>
                  </a:srgbClr>
                </a:solidFill>
              </a:rPr>
              <a:t>Strumenti di pagamento</a:t>
            </a:r>
          </a:p>
        </p:txBody>
      </p:sp>
      <p:pic>
        <p:nvPicPr>
          <p:cNvPr id="55" name="Immagine 5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2528" y="5875905"/>
            <a:ext cx="582874" cy="499606"/>
          </a:xfrm>
          <a:prstGeom prst="rect">
            <a:avLst/>
          </a:prstGeom>
        </p:spPr>
      </p:pic>
      <p:sp>
        <p:nvSpPr>
          <p:cNvPr id="58" name="CasellaDiTesto 57"/>
          <p:cNvSpPr txBox="1"/>
          <p:nvPr/>
        </p:nvSpPr>
        <p:spPr>
          <a:xfrm>
            <a:off x="7699008" y="5206167"/>
            <a:ext cx="1085554" cy="553998"/>
          </a:xfrm>
          <a:prstGeom prst="rect">
            <a:avLst/>
          </a:prstGeom>
          <a:noFill/>
        </p:spPr>
        <p:txBody>
          <a:bodyPr wrap="none" rtlCol="0">
            <a:spAutoFit/>
          </a:bodyPr>
          <a:lstStyle>
            <a:defPPr>
              <a:defRPr lang="it-IT"/>
            </a:defPPr>
            <a:lvl1pPr>
              <a:defRPr sz="1000" b="1">
                <a:solidFill>
                  <a:schemeClr val="accent1">
                    <a:lumMod val="50000"/>
                  </a:schemeClr>
                </a:solidFill>
              </a:defRPr>
            </a:lvl1pPr>
          </a:lstStyle>
          <a:p>
            <a:pPr algn="ctr"/>
            <a:r>
              <a:rPr lang="it-IT" i="1" dirty="0" smtClean="0">
                <a:solidFill>
                  <a:srgbClr val="4F81BD">
                    <a:lumMod val="50000"/>
                  </a:srgbClr>
                </a:solidFill>
              </a:rPr>
              <a:t>Bolli</a:t>
            </a:r>
          </a:p>
          <a:p>
            <a:pPr algn="ctr"/>
            <a:r>
              <a:rPr lang="it-IT" i="1" dirty="0" smtClean="0">
                <a:solidFill>
                  <a:srgbClr val="4F81BD">
                    <a:lumMod val="50000"/>
                  </a:srgbClr>
                </a:solidFill>
              </a:rPr>
              <a:t>Tassa di </a:t>
            </a:r>
            <a:r>
              <a:rPr lang="it-IT" i="1" dirty="0" err="1" smtClean="0">
                <a:solidFill>
                  <a:srgbClr val="4F81BD">
                    <a:lumMod val="50000"/>
                  </a:srgbClr>
                </a:solidFill>
              </a:rPr>
              <a:t>Conc</a:t>
            </a:r>
            <a:r>
              <a:rPr lang="it-IT" i="1" dirty="0" smtClean="0">
                <a:solidFill>
                  <a:srgbClr val="4F81BD">
                    <a:lumMod val="50000"/>
                  </a:srgbClr>
                </a:solidFill>
              </a:rPr>
              <a:t>.</a:t>
            </a:r>
          </a:p>
          <a:p>
            <a:pPr algn="ctr"/>
            <a:r>
              <a:rPr lang="it-IT" i="1" dirty="0" smtClean="0">
                <a:solidFill>
                  <a:srgbClr val="4F81BD">
                    <a:lumMod val="50000"/>
                  </a:srgbClr>
                </a:solidFill>
              </a:rPr>
              <a:t>Governativa</a:t>
            </a:r>
            <a:endParaRPr lang="it-IT" i="1" dirty="0">
              <a:solidFill>
                <a:srgbClr val="4F81BD">
                  <a:lumMod val="50000"/>
                </a:srgbClr>
              </a:solidFill>
            </a:endParaRPr>
          </a:p>
        </p:txBody>
      </p:sp>
      <p:sp>
        <p:nvSpPr>
          <p:cNvPr id="59" name="CasellaDiTesto 58"/>
          <p:cNvSpPr txBox="1"/>
          <p:nvPr/>
        </p:nvSpPr>
        <p:spPr>
          <a:xfrm>
            <a:off x="6603383" y="5321211"/>
            <a:ext cx="938078" cy="400110"/>
          </a:xfrm>
          <a:prstGeom prst="rect">
            <a:avLst/>
          </a:prstGeom>
          <a:noFill/>
        </p:spPr>
        <p:txBody>
          <a:bodyPr wrap="none" rtlCol="0">
            <a:spAutoFit/>
          </a:bodyPr>
          <a:lstStyle>
            <a:defPPr>
              <a:defRPr lang="it-IT"/>
            </a:defPPr>
            <a:lvl1pPr>
              <a:defRPr sz="1000" b="1">
                <a:solidFill>
                  <a:schemeClr val="accent1">
                    <a:lumMod val="50000"/>
                  </a:schemeClr>
                </a:solidFill>
              </a:defRPr>
            </a:lvl1pPr>
          </a:lstStyle>
          <a:p>
            <a:pPr algn="ctr"/>
            <a:r>
              <a:rPr lang="it-IT" i="1" dirty="0" smtClean="0">
                <a:solidFill>
                  <a:srgbClr val="4F81BD">
                    <a:lumMod val="50000"/>
                  </a:srgbClr>
                </a:solidFill>
              </a:rPr>
              <a:t>Corrispettivi</a:t>
            </a:r>
          </a:p>
          <a:p>
            <a:pPr algn="ctr"/>
            <a:r>
              <a:rPr lang="it-IT" i="1" dirty="0" smtClean="0">
                <a:solidFill>
                  <a:srgbClr val="4F81BD">
                    <a:lumMod val="50000"/>
                  </a:srgbClr>
                </a:solidFill>
              </a:rPr>
              <a:t>commerciali</a:t>
            </a:r>
            <a:endParaRPr lang="it-IT" i="1" dirty="0">
              <a:solidFill>
                <a:srgbClr val="4F81BD">
                  <a:lumMod val="50000"/>
                </a:srgbClr>
              </a:solidFill>
            </a:endParaRPr>
          </a:p>
        </p:txBody>
      </p:sp>
      <p:sp>
        <p:nvSpPr>
          <p:cNvPr id="65" name="CasellaDiTesto 64"/>
          <p:cNvSpPr txBox="1"/>
          <p:nvPr/>
        </p:nvSpPr>
        <p:spPr>
          <a:xfrm>
            <a:off x="7242760" y="2462930"/>
            <a:ext cx="830677" cy="400110"/>
          </a:xfrm>
          <a:prstGeom prst="rect">
            <a:avLst/>
          </a:prstGeom>
          <a:noFill/>
        </p:spPr>
        <p:txBody>
          <a:bodyPr wrap="none" rtlCol="0">
            <a:spAutoFit/>
          </a:bodyPr>
          <a:lstStyle>
            <a:defPPr>
              <a:defRPr lang="it-IT"/>
            </a:defPPr>
            <a:lvl1pPr>
              <a:defRPr sz="1000" b="1">
                <a:solidFill>
                  <a:schemeClr val="accent1">
                    <a:lumMod val="50000"/>
                  </a:schemeClr>
                </a:solidFill>
              </a:defRPr>
            </a:lvl1pPr>
          </a:lstStyle>
          <a:p>
            <a:pPr algn="ctr"/>
            <a:r>
              <a:rPr lang="it-IT" i="1" dirty="0" smtClean="0">
                <a:solidFill>
                  <a:srgbClr val="4F81BD">
                    <a:lumMod val="50000"/>
                  </a:srgbClr>
                </a:solidFill>
              </a:rPr>
              <a:t>Ricerche</a:t>
            </a:r>
            <a:br>
              <a:rPr lang="it-IT" i="1" dirty="0" smtClean="0">
                <a:solidFill>
                  <a:srgbClr val="4F81BD">
                    <a:lumMod val="50000"/>
                  </a:srgbClr>
                </a:solidFill>
              </a:rPr>
            </a:br>
            <a:r>
              <a:rPr lang="it-IT" i="1" dirty="0" smtClean="0">
                <a:solidFill>
                  <a:srgbClr val="4F81BD">
                    <a:lumMod val="50000"/>
                  </a:srgbClr>
                </a:solidFill>
              </a:rPr>
              <a:t>Statistiche</a:t>
            </a:r>
            <a:endParaRPr lang="it-IT" i="1" dirty="0">
              <a:solidFill>
                <a:srgbClr val="4F81BD">
                  <a:lumMod val="50000"/>
                </a:srgbClr>
              </a:solidFill>
            </a:endParaRPr>
          </a:p>
        </p:txBody>
      </p:sp>
      <p:sp>
        <p:nvSpPr>
          <p:cNvPr id="66" name="CasellaDiTesto 65"/>
          <p:cNvSpPr txBox="1"/>
          <p:nvPr/>
        </p:nvSpPr>
        <p:spPr>
          <a:xfrm>
            <a:off x="5436755" y="5398156"/>
            <a:ext cx="710452" cy="246221"/>
          </a:xfrm>
          <a:prstGeom prst="rect">
            <a:avLst/>
          </a:prstGeom>
          <a:noFill/>
        </p:spPr>
        <p:txBody>
          <a:bodyPr wrap="none" rtlCol="0">
            <a:spAutoFit/>
          </a:bodyPr>
          <a:lstStyle>
            <a:defPPr>
              <a:defRPr lang="it-IT"/>
            </a:defPPr>
            <a:lvl1pPr algn="ctr">
              <a:defRPr sz="1000" b="1" i="1">
                <a:solidFill>
                  <a:srgbClr val="4F81BD">
                    <a:lumMod val="50000"/>
                  </a:srgbClr>
                </a:solidFill>
              </a:defRPr>
            </a:lvl1pPr>
          </a:lstStyle>
          <a:p>
            <a:r>
              <a:rPr lang="it-IT" dirty="0"/>
              <a:t>Scritture</a:t>
            </a:r>
          </a:p>
        </p:txBody>
      </p:sp>
      <p:sp>
        <p:nvSpPr>
          <p:cNvPr id="68" name="CasellaDiTesto 67"/>
          <p:cNvSpPr txBox="1"/>
          <p:nvPr/>
        </p:nvSpPr>
        <p:spPr>
          <a:xfrm>
            <a:off x="2832133" y="1509582"/>
            <a:ext cx="788999" cy="246221"/>
          </a:xfrm>
          <a:prstGeom prst="rect">
            <a:avLst/>
          </a:prstGeom>
          <a:noFill/>
        </p:spPr>
        <p:txBody>
          <a:bodyPr wrap="none" rtlCol="0">
            <a:spAutoFit/>
          </a:bodyPr>
          <a:lstStyle>
            <a:defPPr>
              <a:defRPr lang="it-IT"/>
            </a:defPPr>
            <a:lvl1pPr algn="ctr">
              <a:defRPr sz="1000" b="1" i="1">
                <a:solidFill>
                  <a:srgbClr val="4F81BD">
                    <a:lumMod val="50000"/>
                  </a:srgbClr>
                </a:solidFill>
              </a:defRPr>
            </a:lvl1pPr>
          </a:lstStyle>
          <a:p>
            <a:r>
              <a:rPr lang="it-IT" dirty="0"/>
              <a:t>Spettanze</a:t>
            </a:r>
          </a:p>
        </p:txBody>
      </p:sp>
      <p:pic>
        <p:nvPicPr>
          <p:cNvPr id="69" name="Immagine 6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10618" y="2357154"/>
            <a:ext cx="602713" cy="283846"/>
          </a:xfrm>
          <a:prstGeom prst="rect">
            <a:avLst/>
          </a:prstGeom>
        </p:spPr>
      </p:pic>
      <p:pic>
        <p:nvPicPr>
          <p:cNvPr id="70" name="Immagine 6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621132" y="2383905"/>
            <a:ext cx="647619" cy="447619"/>
          </a:xfrm>
          <a:prstGeom prst="rect">
            <a:avLst/>
          </a:prstGeom>
        </p:spPr>
      </p:pic>
      <p:pic>
        <p:nvPicPr>
          <p:cNvPr id="61" name="Picture 3" descr="D:\INFOCAMERE\lavoro\---------comunicazione\Istituto_pagamento_def_NUOVO LOGO.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70425" y="3725419"/>
            <a:ext cx="527473" cy="508605"/>
          </a:xfrm>
          <a:prstGeom prst="rect">
            <a:avLst/>
          </a:prstGeom>
          <a:noFill/>
          <a:extLst>
            <a:ext uri="{909E8E84-426E-40DD-AFC4-6F175D3DCCD1}">
              <a14:hiddenFill xmlns:a14="http://schemas.microsoft.com/office/drawing/2010/main">
                <a:solidFill>
                  <a:srgbClr val="FFFFFF"/>
                </a:solidFill>
              </a14:hiddenFill>
            </a:ext>
          </a:extLst>
        </p:spPr>
      </p:pic>
      <p:pic>
        <p:nvPicPr>
          <p:cNvPr id="72" name="Immagine 7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54967" y="3635756"/>
            <a:ext cx="735522" cy="687929"/>
          </a:xfrm>
          <a:prstGeom prst="rect">
            <a:avLst/>
          </a:prstGeom>
        </p:spPr>
      </p:pic>
      <p:pic>
        <p:nvPicPr>
          <p:cNvPr id="74" name="Immagine 7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03256" y="3965852"/>
            <a:ext cx="1155804" cy="224885"/>
          </a:xfrm>
          <a:prstGeom prst="rect">
            <a:avLst/>
          </a:prstGeom>
        </p:spPr>
      </p:pic>
      <p:sp>
        <p:nvSpPr>
          <p:cNvPr id="84" name="Rettangolo arrotondato 83"/>
          <p:cNvSpPr/>
          <p:nvPr/>
        </p:nvSpPr>
        <p:spPr>
          <a:xfrm>
            <a:off x="3534249" y="3366079"/>
            <a:ext cx="1469004" cy="1039449"/>
          </a:xfrm>
          <a:prstGeom prst="roundRect">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it-IT" sz="1200" b="1" dirty="0" smtClean="0">
                <a:solidFill>
                  <a:srgbClr val="4F81BD">
                    <a:lumMod val="50000"/>
                  </a:srgbClr>
                </a:solidFill>
              </a:rPr>
              <a:t>Protocollazione</a:t>
            </a:r>
            <a:endParaRPr lang="it-IT" sz="1000" b="1" dirty="0">
              <a:solidFill>
                <a:srgbClr val="4F81BD">
                  <a:lumMod val="50000"/>
                </a:srgbClr>
              </a:solidFill>
            </a:endParaRPr>
          </a:p>
        </p:txBody>
      </p:sp>
      <p:pic>
        <p:nvPicPr>
          <p:cNvPr id="73" name="Immagine 7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634178" y="3823293"/>
            <a:ext cx="1288541" cy="304980"/>
          </a:xfrm>
          <a:prstGeom prst="rect">
            <a:avLst/>
          </a:prstGeom>
        </p:spPr>
      </p:pic>
      <p:sp>
        <p:nvSpPr>
          <p:cNvPr id="87" name="CasellaDiTesto 86"/>
          <p:cNvSpPr txBox="1"/>
          <p:nvPr/>
        </p:nvSpPr>
        <p:spPr>
          <a:xfrm>
            <a:off x="3913182" y="5398156"/>
            <a:ext cx="763351" cy="246221"/>
          </a:xfrm>
          <a:prstGeom prst="rect">
            <a:avLst/>
          </a:prstGeom>
          <a:noFill/>
        </p:spPr>
        <p:txBody>
          <a:bodyPr wrap="none" rtlCol="0">
            <a:spAutoFit/>
          </a:bodyPr>
          <a:lstStyle>
            <a:defPPr>
              <a:defRPr lang="it-IT"/>
            </a:defPPr>
            <a:lvl1pPr algn="ctr">
              <a:defRPr sz="1000" b="1" i="1">
                <a:solidFill>
                  <a:srgbClr val="4F81BD">
                    <a:lumMod val="50000"/>
                  </a:srgbClr>
                </a:solidFill>
              </a:defRPr>
            </a:lvl1pPr>
          </a:lstStyle>
          <a:p>
            <a:r>
              <a:rPr lang="it-IT" dirty="0" smtClean="0"/>
              <a:t>Contratto</a:t>
            </a:r>
            <a:endParaRPr lang="it-IT" dirty="0"/>
          </a:p>
        </p:txBody>
      </p:sp>
      <p:sp>
        <p:nvSpPr>
          <p:cNvPr id="90" name="Rettangolo arrotondato 89"/>
          <p:cNvSpPr/>
          <p:nvPr/>
        </p:nvSpPr>
        <p:spPr>
          <a:xfrm>
            <a:off x="1724416" y="3361245"/>
            <a:ext cx="1672878" cy="1039449"/>
          </a:xfrm>
          <a:prstGeom prst="roundRect">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it-IT" sz="1100" b="1" dirty="0" smtClean="0">
                <a:solidFill>
                  <a:srgbClr val="4F81BD">
                    <a:lumMod val="50000"/>
                  </a:srgbClr>
                </a:solidFill>
              </a:rPr>
              <a:t>Strumenti Firma e Marca</a:t>
            </a:r>
            <a:endParaRPr lang="it-IT" sz="1100" b="1" dirty="0">
              <a:solidFill>
                <a:srgbClr val="4F81BD">
                  <a:lumMod val="50000"/>
                </a:srgbClr>
              </a:solidFill>
            </a:endParaRPr>
          </a:p>
        </p:txBody>
      </p:sp>
      <p:sp>
        <p:nvSpPr>
          <p:cNvPr id="77" name="CasellaDiTesto 76"/>
          <p:cNvSpPr txBox="1"/>
          <p:nvPr/>
        </p:nvSpPr>
        <p:spPr>
          <a:xfrm>
            <a:off x="2846682" y="4128273"/>
            <a:ext cx="787683" cy="307777"/>
          </a:xfrm>
          <a:prstGeom prst="rect">
            <a:avLst/>
          </a:prstGeom>
          <a:noFill/>
        </p:spPr>
        <p:txBody>
          <a:bodyPr wrap="square" rtlCol="0">
            <a:spAutoFit/>
          </a:bodyPr>
          <a:lstStyle/>
          <a:p>
            <a:pPr algn="ctr"/>
            <a:endParaRPr lang="it-IT"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8" name="Gruppo 77"/>
          <p:cNvGrpSpPr/>
          <p:nvPr/>
        </p:nvGrpSpPr>
        <p:grpSpPr>
          <a:xfrm>
            <a:off x="1714891" y="3799607"/>
            <a:ext cx="866308" cy="756154"/>
            <a:chOff x="4039128" y="5179725"/>
            <a:chExt cx="1070956" cy="801027"/>
          </a:xfrm>
        </p:grpSpPr>
        <p:pic>
          <p:nvPicPr>
            <p:cNvPr id="79" name="Picture 5"/>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72011" y="5179725"/>
              <a:ext cx="7334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CasellaDiTesto 79"/>
            <p:cNvSpPr txBox="1"/>
            <p:nvPr/>
          </p:nvSpPr>
          <p:spPr>
            <a:xfrm>
              <a:off x="4039128" y="5654710"/>
              <a:ext cx="1070956" cy="326042"/>
            </a:xfrm>
            <a:prstGeom prst="rect">
              <a:avLst/>
            </a:prstGeom>
            <a:noFill/>
          </p:spPr>
          <p:txBody>
            <a:bodyPr wrap="square" rtlCol="0">
              <a:spAutoFit/>
            </a:bodyPr>
            <a:lstStyle/>
            <a:p>
              <a:pPr algn="ctr"/>
              <a:endParaRPr lang="it-IT"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91" name="Rettangolo arrotondato 90"/>
          <p:cNvSpPr/>
          <p:nvPr/>
        </p:nvSpPr>
        <p:spPr>
          <a:xfrm>
            <a:off x="493435" y="3357868"/>
            <a:ext cx="1086349" cy="1039449"/>
          </a:xfrm>
          <a:prstGeom prst="roundRect">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it-IT" sz="1100" b="1" dirty="0" smtClean="0">
                <a:solidFill>
                  <a:srgbClr val="4F81BD">
                    <a:lumMod val="50000"/>
                  </a:srgbClr>
                </a:solidFill>
              </a:rPr>
              <a:t>Registro Imprese</a:t>
            </a:r>
            <a:endParaRPr lang="it-IT" sz="1100" b="1" dirty="0">
              <a:solidFill>
                <a:srgbClr val="4F81BD">
                  <a:lumMod val="50000"/>
                </a:srgbClr>
              </a:solidFill>
            </a:endParaRPr>
          </a:p>
        </p:txBody>
      </p:sp>
      <p:pic>
        <p:nvPicPr>
          <p:cNvPr id="60" name="Immagine 59"/>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57079" y="3782394"/>
            <a:ext cx="770148" cy="513432"/>
          </a:xfrm>
          <a:prstGeom prst="rect">
            <a:avLst/>
          </a:prstGeom>
        </p:spPr>
      </p:pic>
      <p:sp>
        <p:nvSpPr>
          <p:cNvPr id="92" name="CasellaDiTesto 91"/>
          <p:cNvSpPr txBox="1"/>
          <p:nvPr/>
        </p:nvSpPr>
        <p:spPr>
          <a:xfrm>
            <a:off x="1318872" y="2681456"/>
            <a:ext cx="710452" cy="246221"/>
          </a:xfrm>
          <a:prstGeom prst="rect">
            <a:avLst/>
          </a:prstGeom>
          <a:noFill/>
        </p:spPr>
        <p:txBody>
          <a:bodyPr wrap="none" rtlCol="0">
            <a:spAutoFit/>
          </a:bodyPr>
          <a:lstStyle>
            <a:defPPr>
              <a:defRPr lang="it-IT"/>
            </a:defPPr>
            <a:lvl1pPr algn="ctr">
              <a:defRPr sz="1000" b="1" i="1">
                <a:solidFill>
                  <a:srgbClr val="4F81BD">
                    <a:lumMod val="50000"/>
                  </a:srgbClr>
                </a:solidFill>
              </a:defRPr>
            </a:lvl1pPr>
          </a:lstStyle>
          <a:p>
            <a:r>
              <a:rPr lang="it-IT" dirty="0"/>
              <a:t>Scritture</a:t>
            </a:r>
          </a:p>
        </p:txBody>
      </p:sp>
      <p:pic>
        <p:nvPicPr>
          <p:cNvPr id="83" name="Immagine 82" descr="clock.png"/>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2803335" y="3823293"/>
            <a:ext cx="431594" cy="431594"/>
          </a:xfrm>
          <a:prstGeom prst="rect">
            <a:avLst/>
          </a:prstGeom>
        </p:spPr>
      </p:pic>
      <p:pic>
        <p:nvPicPr>
          <p:cNvPr id="94" name="Immagine 93" descr="euro.png"/>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781114" y="4653740"/>
            <a:ext cx="609588" cy="609588"/>
          </a:xfrm>
          <a:prstGeom prst="rect">
            <a:avLst/>
          </a:prstGeom>
        </p:spPr>
      </p:pic>
      <p:pic>
        <p:nvPicPr>
          <p:cNvPr id="95" name="Immagine 94" descr="euro.png"/>
          <p:cNvPicPr>
            <a:picLocks noChangeAspect="1"/>
          </p:cNvPicPr>
          <p:nvPr/>
        </p:nvPicPr>
        <p:blipFill>
          <a:blip r:embed="rId1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70338" y="1418909"/>
            <a:ext cx="494544" cy="494544"/>
          </a:xfrm>
          <a:prstGeom prst="rect">
            <a:avLst/>
          </a:prstGeom>
        </p:spPr>
      </p:pic>
      <p:pic>
        <p:nvPicPr>
          <p:cNvPr id="3" name="Immagine 2" descr="Logo-Camere-di-Commercio-d'Italia_NEW-2015.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4361111" y="6034748"/>
            <a:ext cx="3162300" cy="190500"/>
          </a:xfrm>
          <a:prstGeom prst="rect">
            <a:avLst/>
          </a:prstGeom>
        </p:spPr>
      </p:pic>
      <p:pic>
        <p:nvPicPr>
          <p:cNvPr id="4" name="Immagine 3" descr="documents.png"/>
          <p:cNvPicPr>
            <a:picLocks noChangeAspect="1"/>
          </p:cNvPicPr>
          <p:nvPr/>
        </p:nvPicPr>
        <p:blipFill>
          <a:blip r:embed="rId18"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477887" y="4711623"/>
            <a:ext cx="618030" cy="618030"/>
          </a:xfrm>
          <a:prstGeom prst="rect">
            <a:avLst/>
          </a:prstGeom>
        </p:spPr>
      </p:pic>
      <p:grpSp>
        <p:nvGrpSpPr>
          <p:cNvPr id="96" name="Gruppo 95"/>
          <p:cNvGrpSpPr/>
          <p:nvPr/>
        </p:nvGrpSpPr>
        <p:grpSpPr>
          <a:xfrm>
            <a:off x="4014520" y="4728236"/>
            <a:ext cx="601418" cy="601417"/>
            <a:chOff x="7610230" y="3514550"/>
            <a:chExt cx="752232" cy="752231"/>
          </a:xfrm>
        </p:grpSpPr>
        <p:pic>
          <p:nvPicPr>
            <p:cNvPr id="97" name="Immagine 96" descr="documento.png"/>
            <p:cNvPicPr>
              <a:picLocks noChangeAspect="1"/>
            </p:cNvPicPr>
            <p:nvPr/>
          </p:nvPicPr>
          <p:blipFill>
            <a:blip r:embed="rId1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10231" y="3514550"/>
              <a:ext cx="752231" cy="752231"/>
            </a:xfrm>
            <a:prstGeom prst="rect">
              <a:avLst/>
            </a:prstGeom>
          </p:spPr>
        </p:pic>
        <p:sp>
          <p:nvSpPr>
            <p:cNvPr id="98" name="Shape 501"/>
            <p:cNvSpPr/>
            <p:nvPr/>
          </p:nvSpPr>
          <p:spPr>
            <a:xfrm>
              <a:off x="7610230" y="3851320"/>
              <a:ext cx="543739" cy="230870"/>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buSzPct val="25000"/>
                <a:buNone/>
              </a:pPr>
              <a:r>
                <a:rPr lang="it-IT" sz="1800">
                  <a:solidFill>
                    <a:schemeClr val="lt1"/>
                  </a:solidFill>
                  <a:latin typeface="Arial"/>
                  <a:ea typeface="Arial"/>
                  <a:cs typeface="Arial"/>
                  <a:sym typeface="Arial"/>
                </a:rPr>
                <a:t> </a:t>
              </a:r>
            </a:p>
          </p:txBody>
        </p:sp>
        <p:sp>
          <p:nvSpPr>
            <p:cNvPr id="99" name="Rettangolo 98"/>
            <p:cNvSpPr/>
            <p:nvPr/>
          </p:nvSpPr>
          <p:spPr>
            <a:xfrm>
              <a:off x="7610231" y="3794879"/>
              <a:ext cx="615930" cy="346461"/>
            </a:xfrm>
            <a:prstGeom prst="rect">
              <a:avLst/>
            </a:prstGeom>
            <a:solidFill>
              <a:srgbClr val="FF0000"/>
            </a:solidFill>
          </p:spPr>
          <p:txBody>
            <a:bodyPr wrap="none">
              <a:spAutoFit/>
            </a:bodyPr>
            <a:lstStyle/>
            <a:p>
              <a:r>
                <a:rPr lang="it-IT" sz="1200" b="1" dirty="0" smtClean="0">
                  <a:solidFill>
                    <a:schemeClr val="bg1"/>
                  </a:solidFill>
                  <a:ea typeface="Kozuka Gothic Pro L" pitchFamily="34" charset="-128"/>
                </a:rPr>
                <a:t>PDF</a:t>
              </a:r>
              <a:endParaRPr lang="it-IT" sz="1200" dirty="0">
                <a:solidFill>
                  <a:schemeClr val="bg1"/>
                </a:solidFill>
              </a:endParaRPr>
            </a:p>
          </p:txBody>
        </p:sp>
      </p:grpSp>
      <p:pic>
        <p:nvPicPr>
          <p:cNvPr id="100" name="Immagine 99" descr="conuting.png"/>
          <p:cNvPicPr>
            <a:picLocks noChangeAspect="1"/>
          </p:cNvPicPr>
          <p:nvPr/>
        </p:nvPicPr>
        <p:blipFill>
          <a:blip r:embed="rId2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026019" y="4711623"/>
            <a:ext cx="517738" cy="517738"/>
          </a:xfrm>
          <a:prstGeom prst="rect">
            <a:avLst/>
          </a:prstGeom>
        </p:spPr>
      </p:pic>
      <p:pic>
        <p:nvPicPr>
          <p:cNvPr id="9" name="Immagine 8" descr="search.png"/>
          <p:cNvPicPr>
            <a:picLocks noChangeAspect="1"/>
          </p:cNvPicPr>
          <p:nvPr/>
        </p:nvPicPr>
        <p:blipFill>
          <a:blip r:embed="rId21"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5400000">
            <a:off x="7541461" y="2102752"/>
            <a:ext cx="446672" cy="446672"/>
          </a:xfrm>
          <a:prstGeom prst="rect">
            <a:avLst/>
          </a:prstGeom>
        </p:spPr>
      </p:pic>
      <p:pic>
        <p:nvPicPr>
          <p:cNvPr id="101" name="Immagine 100" descr="Logo-Camere-di-Commercio-d'Italia_NEW-2015.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6354405" y="1371761"/>
            <a:ext cx="1905242" cy="114774"/>
          </a:xfrm>
          <a:prstGeom prst="rect">
            <a:avLst/>
          </a:prstGeom>
        </p:spPr>
      </p:pic>
      <p:pic>
        <p:nvPicPr>
          <p:cNvPr id="102" name="Immagine 101" descr="man.png"/>
          <p:cNvPicPr>
            <a:picLocks noChangeAspect="1"/>
          </p:cNvPicPr>
          <p:nvPr/>
        </p:nvPicPr>
        <p:blipFill>
          <a:blip r:embed="rId2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996534" y="1508773"/>
            <a:ext cx="606534" cy="606534"/>
          </a:xfrm>
          <a:prstGeom prst="rect">
            <a:avLst/>
          </a:prstGeom>
        </p:spPr>
      </p:pic>
      <p:cxnSp>
        <p:nvCxnSpPr>
          <p:cNvPr id="103" name="Connettore 1 102"/>
          <p:cNvCxnSpPr/>
          <p:nvPr/>
        </p:nvCxnSpPr>
        <p:spPr>
          <a:xfrm>
            <a:off x="6699791" y="2607626"/>
            <a:ext cx="542969"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04" name="Connettore 1 103"/>
          <p:cNvCxnSpPr/>
          <p:nvPr/>
        </p:nvCxnSpPr>
        <p:spPr>
          <a:xfrm flipV="1">
            <a:off x="7242760" y="2169692"/>
            <a:ext cx="0" cy="449108"/>
          </a:xfrm>
          <a:prstGeom prst="line">
            <a:avLst/>
          </a:prstGeom>
          <a:ln w="38100">
            <a:solidFill>
              <a:srgbClr val="C000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105" name="Connettore 1 104"/>
          <p:cNvCxnSpPr/>
          <p:nvPr/>
        </p:nvCxnSpPr>
        <p:spPr>
          <a:xfrm>
            <a:off x="3176305" y="1913453"/>
            <a:ext cx="13233" cy="323162"/>
          </a:xfrm>
          <a:prstGeom prst="line">
            <a:avLst/>
          </a:prstGeom>
          <a:ln w="38100">
            <a:solidFill>
              <a:schemeClr val="accent4"/>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106" name="Connettore 1 105"/>
          <p:cNvCxnSpPr/>
          <p:nvPr/>
        </p:nvCxnSpPr>
        <p:spPr>
          <a:xfrm>
            <a:off x="2801860" y="1825139"/>
            <a:ext cx="374445" cy="0"/>
          </a:xfrm>
          <a:prstGeom prst="line">
            <a:avLst/>
          </a:prstGeom>
          <a:ln w="381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uppo 16"/>
          <p:cNvGrpSpPr/>
          <p:nvPr/>
        </p:nvGrpSpPr>
        <p:grpSpPr>
          <a:xfrm rot="5400000">
            <a:off x="2126041" y="2192295"/>
            <a:ext cx="542970" cy="631612"/>
            <a:chOff x="4749856" y="964694"/>
            <a:chExt cx="542970" cy="631612"/>
          </a:xfrm>
        </p:grpSpPr>
        <p:cxnSp>
          <p:nvCxnSpPr>
            <p:cNvPr id="107" name="Connettore 1 106"/>
            <p:cNvCxnSpPr/>
            <p:nvPr/>
          </p:nvCxnSpPr>
          <p:spPr>
            <a:xfrm>
              <a:off x="4749856" y="1585132"/>
              <a:ext cx="542969"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08" name="Connettore 1 107"/>
            <p:cNvCxnSpPr/>
            <p:nvPr/>
          </p:nvCxnSpPr>
          <p:spPr>
            <a:xfrm rot="16200000">
              <a:off x="4977020" y="1280500"/>
              <a:ext cx="631612" cy="0"/>
            </a:xfrm>
            <a:prstGeom prst="line">
              <a:avLst/>
            </a:prstGeom>
            <a:ln w="38100">
              <a:solidFill>
                <a:srgbClr val="C00000"/>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109" name="Gruppo 108"/>
          <p:cNvGrpSpPr/>
          <p:nvPr/>
        </p:nvGrpSpPr>
        <p:grpSpPr>
          <a:xfrm>
            <a:off x="1427226" y="2196890"/>
            <a:ext cx="484567" cy="484566"/>
            <a:chOff x="7610230" y="3514550"/>
            <a:chExt cx="752232" cy="752231"/>
          </a:xfrm>
        </p:grpSpPr>
        <p:pic>
          <p:nvPicPr>
            <p:cNvPr id="110" name="Immagine 109" descr="documento.png"/>
            <p:cNvPicPr>
              <a:picLocks noChangeAspect="1"/>
            </p:cNvPicPr>
            <p:nvPr/>
          </p:nvPicPr>
          <p:blipFill>
            <a:blip r:embed="rId2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10231" y="3514550"/>
              <a:ext cx="752231" cy="752231"/>
            </a:xfrm>
            <a:prstGeom prst="rect">
              <a:avLst/>
            </a:prstGeom>
          </p:spPr>
        </p:pic>
        <p:sp>
          <p:nvSpPr>
            <p:cNvPr id="111" name="Shape 501"/>
            <p:cNvSpPr/>
            <p:nvPr/>
          </p:nvSpPr>
          <p:spPr>
            <a:xfrm>
              <a:off x="7610230" y="3851320"/>
              <a:ext cx="543739" cy="230870"/>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buSzPct val="25000"/>
                <a:buNone/>
              </a:pPr>
              <a:r>
                <a:rPr lang="it-IT" sz="1000">
                  <a:solidFill>
                    <a:schemeClr val="lt1"/>
                  </a:solidFill>
                  <a:latin typeface="Arial"/>
                  <a:ea typeface="Arial"/>
                  <a:cs typeface="Arial"/>
                  <a:sym typeface="Arial"/>
                </a:rPr>
                <a:t> </a:t>
              </a:r>
            </a:p>
          </p:txBody>
        </p:sp>
        <p:sp>
          <p:nvSpPr>
            <p:cNvPr id="112" name="Rettangolo 111"/>
            <p:cNvSpPr/>
            <p:nvPr/>
          </p:nvSpPr>
          <p:spPr>
            <a:xfrm>
              <a:off x="7610232" y="3794879"/>
              <a:ext cx="565380" cy="310562"/>
            </a:xfrm>
            <a:prstGeom prst="rect">
              <a:avLst/>
            </a:prstGeom>
            <a:solidFill>
              <a:srgbClr val="FF0000"/>
            </a:solidFill>
          </p:spPr>
          <p:txBody>
            <a:bodyPr wrap="none">
              <a:spAutoFit/>
            </a:bodyPr>
            <a:lstStyle/>
            <a:p>
              <a:r>
                <a:rPr lang="it-IT" sz="700" b="1" dirty="0" smtClean="0">
                  <a:solidFill>
                    <a:schemeClr val="bg1"/>
                  </a:solidFill>
                  <a:ea typeface="Kozuka Gothic Pro L" pitchFamily="34" charset="-128"/>
                </a:rPr>
                <a:t>PDF</a:t>
              </a:r>
              <a:endParaRPr lang="it-IT" sz="700" dirty="0">
                <a:solidFill>
                  <a:schemeClr val="bg1"/>
                </a:solidFill>
              </a:endParaRPr>
            </a:p>
          </p:txBody>
        </p:sp>
      </p:grpSp>
      <p:cxnSp>
        <p:nvCxnSpPr>
          <p:cNvPr id="113" name="Connettore 1 112"/>
          <p:cNvCxnSpPr/>
          <p:nvPr/>
        </p:nvCxnSpPr>
        <p:spPr>
          <a:xfrm>
            <a:off x="4767896" y="2956485"/>
            <a:ext cx="0" cy="205206"/>
          </a:xfrm>
          <a:prstGeom prst="line">
            <a:avLst/>
          </a:prstGeom>
          <a:ln w="76200" cmpd="sng">
            <a:solidFill>
              <a:schemeClr val="tx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pic>
        <p:nvPicPr>
          <p:cNvPr id="115" name="Immagine 114" descr="building 2.png"/>
          <p:cNvPicPr>
            <a:picLocks noChangeAspect="1"/>
          </p:cNvPicPr>
          <p:nvPr/>
        </p:nvPicPr>
        <p:blipFill>
          <a:blip r:embed="rId2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24416" y="1663839"/>
            <a:ext cx="464764" cy="464764"/>
          </a:xfrm>
          <a:prstGeom prst="rect">
            <a:avLst/>
          </a:prstGeom>
        </p:spPr>
      </p:pic>
    </p:spTree>
    <p:extLst>
      <p:ext uri="{BB962C8B-B14F-4D97-AF65-F5344CB8AC3E}">
        <p14:creationId xmlns:p14="http://schemas.microsoft.com/office/powerpoint/2010/main" val="2292610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Connettore 1 70"/>
          <p:cNvCxnSpPr>
            <a:stCxn id="94" idx="2"/>
            <a:endCxn id="48" idx="0"/>
          </p:cNvCxnSpPr>
          <p:nvPr/>
        </p:nvCxnSpPr>
        <p:spPr>
          <a:xfrm>
            <a:off x="8079549" y="2968342"/>
            <a:ext cx="53887" cy="2472251"/>
          </a:xfrm>
          <a:prstGeom prst="line">
            <a:avLst/>
          </a:prstGeom>
          <a:ln w="38100">
            <a:solidFill>
              <a:srgbClr val="447CC8"/>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26" name="Rettangolo 25"/>
          <p:cNvSpPr/>
          <p:nvPr/>
        </p:nvSpPr>
        <p:spPr>
          <a:xfrm>
            <a:off x="4680983" y="3396895"/>
            <a:ext cx="2615008" cy="1713802"/>
          </a:xfrm>
          <a:prstGeom prst="rect">
            <a:avLst/>
          </a:prstGeom>
        </p:spPr>
        <p:txBody>
          <a:bodyPr wrap="square">
            <a:spAutoFit/>
          </a:bodyPr>
          <a:lstStyle/>
          <a:p>
            <a:pPr>
              <a:lnSpc>
                <a:spcPct val="110000"/>
              </a:lnSpc>
            </a:pPr>
            <a:r>
              <a:rPr lang="it-IT" b="1" dirty="0" smtClean="0">
                <a:solidFill>
                  <a:srgbClr val="184B9A"/>
                </a:solidFill>
              </a:rPr>
              <a:t>3. </a:t>
            </a:r>
            <a:r>
              <a:rPr lang="it-IT" sz="1400" b="1" i="1" u="sng" dirty="0" smtClean="0">
                <a:solidFill>
                  <a:srgbClr val="184B9A"/>
                </a:solidFill>
              </a:rPr>
              <a:t>Il </a:t>
            </a:r>
            <a:r>
              <a:rPr lang="it-IT" sz="1400" b="1" i="1" u="sng" dirty="0">
                <a:solidFill>
                  <a:srgbClr val="184B9A"/>
                </a:solidFill>
              </a:rPr>
              <a:t>Servizio</a:t>
            </a:r>
            <a:r>
              <a:rPr lang="it-IT" sz="1400" b="1" dirty="0">
                <a:solidFill>
                  <a:srgbClr val="184B9A"/>
                </a:solidFill>
              </a:rPr>
              <a:t> </a:t>
            </a:r>
            <a:r>
              <a:rPr lang="it-IT" sz="1400" dirty="0" smtClean="0">
                <a:solidFill>
                  <a:srgbClr val="184B9A"/>
                </a:solidFill>
              </a:rPr>
              <a:t>apposta la stampigliatura e la marca sulla </a:t>
            </a:r>
            <a:r>
              <a:rPr lang="it-IT" sz="1400" i="1" dirty="0" smtClean="0">
                <a:solidFill>
                  <a:srgbClr val="184B9A"/>
                </a:solidFill>
              </a:rPr>
              <a:t>sezione</a:t>
            </a:r>
            <a:r>
              <a:rPr lang="it-IT" sz="1400" dirty="0" smtClean="0">
                <a:solidFill>
                  <a:srgbClr val="184B9A"/>
                </a:solidFill>
              </a:rPr>
              <a:t> del libro</a:t>
            </a:r>
            <a:endParaRPr lang="it-IT" sz="1400" dirty="0">
              <a:solidFill>
                <a:srgbClr val="184B9A"/>
              </a:solidFill>
            </a:endParaRPr>
          </a:p>
          <a:p>
            <a:pPr>
              <a:lnSpc>
                <a:spcPct val="110000"/>
              </a:lnSpc>
            </a:pPr>
            <a:endParaRPr lang="it-IT" b="1" dirty="0" smtClean="0">
              <a:solidFill>
                <a:srgbClr val="184B9A"/>
              </a:solidFill>
            </a:endParaRPr>
          </a:p>
          <a:p>
            <a:pPr>
              <a:lnSpc>
                <a:spcPct val="110000"/>
              </a:lnSpc>
            </a:pPr>
            <a:r>
              <a:rPr lang="it-IT" b="1" dirty="0" smtClean="0">
                <a:solidFill>
                  <a:srgbClr val="184B9A"/>
                </a:solidFill>
              </a:rPr>
              <a:t>4. </a:t>
            </a:r>
            <a:r>
              <a:rPr lang="it-IT" sz="1400" b="1" i="1" u="sng" dirty="0" smtClean="0">
                <a:solidFill>
                  <a:srgbClr val="184B9A"/>
                </a:solidFill>
              </a:rPr>
              <a:t>Il Servizio</a:t>
            </a:r>
            <a:r>
              <a:rPr lang="it-IT" sz="1400" dirty="0" smtClean="0">
                <a:solidFill>
                  <a:srgbClr val="184B9A"/>
                </a:solidFill>
              </a:rPr>
              <a:t> archivia la </a:t>
            </a:r>
            <a:r>
              <a:rPr lang="it-IT" sz="1400" i="1" dirty="0" smtClean="0">
                <a:solidFill>
                  <a:srgbClr val="184B9A"/>
                </a:solidFill>
              </a:rPr>
              <a:t>sezione</a:t>
            </a:r>
            <a:r>
              <a:rPr lang="it-IT" sz="1400" dirty="0" smtClean="0">
                <a:solidFill>
                  <a:srgbClr val="184B9A"/>
                </a:solidFill>
              </a:rPr>
              <a:t> nel libro di partenza</a:t>
            </a:r>
            <a:endParaRPr lang="it-IT" sz="1400" dirty="0">
              <a:solidFill>
                <a:srgbClr val="184B9A"/>
              </a:solidFill>
            </a:endParaRPr>
          </a:p>
        </p:txBody>
      </p:sp>
      <p:sp>
        <p:nvSpPr>
          <p:cNvPr id="43" name="Rettangolo 42"/>
          <p:cNvSpPr/>
          <p:nvPr/>
        </p:nvSpPr>
        <p:spPr>
          <a:xfrm>
            <a:off x="-11759" y="0"/>
            <a:ext cx="4633805" cy="6858000"/>
          </a:xfrm>
          <a:prstGeom prst="rect">
            <a:avLst/>
          </a:prstGeom>
          <a:solidFill>
            <a:srgbClr val="4681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 </a:t>
            </a:r>
            <a:endParaRPr lang="it-IT" dirty="0"/>
          </a:p>
        </p:txBody>
      </p:sp>
      <p:sp>
        <p:nvSpPr>
          <p:cNvPr id="45" name="Shape 501"/>
          <p:cNvSpPr/>
          <p:nvPr/>
        </p:nvSpPr>
        <p:spPr>
          <a:xfrm>
            <a:off x="0" y="1"/>
            <a:ext cx="9144000" cy="1478571"/>
          </a:xfrm>
          <a:prstGeom prst="rect">
            <a:avLst/>
          </a:prstGeom>
          <a:solidFill>
            <a:srgbClr val="000000">
              <a:alpha val="42000"/>
            </a:srgbClr>
          </a:solidFill>
          <a:ln>
            <a:noFill/>
          </a:ln>
        </p:spPr>
        <p:txBody>
          <a:bodyPr lIns="91425" tIns="45700" rIns="91425" bIns="45700" anchor="ctr" anchorCtr="0">
            <a:noAutofit/>
          </a:bodyPr>
          <a:lstStyle/>
          <a:p>
            <a:pPr marL="0" marR="0" lvl="0" indent="0" algn="ctr" rtl="0">
              <a:spcBef>
                <a:spcPts val="0"/>
              </a:spcBef>
              <a:buSzPct val="25000"/>
              <a:buNone/>
            </a:pPr>
            <a:r>
              <a:rPr lang="it-IT" sz="1800">
                <a:solidFill>
                  <a:schemeClr val="lt1"/>
                </a:solidFill>
                <a:latin typeface="Arial"/>
                <a:ea typeface="Arial"/>
                <a:cs typeface="Arial"/>
                <a:sym typeface="Arial"/>
              </a:rPr>
              <a:t> </a:t>
            </a:r>
          </a:p>
        </p:txBody>
      </p:sp>
      <p:sp>
        <p:nvSpPr>
          <p:cNvPr id="2" name="Titolo 1"/>
          <p:cNvSpPr>
            <a:spLocks noGrp="1"/>
          </p:cNvSpPr>
          <p:nvPr>
            <p:ph type="title"/>
          </p:nvPr>
        </p:nvSpPr>
        <p:spPr/>
        <p:txBody>
          <a:bodyPr>
            <a:normAutofit/>
          </a:bodyPr>
          <a:lstStyle/>
          <a:p>
            <a:r>
              <a:rPr lang="it-IT" sz="2800" dirty="0" smtClean="0">
                <a:solidFill>
                  <a:srgbClr val="FFFFFF"/>
                </a:solidFill>
              </a:rPr>
              <a:t>Funzionalità</a:t>
            </a:r>
            <a:endParaRPr lang="it-IT" sz="2800" dirty="0">
              <a:solidFill>
                <a:srgbClr val="FFFFFF"/>
              </a:solidFill>
            </a:endParaRPr>
          </a:p>
        </p:txBody>
      </p:sp>
      <p:sp>
        <p:nvSpPr>
          <p:cNvPr id="40" name="Segnaposto testo 39"/>
          <p:cNvSpPr>
            <a:spLocks noGrp="1"/>
          </p:cNvSpPr>
          <p:nvPr>
            <p:ph type="body" idx="1"/>
          </p:nvPr>
        </p:nvSpPr>
        <p:spPr>
          <a:xfrm>
            <a:off x="467999" y="941181"/>
            <a:ext cx="8218799" cy="276006"/>
          </a:xfrm>
        </p:spPr>
        <p:txBody>
          <a:bodyPr>
            <a:normAutofit/>
          </a:bodyPr>
          <a:lstStyle/>
          <a:p>
            <a:r>
              <a:rPr lang="it-IT" sz="2400" dirty="0" smtClean="0">
                <a:solidFill>
                  <a:srgbClr val="FFFFFF"/>
                </a:solidFill>
              </a:rPr>
              <a:t>Flusso: Inserimento  libro</a:t>
            </a:r>
            <a:endParaRPr lang="it-IT" sz="2400" dirty="0">
              <a:solidFill>
                <a:srgbClr val="FFFFFF"/>
              </a:solidFill>
            </a:endParaRPr>
          </a:p>
        </p:txBody>
      </p:sp>
      <p:sp>
        <p:nvSpPr>
          <p:cNvPr id="5" name="Segnaposto numero diapositiva 4"/>
          <p:cNvSpPr>
            <a:spLocks noGrp="1"/>
          </p:cNvSpPr>
          <p:nvPr>
            <p:ph type="sldNum" sz="quarter" idx="12"/>
          </p:nvPr>
        </p:nvSpPr>
        <p:spPr/>
        <p:txBody>
          <a:bodyPr/>
          <a:lstStyle/>
          <a:p>
            <a:fld id="{5EECA967-669B-5F49-BDED-58964807E68B}" type="slidenum">
              <a:rPr lang="it-IT" smtClean="0"/>
              <a:t>34</a:t>
            </a:fld>
            <a:endParaRPr lang="it-IT"/>
          </a:p>
        </p:txBody>
      </p:sp>
      <p:sp>
        <p:nvSpPr>
          <p:cNvPr id="94" name="Rettangolo arrotondato 93"/>
          <p:cNvSpPr/>
          <p:nvPr/>
        </p:nvSpPr>
        <p:spPr>
          <a:xfrm>
            <a:off x="7187072" y="1913453"/>
            <a:ext cx="1784953" cy="105488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F81BD">
                    <a:lumMod val="50000"/>
                  </a:srgbClr>
                </a:solidFill>
              </a:rPr>
              <a:t>Controlli </a:t>
            </a:r>
            <a:r>
              <a:rPr lang="it-IT" sz="1200" b="1" dirty="0" smtClean="0">
                <a:solidFill>
                  <a:srgbClr val="4F81BD">
                    <a:lumMod val="50000"/>
                  </a:srgbClr>
                </a:solidFill>
              </a:rPr>
              <a:t>su Formati </a:t>
            </a:r>
            <a:endParaRPr lang="it-IT" sz="1200" b="1" dirty="0">
              <a:solidFill>
                <a:srgbClr val="4F81BD">
                  <a:lumMod val="50000"/>
                </a:srgbClr>
              </a:solidFill>
            </a:endParaRPr>
          </a:p>
          <a:p>
            <a:pPr algn="ctr"/>
            <a:r>
              <a:rPr lang="it-IT" sz="1200" b="1" dirty="0">
                <a:solidFill>
                  <a:srgbClr val="4F81BD">
                    <a:lumMod val="50000"/>
                  </a:srgbClr>
                </a:solidFill>
              </a:rPr>
              <a:t>e</a:t>
            </a:r>
            <a:r>
              <a:rPr lang="it-IT" sz="1200" b="1" dirty="0" smtClean="0">
                <a:solidFill>
                  <a:srgbClr val="4F81BD">
                    <a:lumMod val="50000"/>
                  </a:srgbClr>
                </a:solidFill>
              </a:rPr>
              <a:t> Firme</a:t>
            </a:r>
            <a:endParaRPr lang="it-IT" sz="1200" b="1" dirty="0">
              <a:solidFill>
                <a:srgbClr val="4F81BD">
                  <a:lumMod val="50000"/>
                </a:srgbClr>
              </a:solidFill>
            </a:endParaRPr>
          </a:p>
        </p:txBody>
      </p:sp>
      <p:sp>
        <p:nvSpPr>
          <p:cNvPr id="95" name="Rettangolo arrotondato 94"/>
          <p:cNvSpPr/>
          <p:nvPr/>
        </p:nvSpPr>
        <p:spPr>
          <a:xfrm>
            <a:off x="7295991" y="3243909"/>
            <a:ext cx="1590332" cy="111343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a:solidFill>
                  <a:srgbClr val="4F81BD">
                    <a:lumMod val="50000"/>
                  </a:srgbClr>
                </a:solidFill>
              </a:rPr>
              <a:t>Stampigliatura e Marcatura</a:t>
            </a:r>
          </a:p>
        </p:txBody>
      </p:sp>
      <p:grpSp>
        <p:nvGrpSpPr>
          <p:cNvPr id="6" name="Gruppo 5"/>
          <p:cNvGrpSpPr/>
          <p:nvPr/>
        </p:nvGrpSpPr>
        <p:grpSpPr>
          <a:xfrm>
            <a:off x="2683958" y="1913453"/>
            <a:ext cx="1276085" cy="730762"/>
            <a:chOff x="262412" y="2877317"/>
            <a:chExt cx="963384" cy="551691"/>
          </a:xfrm>
        </p:grpSpPr>
        <p:pic>
          <p:nvPicPr>
            <p:cNvPr id="46" name="Immagine 45" descr="man.png"/>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262412" y="2877317"/>
              <a:ext cx="551691" cy="551691"/>
            </a:xfrm>
            <a:prstGeom prst="rect">
              <a:avLst/>
            </a:prstGeom>
          </p:spPr>
        </p:pic>
        <p:pic>
          <p:nvPicPr>
            <p:cNvPr id="47" name="Immagine 46" descr="building 2.png"/>
            <p:cNvPicPr>
              <a:picLocks noChangeAspect="1"/>
            </p:cNvPicPr>
            <p:nvPr/>
          </p:nvPicPr>
          <p:blipFill>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61032" y="2963159"/>
              <a:ext cx="464764" cy="464764"/>
            </a:xfrm>
            <a:prstGeom prst="rect">
              <a:avLst/>
            </a:prstGeom>
          </p:spPr>
        </p:pic>
      </p:grpSp>
      <p:cxnSp>
        <p:nvCxnSpPr>
          <p:cNvPr id="51" name="Connettore 1 50"/>
          <p:cNvCxnSpPr/>
          <p:nvPr/>
        </p:nvCxnSpPr>
        <p:spPr>
          <a:xfrm>
            <a:off x="1965923" y="2899353"/>
            <a:ext cx="0" cy="643480"/>
          </a:xfrm>
          <a:prstGeom prst="line">
            <a:avLst/>
          </a:prstGeom>
          <a:ln w="38100">
            <a:solidFill>
              <a:srgbClr val="FFFFFF"/>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52" name="Ovale 51"/>
          <p:cNvSpPr/>
          <p:nvPr/>
        </p:nvSpPr>
        <p:spPr>
          <a:xfrm>
            <a:off x="1207520" y="3542833"/>
            <a:ext cx="1825700" cy="1770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0" name="Immagine 4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74708" y="3978471"/>
            <a:ext cx="1293754" cy="894212"/>
          </a:xfrm>
          <a:prstGeom prst="rect">
            <a:avLst/>
          </a:prstGeom>
        </p:spPr>
      </p:pic>
      <p:cxnSp>
        <p:nvCxnSpPr>
          <p:cNvPr id="55" name="Connettore 1 54"/>
          <p:cNvCxnSpPr/>
          <p:nvPr/>
        </p:nvCxnSpPr>
        <p:spPr>
          <a:xfrm>
            <a:off x="3033220" y="4313987"/>
            <a:ext cx="870729" cy="0"/>
          </a:xfrm>
          <a:prstGeom prst="line">
            <a:avLst/>
          </a:prstGeom>
          <a:ln w="38100">
            <a:solidFill>
              <a:srgbClr val="FFFFFF"/>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197692" y="1874697"/>
            <a:ext cx="2648104" cy="1001813"/>
          </a:xfrm>
          <a:prstGeom prst="rect">
            <a:avLst/>
          </a:prstGeom>
        </p:spPr>
        <p:txBody>
          <a:bodyPr wrap="square">
            <a:spAutoFit/>
          </a:bodyPr>
          <a:lstStyle/>
          <a:p>
            <a:pPr>
              <a:lnSpc>
                <a:spcPct val="110000"/>
              </a:lnSpc>
            </a:pPr>
            <a:r>
              <a:rPr lang="it-IT" b="1" dirty="0" smtClean="0">
                <a:solidFill>
                  <a:srgbClr val="FFFFFF"/>
                </a:solidFill>
              </a:rPr>
              <a:t>1. </a:t>
            </a:r>
            <a:r>
              <a:rPr lang="it-IT" b="1" i="1" u="sng" dirty="0" smtClean="0">
                <a:solidFill>
                  <a:srgbClr val="FFFFFF"/>
                </a:solidFill>
              </a:rPr>
              <a:t>L</a:t>
            </a:r>
            <a:r>
              <a:rPr lang="it-IT" b="1" i="1" u="sng" dirty="0">
                <a:solidFill>
                  <a:srgbClr val="FFFFFF"/>
                </a:solidFill>
              </a:rPr>
              <a:t>’ Impresa</a:t>
            </a:r>
            <a:r>
              <a:rPr lang="it-IT" b="1" dirty="0">
                <a:solidFill>
                  <a:srgbClr val="FFFFFF"/>
                </a:solidFill>
              </a:rPr>
              <a:t> </a:t>
            </a:r>
            <a:r>
              <a:rPr lang="it-IT" dirty="0">
                <a:solidFill>
                  <a:srgbClr val="FFFFFF"/>
                </a:solidFill>
              </a:rPr>
              <a:t>compila il </a:t>
            </a:r>
            <a:r>
              <a:rPr lang="it-IT" dirty="0" err="1">
                <a:solidFill>
                  <a:srgbClr val="FFFFFF"/>
                </a:solidFill>
              </a:rPr>
              <a:t>form</a:t>
            </a:r>
            <a:r>
              <a:rPr lang="it-IT" dirty="0">
                <a:solidFill>
                  <a:srgbClr val="FFFFFF"/>
                </a:solidFill>
              </a:rPr>
              <a:t> di </a:t>
            </a:r>
            <a:r>
              <a:rPr lang="it-IT" dirty="0" smtClean="0">
                <a:solidFill>
                  <a:srgbClr val="FFFFFF"/>
                </a:solidFill>
              </a:rPr>
              <a:t>inserimento della sezione in un libro</a:t>
            </a:r>
            <a:endParaRPr lang="it-IT" dirty="0">
              <a:solidFill>
                <a:srgbClr val="FFFFFF"/>
              </a:solidFill>
            </a:endParaRPr>
          </a:p>
        </p:txBody>
      </p:sp>
      <p:cxnSp>
        <p:nvCxnSpPr>
          <p:cNvPr id="58" name="Connettore 1 57"/>
          <p:cNvCxnSpPr/>
          <p:nvPr/>
        </p:nvCxnSpPr>
        <p:spPr>
          <a:xfrm>
            <a:off x="4669733" y="3034602"/>
            <a:ext cx="2203339" cy="0"/>
          </a:xfrm>
          <a:prstGeom prst="line">
            <a:avLst/>
          </a:prstGeom>
          <a:ln w="38100">
            <a:solidFill>
              <a:srgbClr val="447CC8"/>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flipV="1">
            <a:off x="3903949" y="3040816"/>
            <a:ext cx="0" cy="1273171"/>
          </a:xfrm>
          <a:prstGeom prst="line">
            <a:avLst/>
          </a:prstGeom>
          <a:ln w="38100">
            <a:solidFill>
              <a:srgbClr val="FFFFFF"/>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Connettore 1 65"/>
          <p:cNvCxnSpPr/>
          <p:nvPr/>
        </p:nvCxnSpPr>
        <p:spPr>
          <a:xfrm>
            <a:off x="3903949" y="3034602"/>
            <a:ext cx="729856" cy="0"/>
          </a:xfrm>
          <a:prstGeom prst="line">
            <a:avLst/>
          </a:prstGeom>
          <a:ln w="38100">
            <a:solidFill>
              <a:srgbClr val="FFFFFF"/>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4775053" y="1874697"/>
            <a:ext cx="2412019" cy="1104405"/>
          </a:xfrm>
          <a:prstGeom prst="rect">
            <a:avLst/>
          </a:prstGeom>
        </p:spPr>
        <p:txBody>
          <a:bodyPr wrap="square">
            <a:spAutoFit/>
          </a:bodyPr>
          <a:lstStyle/>
          <a:p>
            <a:pPr>
              <a:lnSpc>
                <a:spcPct val="110000"/>
              </a:lnSpc>
            </a:pPr>
            <a:r>
              <a:rPr lang="it-IT" b="1" dirty="0" smtClean="0"/>
              <a:t>2. </a:t>
            </a:r>
            <a:r>
              <a:rPr lang="it-IT" sz="1400" b="1" i="1" u="sng" dirty="0" smtClean="0"/>
              <a:t>Il </a:t>
            </a:r>
            <a:r>
              <a:rPr lang="it-IT" sz="1400" b="1" i="1" u="sng" dirty="0"/>
              <a:t>Servizio</a:t>
            </a:r>
            <a:r>
              <a:rPr lang="it-IT" sz="1400" b="1" dirty="0"/>
              <a:t> </a:t>
            </a:r>
            <a:r>
              <a:rPr lang="it-IT" sz="1400" dirty="0"/>
              <a:t>controlla </a:t>
            </a:r>
            <a:r>
              <a:rPr lang="it-IT" sz="1400" dirty="0" smtClean="0"/>
              <a:t>le firme apposte (validità e legittimità firma) sulla sezione del libro</a:t>
            </a:r>
            <a:endParaRPr lang="it-IT" sz="1400" dirty="0"/>
          </a:p>
        </p:txBody>
      </p:sp>
      <p:grpSp>
        <p:nvGrpSpPr>
          <p:cNvPr id="73" name="Gruppo 72"/>
          <p:cNvGrpSpPr/>
          <p:nvPr/>
        </p:nvGrpSpPr>
        <p:grpSpPr>
          <a:xfrm>
            <a:off x="7907295" y="3779069"/>
            <a:ext cx="492444" cy="492443"/>
            <a:chOff x="7610230" y="3514550"/>
            <a:chExt cx="752232" cy="752231"/>
          </a:xfrm>
        </p:grpSpPr>
        <p:pic>
          <p:nvPicPr>
            <p:cNvPr id="74" name="Immagine 73" descr="documento.png"/>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10231" y="3514550"/>
              <a:ext cx="752231" cy="752231"/>
            </a:xfrm>
            <a:prstGeom prst="rect">
              <a:avLst/>
            </a:prstGeom>
          </p:spPr>
        </p:pic>
        <p:sp>
          <p:nvSpPr>
            <p:cNvPr id="75" name="Shape 501"/>
            <p:cNvSpPr/>
            <p:nvPr/>
          </p:nvSpPr>
          <p:spPr>
            <a:xfrm>
              <a:off x="7610230" y="3851320"/>
              <a:ext cx="543739" cy="230870"/>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buSzPct val="25000"/>
                <a:buNone/>
              </a:pPr>
              <a:r>
                <a:rPr lang="it-IT" sz="1050">
                  <a:solidFill>
                    <a:schemeClr val="lt1"/>
                  </a:solidFill>
                  <a:latin typeface="Arial"/>
                  <a:ea typeface="Arial"/>
                  <a:cs typeface="Arial"/>
                  <a:sym typeface="Arial"/>
                </a:rPr>
                <a:t> </a:t>
              </a:r>
            </a:p>
          </p:txBody>
        </p:sp>
        <p:sp>
          <p:nvSpPr>
            <p:cNvPr id="76" name="Rettangolo 75"/>
            <p:cNvSpPr/>
            <p:nvPr/>
          </p:nvSpPr>
          <p:spPr>
            <a:xfrm>
              <a:off x="7610232" y="3794880"/>
              <a:ext cx="595515" cy="329101"/>
            </a:xfrm>
            <a:prstGeom prst="rect">
              <a:avLst/>
            </a:prstGeom>
            <a:solidFill>
              <a:srgbClr val="FF0000"/>
            </a:solidFill>
          </p:spPr>
          <p:txBody>
            <a:bodyPr wrap="none">
              <a:spAutoFit/>
            </a:bodyPr>
            <a:lstStyle/>
            <a:p>
              <a:r>
                <a:rPr lang="it-IT" sz="800" b="1" dirty="0" smtClean="0">
                  <a:solidFill>
                    <a:schemeClr val="bg1"/>
                  </a:solidFill>
                  <a:ea typeface="Kozuka Gothic Pro L" pitchFamily="34" charset="-128"/>
                </a:rPr>
                <a:t>PDF</a:t>
              </a:r>
              <a:endParaRPr lang="it-IT" sz="800" dirty="0">
                <a:solidFill>
                  <a:schemeClr val="bg1"/>
                </a:solidFill>
              </a:endParaRPr>
            </a:p>
          </p:txBody>
        </p:sp>
      </p:grpSp>
      <p:sp>
        <p:nvSpPr>
          <p:cNvPr id="28" name="Rettangolo 27"/>
          <p:cNvSpPr/>
          <p:nvPr/>
        </p:nvSpPr>
        <p:spPr>
          <a:xfrm>
            <a:off x="4775053" y="5590076"/>
            <a:ext cx="2292035" cy="630429"/>
          </a:xfrm>
          <a:prstGeom prst="rect">
            <a:avLst/>
          </a:prstGeom>
        </p:spPr>
        <p:txBody>
          <a:bodyPr wrap="square">
            <a:spAutoFit/>
          </a:bodyPr>
          <a:lstStyle/>
          <a:p>
            <a:pPr>
              <a:lnSpc>
                <a:spcPct val="110000"/>
              </a:lnSpc>
            </a:pPr>
            <a:r>
              <a:rPr lang="it-IT" b="1" dirty="0" smtClean="0">
                <a:solidFill>
                  <a:srgbClr val="184B9A"/>
                </a:solidFill>
              </a:rPr>
              <a:t>5. </a:t>
            </a:r>
            <a:r>
              <a:rPr lang="it-IT" sz="1400" b="1" i="1" u="sng" dirty="0" smtClean="0">
                <a:solidFill>
                  <a:srgbClr val="184B9A"/>
                </a:solidFill>
              </a:rPr>
              <a:t>Il </a:t>
            </a:r>
            <a:r>
              <a:rPr lang="it-IT" sz="1400" b="1" i="1" u="sng" dirty="0">
                <a:solidFill>
                  <a:srgbClr val="184B9A"/>
                </a:solidFill>
              </a:rPr>
              <a:t>Servizio</a:t>
            </a:r>
            <a:r>
              <a:rPr lang="it-IT" sz="1400" b="1" dirty="0">
                <a:solidFill>
                  <a:srgbClr val="184B9A"/>
                </a:solidFill>
              </a:rPr>
              <a:t> </a:t>
            </a:r>
            <a:r>
              <a:rPr lang="it-IT" sz="1400" dirty="0" smtClean="0">
                <a:solidFill>
                  <a:srgbClr val="184B9A"/>
                </a:solidFill>
              </a:rPr>
              <a:t>conserva il </a:t>
            </a:r>
            <a:r>
              <a:rPr lang="it-IT" sz="1400" i="1" dirty="0" smtClean="0">
                <a:solidFill>
                  <a:srgbClr val="184B9A"/>
                </a:solidFill>
              </a:rPr>
              <a:t>libro</a:t>
            </a:r>
            <a:r>
              <a:rPr lang="it-IT" sz="1400" dirty="0" smtClean="0">
                <a:solidFill>
                  <a:srgbClr val="184B9A"/>
                </a:solidFill>
              </a:rPr>
              <a:t> alla sua chiusura</a:t>
            </a:r>
            <a:endParaRPr lang="it-IT" sz="1400" dirty="0">
              <a:solidFill>
                <a:srgbClr val="184B9A"/>
              </a:solidFill>
            </a:endParaRPr>
          </a:p>
        </p:txBody>
      </p:sp>
      <p:sp>
        <p:nvSpPr>
          <p:cNvPr id="42" name="Rettangolo arrotondato 41"/>
          <p:cNvSpPr/>
          <p:nvPr/>
        </p:nvSpPr>
        <p:spPr>
          <a:xfrm>
            <a:off x="7295991" y="4651553"/>
            <a:ext cx="1674890" cy="4422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smtClean="0">
                <a:solidFill>
                  <a:srgbClr val="4F81BD">
                    <a:lumMod val="50000"/>
                  </a:srgbClr>
                </a:solidFill>
              </a:rPr>
              <a:t>Archiviazione</a:t>
            </a:r>
            <a:endParaRPr lang="it-IT" sz="1200" b="1" dirty="0">
              <a:solidFill>
                <a:srgbClr val="4F81BD">
                  <a:lumMod val="50000"/>
                </a:srgbClr>
              </a:solidFill>
            </a:endParaRPr>
          </a:p>
        </p:txBody>
      </p:sp>
      <p:grpSp>
        <p:nvGrpSpPr>
          <p:cNvPr id="44" name="Gruppo 43"/>
          <p:cNvGrpSpPr/>
          <p:nvPr/>
        </p:nvGrpSpPr>
        <p:grpSpPr>
          <a:xfrm>
            <a:off x="7295991" y="5440593"/>
            <a:ext cx="1674890" cy="946952"/>
            <a:chOff x="7246057" y="4643429"/>
            <a:chExt cx="1674890" cy="946952"/>
          </a:xfrm>
        </p:grpSpPr>
        <p:sp>
          <p:nvSpPr>
            <p:cNvPr id="48" name="Rettangolo arrotondato 47"/>
            <p:cNvSpPr/>
            <p:nvPr/>
          </p:nvSpPr>
          <p:spPr>
            <a:xfrm>
              <a:off x="7246057" y="4643429"/>
              <a:ext cx="1674890" cy="94695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dirty="0" smtClean="0">
                  <a:solidFill>
                    <a:srgbClr val="4F81BD">
                      <a:lumMod val="50000"/>
                    </a:srgbClr>
                  </a:solidFill>
                </a:rPr>
                <a:t>Long </a:t>
              </a:r>
              <a:r>
                <a:rPr lang="it-IT" sz="1200" b="1" dirty="0" err="1" smtClean="0">
                  <a:solidFill>
                    <a:srgbClr val="4F81BD">
                      <a:lumMod val="50000"/>
                    </a:srgbClr>
                  </a:solidFill>
                </a:rPr>
                <a:t>Term</a:t>
              </a:r>
              <a:r>
                <a:rPr lang="it-IT" sz="1200" b="1" dirty="0" smtClean="0">
                  <a:solidFill>
                    <a:srgbClr val="4F81BD">
                      <a:lumMod val="50000"/>
                    </a:srgbClr>
                  </a:solidFill>
                </a:rPr>
                <a:t> </a:t>
              </a:r>
              <a:r>
                <a:rPr lang="it-IT" sz="1200" b="1" dirty="0" err="1" smtClean="0">
                  <a:solidFill>
                    <a:srgbClr val="4F81BD">
                      <a:lumMod val="50000"/>
                    </a:srgbClr>
                  </a:solidFill>
                </a:rPr>
                <a:t>Preservation</a:t>
              </a:r>
              <a:endParaRPr lang="it-IT" sz="1200" b="1" dirty="0">
                <a:solidFill>
                  <a:srgbClr val="4F81BD">
                    <a:lumMod val="50000"/>
                  </a:srgbClr>
                </a:solidFill>
              </a:endParaRPr>
            </a:p>
          </p:txBody>
        </p:sp>
        <p:pic>
          <p:nvPicPr>
            <p:cNvPr id="49" name="Immagine 4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405262" y="5203060"/>
              <a:ext cx="1428815" cy="278005"/>
            </a:xfrm>
            <a:prstGeom prst="rect">
              <a:avLst/>
            </a:prstGeom>
          </p:spPr>
        </p:pic>
      </p:grpSp>
      <p:grpSp>
        <p:nvGrpSpPr>
          <p:cNvPr id="60" name="Gruppo 59"/>
          <p:cNvGrpSpPr/>
          <p:nvPr/>
        </p:nvGrpSpPr>
        <p:grpSpPr>
          <a:xfrm>
            <a:off x="7837084" y="2430673"/>
            <a:ext cx="492444" cy="492443"/>
            <a:chOff x="7610230" y="3514550"/>
            <a:chExt cx="752232" cy="752231"/>
          </a:xfrm>
        </p:grpSpPr>
        <p:pic>
          <p:nvPicPr>
            <p:cNvPr id="61" name="Immagine 60" descr="documento.png"/>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610231" y="3514550"/>
              <a:ext cx="752231" cy="752231"/>
            </a:xfrm>
            <a:prstGeom prst="rect">
              <a:avLst/>
            </a:prstGeom>
          </p:spPr>
        </p:pic>
        <p:sp>
          <p:nvSpPr>
            <p:cNvPr id="63" name="Shape 501"/>
            <p:cNvSpPr/>
            <p:nvPr/>
          </p:nvSpPr>
          <p:spPr>
            <a:xfrm>
              <a:off x="7610230" y="3851320"/>
              <a:ext cx="543739" cy="230870"/>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buSzPct val="25000"/>
                <a:buNone/>
              </a:pPr>
              <a:r>
                <a:rPr lang="it-IT" sz="1050">
                  <a:solidFill>
                    <a:schemeClr val="lt1"/>
                  </a:solidFill>
                  <a:latin typeface="Arial"/>
                  <a:ea typeface="Arial"/>
                  <a:cs typeface="Arial"/>
                  <a:sym typeface="Arial"/>
                </a:rPr>
                <a:t> </a:t>
              </a:r>
            </a:p>
          </p:txBody>
        </p:sp>
        <p:sp>
          <p:nvSpPr>
            <p:cNvPr id="64" name="Rettangolo 63"/>
            <p:cNvSpPr/>
            <p:nvPr/>
          </p:nvSpPr>
          <p:spPr>
            <a:xfrm>
              <a:off x="7610232" y="3794880"/>
              <a:ext cx="595515" cy="329101"/>
            </a:xfrm>
            <a:prstGeom prst="rect">
              <a:avLst/>
            </a:prstGeom>
            <a:solidFill>
              <a:srgbClr val="FF0000"/>
            </a:solidFill>
          </p:spPr>
          <p:txBody>
            <a:bodyPr wrap="none">
              <a:spAutoFit/>
            </a:bodyPr>
            <a:lstStyle/>
            <a:p>
              <a:r>
                <a:rPr lang="it-IT" sz="800" b="1" dirty="0" smtClean="0">
                  <a:solidFill>
                    <a:schemeClr val="bg1"/>
                  </a:solidFill>
                  <a:ea typeface="Kozuka Gothic Pro L" pitchFamily="34" charset="-128"/>
                </a:rPr>
                <a:t>PDF</a:t>
              </a:r>
              <a:endParaRPr lang="it-IT" sz="800" dirty="0">
                <a:solidFill>
                  <a:schemeClr val="bg1"/>
                </a:solidFill>
              </a:endParaRPr>
            </a:p>
          </p:txBody>
        </p:sp>
      </p:grpSp>
      <p:pic>
        <p:nvPicPr>
          <p:cNvPr id="65" name="Immagine 6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59782" y="3906415"/>
            <a:ext cx="365097" cy="365097"/>
          </a:xfrm>
          <a:prstGeom prst="rect">
            <a:avLst/>
          </a:prstGeom>
        </p:spPr>
      </p:pic>
    </p:spTree>
    <p:extLst>
      <p:ext uri="{BB962C8B-B14F-4D97-AF65-F5344CB8AC3E}">
        <p14:creationId xmlns:p14="http://schemas.microsoft.com/office/powerpoint/2010/main" val="3280196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458788" y="450850"/>
            <a:ext cx="8399462" cy="369888"/>
          </a:xfrm>
        </p:spPr>
        <p:txBody>
          <a:bodyPr/>
          <a:lstStyle/>
          <a:p>
            <a:r>
              <a:rPr lang="it-IT" altLang="it-IT" smtClean="0">
                <a:solidFill>
                  <a:srgbClr val="FFFFFF"/>
                </a:solidFill>
                <a:latin typeface="Arial" panose="020B0604020202020204" pitchFamily="34" charset="0"/>
                <a:cs typeface="Arial" panose="020B0604020202020204" pitchFamily="34" charset="0"/>
              </a:rPr>
              <a:t>Titolo</a:t>
            </a:r>
            <a:endParaRPr lang="it-IT" altLang="it-IT" b="0" smtClean="0">
              <a:solidFill>
                <a:srgbClr val="FFFFFF"/>
              </a:solidFill>
              <a:latin typeface="Arial" panose="020B0604020202020204" pitchFamily="34" charset="0"/>
              <a:cs typeface="Arial" panose="020B0604020202020204" pitchFamily="34" charset="0"/>
            </a:endParaRPr>
          </a:p>
        </p:txBody>
      </p:sp>
      <p:sp>
        <p:nvSpPr>
          <p:cNvPr id="14340" name="Titolo 1"/>
          <p:cNvSpPr txBox="1">
            <a:spLocks/>
          </p:cNvSpPr>
          <p:nvPr/>
        </p:nvSpPr>
        <p:spPr bwMode="auto">
          <a:xfrm>
            <a:off x="458788" y="1339850"/>
            <a:ext cx="3633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it-IT" altLang="it-IT" b="1">
                <a:solidFill>
                  <a:schemeClr val="bg1"/>
                </a:solidFill>
                <a:cs typeface="Arial" panose="020B0604020202020204" pitchFamily="34" charset="0"/>
              </a:rPr>
              <a:t>Ambito del Programma</a:t>
            </a:r>
          </a:p>
          <a:p>
            <a:pPr eaLnBrk="1" hangingPunct="1"/>
            <a:endParaRPr lang="it-IT" altLang="it-IT" sz="2000" i="1">
              <a:solidFill>
                <a:schemeClr val="bg1"/>
              </a:solidFill>
              <a:cs typeface="Arial" panose="020B0604020202020204" pitchFamily="34" charset="0"/>
            </a:endParaRPr>
          </a:p>
          <a:p>
            <a:pPr eaLnBrk="1" hangingPunct="1"/>
            <a:r>
              <a:rPr lang="it-IT" altLang="it-IT">
                <a:solidFill>
                  <a:schemeClr val="bg1"/>
                </a:solidFill>
                <a:cs typeface="Arial" panose="020B0604020202020204" pitchFamily="34" charset="0"/>
              </a:rPr>
              <a:t>Lorem ipsum dolor sit amet, consectetur adipiscing elit. Phasellus mi lectus, porttitor ut nisl et, interdum auctor orci. Curabitur fringilla, diam, magna enim tincidunt est, sed hendrerit ante urna at erat.</a:t>
            </a:r>
          </a:p>
        </p:txBody>
      </p:sp>
      <p:pic>
        <p:nvPicPr>
          <p:cNvPr id="14341" name="Immagine 41" descr="IC_2C_Positivo_sacc.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4938" y="433388"/>
            <a:ext cx="105251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magine 3" descr="fattura_elettronica_DEF.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072" y="2157475"/>
            <a:ext cx="8427378" cy="144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a:xfrm>
            <a:off x="6583680" y="6377940"/>
            <a:ext cx="2103120" cy="276999"/>
          </a:xfrm>
        </p:spPr>
        <p:txBody>
          <a:bodyPr/>
          <a:lstStyle/>
          <a:p>
            <a:fld id="{5EECA967-669B-5F49-BDED-58964807E68B}" type="slidenum">
              <a:rPr lang="it-IT" smtClean="0">
                <a:latin typeface="Arial" pitchFamily="34" charset="0"/>
                <a:cs typeface="Arial" pitchFamily="34" charset="0"/>
              </a:rPr>
              <a:t>35</a:t>
            </a:fld>
            <a:endParaRPr lang="it-IT"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671293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458788" y="450850"/>
            <a:ext cx="8399462" cy="369888"/>
          </a:xfrm>
        </p:spPr>
        <p:txBody>
          <a:bodyPr/>
          <a:lstStyle/>
          <a:p>
            <a:r>
              <a:rPr lang="it-IT" altLang="it-IT" smtClean="0">
                <a:solidFill>
                  <a:srgbClr val="FFFFFF"/>
                </a:solidFill>
                <a:latin typeface="Arial" panose="020B0604020202020204" pitchFamily="34" charset="0"/>
                <a:cs typeface="Arial" panose="020B0604020202020204" pitchFamily="34" charset="0"/>
              </a:rPr>
              <a:t>Titolo</a:t>
            </a:r>
            <a:endParaRPr lang="it-IT" altLang="it-IT" b="0" smtClean="0">
              <a:solidFill>
                <a:srgbClr val="FFFFFF"/>
              </a:solidFill>
              <a:latin typeface="Arial" panose="020B0604020202020204" pitchFamily="34" charset="0"/>
              <a:cs typeface="Arial" panose="020B0604020202020204" pitchFamily="34" charset="0"/>
            </a:endParaRPr>
          </a:p>
        </p:txBody>
      </p:sp>
      <p:pic>
        <p:nvPicPr>
          <p:cNvPr id="15364" name="Immagine 41" descr="IC_2C_Positivo_sacc.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4938" y="433388"/>
            <a:ext cx="105251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088" y="1754188"/>
            <a:ext cx="7875587"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3" descr="fattura_elettronica_DE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320675"/>
            <a:ext cx="36464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5EECA967-669B-5F49-BDED-58964807E68B}" type="slidenum">
              <a:rPr lang="it-IT" smtClean="0"/>
              <a:t>36</a:t>
            </a:fld>
            <a:endParaRPr lang="it-IT" dirty="0"/>
          </a:p>
        </p:txBody>
      </p:sp>
    </p:spTree>
    <p:custDataLst>
      <p:tags r:id="rId1"/>
    </p:custDataLst>
    <p:extLst>
      <p:ext uri="{BB962C8B-B14F-4D97-AF65-F5344CB8AC3E}">
        <p14:creationId xmlns:p14="http://schemas.microsoft.com/office/powerpoint/2010/main" val="4043134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458788" y="450850"/>
            <a:ext cx="8399462" cy="369888"/>
          </a:xfrm>
        </p:spPr>
        <p:txBody>
          <a:bodyPr/>
          <a:lstStyle/>
          <a:p>
            <a:r>
              <a:rPr lang="it-IT" altLang="it-IT" smtClean="0">
                <a:solidFill>
                  <a:srgbClr val="FFFFFF"/>
                </a:solidFill>
                <a:latin typeface="Arial" panose="020B0604020202020204" pitchFamily="34" charset="0"/>
                <a:cs typeface="Arial" panose="020B0604020202020204" pitchFamily="34" charset="0"/>
              </a:rPr>
              <a:t>Titolo</a:t>
            </a:r>
            <a:endParaRPr lang="it-IT" altLang="it-IT" b="0" smtClean="0">
              <a:solidFill>
                <a:srgbClr val="FFFFFF"/>
              </a:solidFill>
              <a:latin typeface="Arial" panose="020B0604020202020204" pitchFamily="34" charset="0"/>
              <a:cs typeface="Arial" panose="020B0604020202020204" pitchFamily="34" charset="0"/>
            </a:endParaRPr>
          </a:p>
        </p:txBody>
      </p:sp>
      <p:sp>
        <p:nvSpPr>
          <p:cNvPr id="16388" name="Titolo 1"/>
          <p:cNvSpPr txBox="1">
            <a:spLocks/>
          </p:cNvSpPr>
          <p:nvPr/>
        </p:nvSpPr>
        <p:spPr bwMode="auto">
          <a:xfrm>
            <a:off x="458788" y="1339850"/>
            <a:ext cx="3633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it-IT" altLang="it-IT" b="1">
                <a:solidFill>
                  <a:schemeClr val="bg1"/>
                </a:solidFill>
                <a:cs typeface="Arial" panose="020B0604020202020204" pitchFamily="34" charset="0"/>
              </a:rPr>
              <a:t>Ambito del Programma</a:t>
            </a:r>
          </a:p>
          <a:p>
            <a:pPr eaLnBrk="1" hangingPunct="1"/>
            <a:endParaRPr lang="it-IT" altLang="it-IT" sz="2000" i="1">
              <a:solidFill>
                <a:schemeClr val="bg1"/>
              </a:solidFill>
              <a:cs typeface="Arial" panose="020B0604020202020204" pitchFamily="34" charset="0"/>
            </a:endParaRPr>
          </a:p>
          <a:p>
            <a:pPr eaLnBrk="1" hangingPunct="1"/>
            <a:r>
              <a:rPr lang="it-IT" altLang="it-IT">
                <a:solidFill>
                  <a:schemeClr val="bg1"/>
                </a:solidFill>
                <a:cs typeface="Arial" panose="020B0604020202020204" pitchFamily="34" charset="0"/>
              </a:rPr>
              <a:t>Lorem ipsum dolor sit amet, consectetur adipiscing elit. Phasellus mi lectus, porttitor ut nisl et, interdum auctor orci. Curabitur fringilla, diam, magna enim tincidunt est, sed hendrerit ante urna at erat.</a:t>
            </a:r>
          </a:p>
        </p:txBody>
      </p:sp>
      <p:pic>
        <p:nvPicPr>
          <p:cNvPr id="16389" name="Immagine 41" descr="IC_2C_Positivo_sacc.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4938" y="433388"/>
            <a:ext cx="105251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magine 3" descr="fattura_elettronica_DEF.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00" y="320675"/>
            <a:ext cx="36464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62088"/>
            <a:ext cx="786288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5EECA967-669B-5F49-BDED-58964807E68B}" type="slidenum">
              <a:rPr lang="it-IT" smtClean="0"/>
              <a:t>37</a:t>
            </a:fld>
            <a:endParaRPr lang="it-IT" dirty="0"/>
          </a:p>
        </p:txBody>
      </p:sp>
    </p:spTree>
    <p:custDataLst>
      <p:tags r:id="rId1"/>
    </p:custDataLst>
    <p:extLst>
      <p:ext uri="{BB962C8B-B14F-4D97-AF65-F5344CB8AC3E}">
        <p14:creationId xmlns:p14="http://schemas.microsoft.com/office/powerpoint/2010/main" val="914505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458788" y="450850"/>
            <a:ext cx="8399462" cy="369888"/>
          </a:xfrm>
        </p:spPr>
        <p:txBody>
          <a:bodyPr/>
          <a:lstStyle/>
          <a:p>
            <a:r>
              <a:rPr lang="it-IT" altLang="it-IT" smtClean="0">
                <a:solidFill>
                  <a:srgbClr val="FFFFFF"/>
                </a:solidFill>
                <a:latin typeface="Arial" panose="020B0604020202020204" pitchFamily="34" charset="0"/>
                <a:cs typeface="Arial" panose="020B0604020202020204" pitchFamily="34" charset="0"/>
              </a:rPr>
              <a:t>Titolo</a:t>
            </a:r>
            <a:endParaRPr lang="it-IT" altLang="it-IT" b="0" smtClean="0">
              <a:solidFill>
                <a:srgbClr val="FFFFFF"/>
              </a:solidFill>
              <a:latin typeface="Arial" panose="020B0604020202020204" pitchFamily="34" charset="0"/>
              <a:cs typeface="Arial" panose="020B0604020202020204" pitchFamily="34" charset="0"/>
            </a:endParaRPr>
          </a:p>
        </p:txBody>
      </p:sp>
      <p:sp>
        <p:nvSpPr>
          <p:cNvPr id="17412" name="Titolo 1"/>
          <p:cNvSpPr txBox="1">
            <a:spLocks/>
          </p:cNvSpPr>
          <p:nvPr/>
        </p:nvSpPr>
        <p:spPr bwMode="auto">
          <a:xfrm>
            <a:off x="458788" y="1339850"/>
            <a:ext cx="3633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it-IT" altLang="it-IT" b="1">
                <a:solidFill>
                  <a:schemeClr val="bg1"/>
                </a:solidFill>
                <a:cs typeface="Arial" panose="020B0604020202020204" pitchFamily="34" charset="0"/>
              </a:rPr>
              <a:t>Ambito del Programma</a:t>
            </a:r>
          </a:p>
          <a:p>
            <a:pPr eaLnBrk="1" hangingPunct="1"/>
            <a:endParaRPr lang="it-IT" altLang="it-IT" sz="2000" i="1">
              <a:solidFill>
                <a:schemeClr val="bg1"/>
              </a:solidFill>
              <a:cs typeface="Arial" panose="020B0604020202020204" pitchFamily="34" charset="0"/>
            </a:endParaRPr>
          </a:p>
          <a:p>
            <a:pPr eaLnBrk="1" hangingPunct="1"/>
            <a:r>
              <a:rPr lang="it-IT" altLang="it-IT">
                <a:solidFill>
                  <a:schemeClr val="bg1"/>
                </a:solidFill>
                <a:cs typeface="Arial" panose="020B0604020202020204" pitchFamily="34" charset="0"/>
              </a:rPr>
              <a:t>Lorem ipsum dolor sit amet, consectetur adipiscing elit. Phasellus mi lectus, porttitor ut nisl et, interdum auctor orci. Curabitur fringilla, diam, magna enim tincidunt est, sed hendrerit ante urna at erat.</a:t>
            </a:r>
          </a:p>
        </p:txBody>
      </p:sp>
      <p:pic>
        <p:nvPicPr>
          <p:cNvPr id="17413" name="Immagine 41" descr="IC_2C_Positivo_sacc.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4938" y="433388"/>
            <a:ext cx="105251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magine 3" descr="fattura_elettronica_DEF.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00" y="320675"/>
            <a:ext cx="36464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450" y="1414463"/>
            <a:ext cx="83058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5EECA967-669B-5F49-BDED-58964807E68B}" type="slidenum">
              <a:rPr lang="it-IT" smtClean="0"/>
              <a:t>38</a:t>
            </a:fld>
            <a:endParaRPr lang="it-IT"/>
          </a:p>
        </p:txBody>
      </p:sp>
    </p:spTree>
    <p:custDataLst>
      <p:tags r:id="rId1"/>
    </p:custDataLst>
    <p:extLst>
      <p:ext uri="{BB962C8B-B14F-4D97-AF65-F5344CB8AC3E}">
        <p14:creationId xmlns:p14="http://schemas.microsoft.com/office/powerpoint/2010/main" val="441562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descr="spider-web-2732246_960_720.jpg"/>
          <p:cNvPicPr>
            <a:picLocks noChangeAspect="1"/>
          </p:cNvPicPr>
          <p:nvPr/>
        </p:nvPicPr>
        <p:blipFill rotWithShape="1">
          <a:blip r:embed="rId2" cstate="screen">
            <a:extLst>
              <a:ext uri="{28A0092B-C50C-407E-A947-70E740481C1C}">
                <a14:useLocalDpi xmlns:a14="http://schemas.microsoft.com/office/drawing/2010/main"/>
              </a:ext>
            </a:extLst>
          </a:blip>
          <a:srcRect t="-994"/>
          <a:stretch/>
        </p:blipFill>
        <p:spPr>
          <a:xfrm>
            <a:off x="0" y="-98632"/>
            <a:ext cx="9144000" cy="6956631"/>
          </a:xfrm>
          <a:prstGeom prst="rect">
            <a:avLst/>
          </a:prstGeom>
        </p:spPr>
      </p:pic>
      <p:sp>
        <p:nvSpPr>
          <p:cNvPr id="10" name="Rettangolo 9"/>
          <p:cNvSpPr/>
          <p:nvPr/>
        </p:nvSpPr>
        <p:spPr>
          <a:xfrm>
            <a:off x="0" y="3394582"/>
            <a:ext cx="1011991" cy="1062126"/>
          </a:xfrm>
          <a:prstGeom prst="rect">
            <a:avLst/>
          </a:prstGeom>
          <a:solidFill>
            <a:srgbClr val="82BC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5400" dirty="0" smtClean="0"/>
              <a:t>2</a:t>
            </a:r>
            <a:endParaRPr lang="it-IT" sz="5400" dirty="0"/>
          </a:p>
        </p:txBody>
      </p:sp>
      <p:sp>
        <p:nvSpPr>
          <p:cNvPr id="11" name="Rettangolo 10"/>
          <p:cNvSpPr/>
          <p:nvPr/>
        </p:nvSpPr>
        <p:spPr>
          <a:xfrm>
            <a:off x="1011991" y="3394582"/>
            <a:ext cx="9141087" cy="1062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lt1"/>
              </a:solidFill>
            </a:endParaRPr>
          </a:p>
        </p:txBody>
      </p:sp>
      <p:sp>
        <p:nvSpPr>
          <p:cNvPr id="23" name="Titolo 1"/>
          <p:cNvSpPr txBox="1">
            <a:spLocks/>
          </p:cNvSpPr>
          <p:nvPr/>
        </p:nvSpPr>
        <p:spPr>
          <a:xfrm>
            <a:off x="1460171" y="3506469"/>
            <a:ext cx="8791056" cy="766455"/>
          </a:xfrm>
          <a:prstGeom prst="rect">
            <a:avLst/>
          </a:prstGeom>
        </p:spPr>
        <p:txBody>
          <a:bodyPr/>
          <a:lstStyle>
            <a:lvl1pPr algn="l" defTabSz="457200" rtl="0" eaLnBrk="1" latinLnBrk="0" hangingPunct="1">
              <a:lnSpc>
                <a:spcPts val="3500"/>
              </a:lnSpc>
              <a:spcBef>
                <a:spcPct val="0"/>
              </a:spcBef>
              <a:buNone/>
              <a:defRPr sz="3300" b="1" kern="1200">
                <a:solidFill>
                  <a:srgbClr val="184B9A"/>
                </a:solidFill>
                <a:latin typeface="Arial"/>
                <a:ea typeface="+mj-ea"/>
                <a:cs typeface="Arial"/>
              </a:defRPr>
            </a:lvl1pPr>
          </a:lstStyle>
          <a:p>
            <a:pPr>
              <a:lnSpc>
                <a:spcPct val="100000"/>
              </a:lnSpc>
            </a:pPr>
            <a:r>
              <a:rPr lang="it-IT" sz="4400" dirty="0" err="1" smtClean="0">
                <a:solidFill>
                  <a:srgbClr val="82BC00"/>
                </a:solidFill>
              </a:rPr>
              <a:t>Infocamere</a:t>
            </a:r>
            <a:endParaRPr lang="it-IT" sz="4400" dirty="0">
              <a:solidFill>
                <a:srgbClr val="82BC00"/>
              </a:solidFill>
            </a:endParaRPr>
          </a:p>
        </p:txBody>
      </p:sp>
      <p:grpSp>
        <p:nvGrpSpPr>
          <p:cNvPr id="8" name="Gruppo 7"/>
          <p:cNvGrpSpPr/>
          <p:nvPr/>
        </p:nvGrpSpPr>
        <p:grpSpPr>
          <a:xfrm>
            <a:off x="8115300" y="3052"/>
            <a:ext cx="1028700" cy="6858000"/>
            <a:chOff x="8115300" y="0"/>
            <a:chExt cx="1028700" cy="6858000"/>
          </a:xfrm>
        </p:grpSpPr>
        <p:pic>
          <p:nvPicPr>
            <p:cNvPr id="9" name="Immagine 8" descr="angoli-bianchi.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5300" y="0"/>
              <a:ext cx="1028700" cy="6858000"/>
            </a:xfrm>
            <a:prstGeom prst="rect">
              <a:avLst/>
            </a:prstGeom>
          </p:spPr>
        </p:pic>
        <p:sp>
          <p:nvSpPr>
            <p:cNvPr id="13" name="Segnaposto testo 23">
              <a:extLst>
                <a:ext uri="{FF2B5EF4-FFF2-40B4-BE49-F238E27FC236}">
                  <a16:creationId xmlns="" xmlns:a16="http://schemas.microsoft.com/office/drawing/2014/main" id="{0245363B-2197-F742-B6A2-A55A9A495033}"/>
                </a:ext>
              </a:extLst>
            </p:cNvPr>
            <p:cNvSpPr txBox="1">
              <a:spLocks/>
            </p:cNvSpPr>
            <p:nvPr/>
          </p:nvSpPr>
          <p:spPr>
            <a:xfrm>
              <a:off x="8763049" y="6534998"/>
              <a:ext cx="348275" cy="191217"/>
            </a:xfrm>
            <a:prstGeom prst="rect">
              <a:avLst/>
            </a:prstGeom>
          </p:spPr>
          <p:txBody>
            <a:bodyPr vert="horz"/>
            <a:lstStyle>
              <a:lvl1pPr marL="0" indent="0" algn="l" defTabSz="457200" rtl="0" eaLnBrk="1" latinLnBrk="0" hangingPunct="1">
                <a:spcBef>
                  <a:spcPct val="20000"/>
                </a:spcBef>
                <a:buFont typeface="Arial"/>
                <a:buNone/>
                <a:defRPr lang="it-IT" sz="2400" b="0" kern="1200" dirty="0" smtClean="0">
                  <a:solidFill>
                    <a:srgbClr val="6699D9"/>
                  </a:solidFill>
                  <a:latin typeface="Arial"/>
                  <a:ea typeface="+mj-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0000"/>
                </a:lnSpc>
              </a:pPr>
              <a:fld id="{DA506992-D926-964F-B983-7A0EED15D517}" type="slidenum">
                <a:rPr lang="it-IT" sz="900" smtClean="0">
                  <a:solidFill>
                    <a:srgbClr val="0031A2"/>
                  </a:solidFill>
                </a:rPr>
                <a:pPr algn="ctr">
                  <a:lnSpc>
                    <a:spcPct val="90000"/>
                  </a:lnSpc>
                </a:pPr>
                <a:t>3</a:t>
              </a:fld>
              <a:endParaRPr lang="it-IT" sz="1000" dirty="0">
                <a:solidFill>
                  <a:srgbClr val="0031A2"/>
                </a:solidFill>
              </a:endParaRPr>
            </a:p>
          </p:txBody>
        </p:sp>
        <p:pic>
          <p:nvPicPr>
            <p:cNvPr id="14" name="Immagine 13">
              <a:extLst>
                <a:ext uri="{FF2B5EF4-FFF2-40B4-BE49-F238E27FC236}">
                  <a16:creationId xmlns="" xmlns:a16="http://schemas.microsoft.com/office/drawing/2014/main" id="{E5F28904-8EFD-D342-A601-086AB10F92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31970" y="138479"/>
              <a:ext cx="718352" cy="443905"/>
            </a:xfrm>
            <a:prstGeom prst="rect">
              <a:avLst/>
            </a:prstGeom>
          </p:spPr>
        </p:pic>
      </p:grpSp>
    </p:spTree>
    <p:extLst>
      <p:ext uri="{BB962C8B-B14F-4D97-AF65-F5344CB8AC3E}">
        <p14:creationId xmlns:p14="http://schemas.microsoft.com/office/powerpoint/2010/main" val="4132889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001.png"/>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9824" r="2038" b="30336"/>
          <a:stretch/>
        </p:blipFill>
        <p:spPr>
          <a:xfrm>
            <a:off x="0" y="-71120"/>
            <a:ext cx="9144000" cy="3489143"/>
          </a:xfrm>
          <a:prstGeom prst="rect">
            <a:avLst/>
          </a:prstGeom>
        </p:spPr>
      </p:pic>
      <p:cxnSp>
        <p:nvCxnSpPr>
          <p:cNvPr id="11" name="Connettore 1 10"/>
          <p:cNvCxnSpPr/>
          <p:nvPr/>
        </p:nvCxnSpPr>
        <p:spPr>
          <a:xfrm>
            <a:off x="0" y="3418023"/>
            <a:ext cx="9144000" cy="0"/>
          </a:xfrm>
          <a:prstGeom prst="line">
            <a:avLst/>
          </a:prstGeom>
          <a:ln w="76200" cmpd="sng">
            <a:solidFill>
              <a:srgbClr val="82BC2E"/>
            </a:solidFill>
          </a:ln>
          <a:effectLst/>
        </p:spPr>
        <p:style>
          <a:lnRef idx="2">
            <a:schemeClr val="accent1"/>
          </a:lnRef>
          <a:fillRef idx="0">
            <a:schemeClr val="accent1"/>
          </a:fillRef>
          <a:effectRef idx="1">
            <a:schemeClr val="accent1"/>
          </a:effectRef>
          <a:fontRef idx="minor">
            <a:schemeClr val="tx1"/>
          </a:fontRef>
        </p:style>
      </p:cxnSp>
      <p:sp>
        <p:nvSpPr>
          <p:cNvPr id="41" name="Ovale 40"/>
          <p:cNvSpPr/>
          <p:nvPr/>
        </p:nvSpPr>
        <p:spPr>
          <a:xfrm>
            <a:off x="587983" y="-1583621"/>
            <a:ext cx="12031857" cy="12031857"/>
          </a:xfrm>
          <a:prstGeom prst="ellipse">
            <a:avLst/>
          </a:prstGeom>
          <a:noFill/>
          <a:ln w="76200" cap="flat" cmpd="sng">
            <a:solidFill>
              <a:srgbClr val="82BC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lt1"/>
              </a:solidFill>
            </a:endParaRPr>
          </a:p>
        </p:txBody>
      </p:sp>
      <p:sp>
        <p:nvSpPr>
          <p:cNvPr id="14" name="Segnaposto testo 23"/>
          <p:cNvSpPr txBox="1">
            <a:spLocks/>
          </p:cNvSpPr>
          <p:nvPr/>
        </p:nvSpPr>
        <p:spPr>
          <a:xfrm>
            <a:off x="1102296" y="3972273"/>
            <a:ext cx="7404005" cy="571417"/>
          </a:xfrm>
          <a:prstGeom prst="rect">
            <a:avLst/>
          </a:prstGeom>
        </p:spPr>
        <p:txBody>
          <a:bodyPr vert="horz"/>
          <a:lstStyle>
            <a:lvl1pPr marL="0" indent="0" algn="l" defTabSz="457200" rtl="0" eaLnBrk="1" latinLnBrk="0" hangingPunct="1">
              <a:spcBef>
                <a:spcPct val="20000"/>
              </a:spcBef>
              <a:buFont typeface="Arial"/>
              <a:buNone/>
              <a:defRPr lang="it-IT" sz="3300" b="1" kern="1200" dirty="0" smtClean="0">
                <a:solidFill>
                  <a:srgbClr val="24509A"/>
                </a:solidFill>
                <a:latin typeface="Arial"/>
                <a:ea typeface="+mj-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it-IT" sz="4000" dirty="0">
                <a:solidFill>
                  <a:srgbClr val="82BC2E"/>
                </a:solidFill>
              </a:rPr>
              <a:t>Grazie per l’attenzione.</a:t>
            </a:r>
          </a:p>
        </p:txBody>
      </p:sp>
      <p:sp>
        <p:nvSpPr>
          <p:cNvPr id="24" name="Segnaposto testo 23"/>
          <p:cNvSpPr txBox="1">
            <a:spLocks/>
          </p:cNvSpPr>
          <p:nvPr/>
        </p:nvSpPr>
        <p:spPr>
          <a:xfrm>
            <a:off x="1141717" y="4719776"/>
            <a:ext cx="6504729" cy="571417"/>
          </a:xfrm>
          <a:prstGeom prst="rect">
            <a:avLst/>
          </a:prstGeom>
        </p:spPr>
        <p:txBody>
          <a:bodyPr vert="horz"/>
          <a:lstStyle>
            <a:lvl1pPr marL="0" indent="0" algn="l" defTabSz="457200" rtl="0" eaLnBrk="1" latinLnBrk="0" hangingPunct="1">
              <a:spcBef>
                <a:spcPct val="20000"/>
              </a:spcBef>
              <a:buFont typeface="Arial"/>
              <a:buNone/>
              <a:defRPr lang="it-IT" sz="2400" b="0" kern="1200" dirty="0" smtClean="0">
                <a:solidFill>
                  <a:srgbClr val="6699D9"/>
                </a:solidFill>
                <a:latin typeface="Arial"/>
                <a:ea typeface="+mj-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it-IT" dirty="0" err="1" smtClean="0">
                <a:solidFill>
                  <a:srgbClr val="5B6770"/>
                </a:solidFill>
              </a:rPr>
              <a:t>nome.cognome@</a:t>
            </a:r>
            <a:r>
              <a:rPr lang="it-IT" dirty="0" err="1">
                <a:solidFill>
                  <a:srgbClr val="5B6770"/>
                </a:solidFill>
              </a:rPr>
              <a:t>infocamere.it</a:t>
            </a:r>
            <a:endParaRPr lang="it-IT" dirty="0">
              <a:solidFill>
                <a:srgbClr val="5B6770"/>
              </a:solidFill>
            </a:endParaRPr>
          </a:p>
          <a:p>
            <a:pPr>
              <a:lnSpc>
                <a:spcPct val="90000"/>
              </a:lnSpc>
            </a:pPr>
            <a:r>
              <a:rPr lang="it-IT" dirty="0" err="1">
                <a:solidFill>
                  <a:srgbClr val="5B6770"/>
                </a:solidFill>
              </a:rPr>
              <a:t>infocamere.it</a:t>
            </a:r>
            <a:endParaRPr lang="it-IT" dirty="0">
              <a:solidFill>
                <a:srgbClr val="5B6770"/>
              </a:solidFill>
            </a:endParaRPr>
          </a:p>
        </p:txBody>
      </p:sp>
      <p:grpSp>
        <p:nvGrpSpPr>
          <p:cNvPr id="25" name="Gruppo 24"/>
          <p:cNvGrpSpPr>
            <a:grpSpLocks noChangeAspect="1"/>
          </p:cNvGrpSpPr>
          <p:nvPr/>
        </p:nvGrpSpPr>
        <p:grpSpPr>
          <a:xfrm>
            <a:off x="6279889" y="5625730"/>
            <a:ext cx="2326447" cy="863999"/>
            <a:chOff x="5867916" y="5037578"/>
            <a:chExt cx="2785475" cy="1034474"/>
          </a:xfrm>
        </p:grpSpPr>
        <p:pic>
          <p:nvPicPr>
            <p:cNvPr id="26" name="Immagin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1687" y="5324416"/>
              <a:ext cx="434189" cy="434189"/>
            </a:xfrm>
            <a:prstGeom prst="rect">
              <a:avLst/>
            </a:prstGeom>
          </p:spPr>
        </p:pic>
        <p:pic>
          <p:nvPicPr>
            <p:cNvPr id="27" name="Immagin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9604" y="5383374"/>
              <a:ext cx="334503" cy="334503"/>
            </a:xfrm>
            <a:prstGeom prst="rect">
              <a:avLst/>
            </a:prstGeom>
          </p:spPr>
        </p:pic>
        <p:pic>
          <p:nvPicPr>
            <p:cNvPr id="28" name="Picture 11" descr="d:\Desktop\Twitter_logo_blu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7916" y="5383374"/>
              <a:ext cx="411451" cy="334503"/>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5" descr="D:\Desktop\index3.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18917" y="5037578"/>
              <a:ext cx="1034474" cy="1034474"/>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7" name="Gruppo 16"/>
          <p:cNvGrpSpPr/>
          <p:nvPr/>
        </p:nvGrpSpPr>
        <p:grpSpPr>
          <a:xfrm>
            <a:off x="7389452" y="-1400239"/>
            <a:ext cx="2831243" cy="2831243"/>
            <a:chOff x="7389452" y="-1403293"/>
            <a:chExt cx="2831243" cy="2831243"/>
          </a:xfrm>
        </p:grpSpPr>
        <p:sp>
          <p:nvSpPr>
            <p:cNvPr id="18" name="Ovale 17">
              <a:extLst>
                <a:ext uri="{FF2B5EF4-FFF2-40B4-BE49-F238E27FC236}">
                  <a16:creationId xmlns:a16="http://schemas.microsoft.com/office/drawing/2014/main" xmlns="" id="{5280BF9E-61CC-9F4F-9698-FD5911CA7926}"/>
                </a:ext>
              </a:extLst>
            </p:cNvPr>
            <p:cNvSpPr/>
            <p:nvPr/>
          </p:nvSpPr>
          <p:spPr>
            <a:xfrm>
              <a:off x="7389452" y="-1403293"/>
              <a:ext cx="2831243" cy="28312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19" name="Immagine 18">
              <a:extLst>
                <a:ext uri="{FF2B5EF4-FFF2-40B4-BE49-F238E27FC236}">
                  <a16:creationId xmlns:a16="http://schemas.microsoft.com/office/drawing/2014/main" xmlns="" id="{E5F28904-8EFD-D342-A601-086AB10F920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63786" y="238407"/>
              <a:ext cx="1081399" cy="778315"/>
            </a:xfrm>
            <a:prstGeom prst="rect">
              <a:avLst/>
            </a:prstGeom>
          </p:spPr>
        </p:pic>
      </p:grpSp>
    </p:spTree>
    <p:extLst>
      <p:ext uri="{BB962C8B-B14F-4D97-AF65-F5344CB8AC3E}">
        <p14:creationId xmlns:p14="http://schemas.microsoft.com/office/powerpoint/2010/main" val="4239216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5044" y="424069"/>
            <a:ext cx="8754266" cy="5570756"/>
          </a:xfrm>
          <a:prstGeom prst="rect">
            <a:avLst/>
          </a:prstGeom>
        </p:spPr>
        <p:txBody>
          <a:bodyPr vert="horz" wrap="square" rtlCol="0">
            <a:spAutoFit/>
          </a:bodyPr>
          <a:lstStyle/>
          <a:p>
            <a:r>
              <a:rPr lang="it-IT" sz="3200" dirty="0" smtClean="0">
                <a:effectLst>
                  <a:outerShdw blurRad="38100" dist="38100" dir="2700000" algn="tl">
                    <a:srgbClr val="000000">
                      <a:alpha val="43137"/>
                    </a:srgbClr>
                  </a:outerShdw>
                </a:effectLst>
              </a:rPr>
              <a:t>INFOCAMERE</a:t>
            </a:r>
          </a:p>
          <a:p>
            <a:endParaRPr lang="it-IT" dirty="0" smtClean="0"/>
          </a:p>
          <a:p>
            <a:r>
              <a:rPr lang="it-IT" dirty="0" err="1" smtClean="0"/>
              <a:t>InfoCamere</a:t>
            </a:r>
            <a:r>
              <a:rPr lang="it-IT" dirty="0"/>
              <a:t>, il braccio tecnologico delle Camere di Commercio italiane, è la struttura di eccellenza per la gestione del patrimonio informativo del Sistema Camerale. </a:t>
            </a:r>
          </a:p>
          <a:p>
            <a:r>
              <a:rPr lang="it-IT" dirty="0"/>
              <a:t>Progettando e sviluppando le soluzioni informatiche più innovative e aggiornate, </a:t>
            </a:r>
            <a:endParaRPr lang="it-IT" dirty="0" smtClean="0"/>
          </a:p>
          <a:p>
            <a:endParaRPr lang="it-IT" dirty="0"/>
          </a:p>
          <a:p>
            <a:r>
              <a:rPr lang="it-IT" dirty="0" smtClean="0"/>
              <a:t>collega </a:t>
            </a:r>
            <a:r>
              <a:rPr lang="it-IT" dirty="0"/>
              <a:t>tra loro quotidianamente le Camere di Commercio, mettendole in rete con tutti gli attori del sistema produttivo italiano: imprese, cittadini, Pubblica Amministrazione, Associazioni di Categoria, Ordini professionali, Operatori dell'informazione economica. </a:t>
            </a:r>
          </a:p>
          <a:p>
            <a:endParaRPr lang="it-IT" dirty="0" smtClean="0"/>
          </a:p>
          <a:p>
            <a:r>
              <a:rPr lang="it-IT" dirty="0" err="1" smtClean="0"/>
              <a:t>InfoCamere</a:t>
            </a:r>
            <a:r>
              <a:rPr lang="it-IT" dirty="0" smtClean="0"/>
              <a:t> gestisce, </a:t>
            </a:r>
            <a:r>
              <a:rPr lang="it-IT" dirty="0"/>
              <a:t>la rete telematica ad alta velocità ed elevato standard di sicurezza che collega tra loro i nodi nevralgici del Sistema Camerale </a:t>
            </a:r>
            <a:r>
              <a:rPr lang="it-IT" dirty="0" smtClean="0"/>
              <a:t>.</a:t>
            </a:r>
          </a:p>
          <a:p>
            <a:endParaRPr lang="it-IT" dirty="0"/>
          </a:p>
          <a:p>
            <a:endParaRPr lang="it-IT" dirty="0" smtClean="0"/>
          </a:p>
          <a:p>
            <a:r>
              <a:rPr lang="it-IT" dirty="0"/>
              <a:t>Una delle realizzazioni più significative di </a:t>
            </a:r>
            <a:r>
              <a:rPr lang="it-IT" dirty="0" err="1"/>
              <a:t>InfoCamere</a:t>
            </a:r>
            <a:r>
              <a:rPr lang="it-IT" dirty="0"/>
              <a:t> per le Camere di Commercio è il Registro Imprese telematico, anagrafe economica e strumento di pubblicità legale delle aziende, istituito fin dall'origine, nel 1993, come registro informatico: caratteristica che lo ha reso una novità assoluta in campo europeo. </a:t>
            </a:r>
            <a:endParaRPr lang="it-IT" dirty="0">
              <a:solidFill>
                <a:schemeClr val="bg1"/>
              </a:solidFill>
            </a:endParaRPr>
          </a:p>
        </p:txBody>
      </p:sp>
    </p:spTree>
    <p:extLst>
      <p:ext uri="{BB962C8B-B14F-4D97-AF65-F5344CB8AC3E}">
        <p14:creationId xmlns:p14="http://schemas.microsoft.com/office/powerpoint/2010/main" val="3687933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1791" y="1302647"/>
            <a:ext cx="8560905" cy="5442710"/>
          </a:xfrm>
          <a:prstGeom prst="rect">
            <a:avLst/>
          </a:prstGeom>
        </p:spPr>
      </p:pic>
      <p:pic>
        <p:nvPicPr>
          <p:cNvPr id="3" name="Immagine 2"/>
          <p:cNvPicPr>
            <a:picLocks noChangeAspect="1"/>
          </p:cNvPicPr>
          <p:nvPr/>
        </p:nvPicPr>
        <p:blipFill>
          <a:blip r:embed="rId3"/>
          <a:stretch>
            <a:fillRect/>
          </a:stretch>
        </p:blipFill>
        <p:spPr>
          <a:xfrm>
            <a:off x="251791" y="-1"/>
            <a:ext cx="5682798" cy="1302647"/>
          </a:xfrm>
          <a:prstGeom prst="rect">
            <a:avLst/>
          </a:prstGeom>
        </p:spPr>
      </p:pic>
    </p:spTree>
    <p:extLst>
      <p:ext uri="{BB962C8B-B14F-4D97-AF65-F5344CB8AC3E}">
        <p14:creationId xmlns:p14="http://schemas.microsoft.com/office/powerpoint/2010/main" val="171624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43270" y="652576"/>
            <a:ext cx="5826401" cy="5978274"/>
          </a:xfrm>
          <a:prstGeom prst="rect">
            <a:avLst/>
          </a:prstGeom>
        </p:spPr>
      </p:pic>
    </p:spTree>
    <p:extLst>
      <p:ext uri="{BB962C8B-B14F-4D97-AF65-F5344CB8AC3E}">
        <p14:creationId xmlns:p14="http://schemas.microsoft.com/office/powerpoint/2010/main" val="3772719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7640" y="622250"/>
            <a:ext cx="8916360" cy="5473750"/>
          </a:xfrm>
          <a:prstGeom prst="rect">
            <a:avLst/>
          </a:prstGeom>
        </p:spPr>
      </p:pic>
    </p:spTree>
    <p:extLst>
      <p:ext uri="{BB962C8B-B14F-4D97-AF65-F5344CB8AC3E}">
        <p14:creationId xmlns:p14="http://schemas.microsoft.com/office/powerpoint/2010/main" val="1795554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SPID ed  Agenda Digitale italiana</a:t>
            </a:r>
            <a:endParaRPr lang="it-IT" dirty="0"/>
          </a:p>
        </p:txBody>
      </p:sp>
      <p:sp>
        <p:nvSpPr>
          <p:cNvPr id="5" name="Segnaposto numero diapositiva 4"/>
          <p:cNvSpPr>
            <a:spLocks noGrp="1"/>
          </p:cNvSpPr>
          <p:nvPr>
            <p:ph type="sldNum" sz="quarter" idx="12"/>
          </p:nvPr>
        </p:nvSpPr>
        <p:spPr/>
        <p:txBody>
          <a:bodyPr/>
          <a:lstStyle/>
          <a:p>
            <a:fld id="{5EECA967-669B-5F49-BDED-58964807E68B}" type="slidenum">
              <a:rPr lang="it-IT" smtClean="0"/>
              <a:pPr/>
              <a:t>8</a:t>
            </a:fld>
            <a:endParaRPr lang="it-IT"/>
          </a:p>
        </p:txBody>
      </p:sp>
      <p:sp>
        <p:nvSpPr>
          <p:cNvPr id="6" name="Segnaposto contenuto 5"/>
          <p:cNvSpPr>
            <a:spLocks noGrp="1"/>
          </p:cNvSpPr>
          <p:nvPr>
            <p:ph idx="13"/>
          </p:nvPr>
        </p:nvSpPr>
        <p:spPr>
          <a:xfrm>
            <a:off x="1012690" y="3252872"/>
            <a:ext cx="2911610" cy="609602"/>
          </a:xfrm>
        </p:spPr>
        <p:txBody>
          <a:bodyPr>
            <a:noAutofit/>
          </a:bodyPr>
          <a:lstStyle/>
          <a:p>
            <a:r>
              <a:rPr lang="it-IT" sz="1800" dirty="0"/>
              <a:t>Uno dei </a:t>
            </a:r>
            <a:r>
              <a:rPr lang="it-IT" sz="1800" dirty="0" smtClean="0"/>
              <a:t>principali pilastri </a:t>
            </a:r>
            <a:r>
              <a:rPr lang="it-IT" sz="1800" dirty="0"/>
              <a:t>dell’agenda </a:t>
            </a:r>
            <a:r>
              <a:rPr lang="it-IT" sz="1800" dirty="0" smtClean="0"/>
              <a:t>digitale</a:t>
            </a:r>
            <a:endParaRPr lang="it-IT" sz="1800" dirty="0"/>
          </a:p>
        </p:txBody>
      </p:sp>
      <p:pic>
        <p:nvPicPr>
          <p:cNvPr id="1026" name="Picture 2" descr="D:\INFOCAMERE\lavoro\---------comunicazione\spid_new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0" y="1843066"/>
            <a:ext cx="2405424" cy="1202712"/>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871176" y="4005944"/>
            <a:ext cx="3198506" cy="646331"/>
          </a:xfrm>
          <a:prstGeom prst="rect">
            <a:avLst/>
          </a:prstGeom>
        </p:spPr>
        <p:txBody>
          <a:bodyPr wrap="square">
            <a:spAutoFit/>
          </a:bodyPr>
          <a:lstStyle/>
          <a:p>
            <a:r>
              <a:rPr lang="it-IT" dirty="0">
                <a:solidFill>
                  <a:srgbClr val="4C5966"/>
                </a:solidFill>
              </a:rPr>
              <a:t>Infrastruttura abilitante per la fruizione dei servizi on </a:t>
            </a:r>
            <a:r>
              <a:rPr lang="it-IT" dirty="0" smtClean="0">
                <a:solidFill>
                  <a:srgbClr val="4C5966"/>
                </a:solidFill>
              </a:rPr>
              <a:t>line</a:t>
            </a:r>
            <a:endParaRPr lang="it-IT" dirty="0">
              <a:solidFill>
                <a:srgbClr val="4C5966"/>
              </a:solidFill>
            </a:endParaRPr>
          </a:p>
        </p:txBody>
      </p:sp>
      <p:sp>
        <p:nvSpPr>
          <p:cNvPr id="26" name="Rettangolo 25"/>
          <p:cNvSpPr/>
          <p:nvPr/>
        </p:nvSpPr>
        <p:spPr>
          <a:xfrm>
            <a:off x="871176" y="4964670"/>
            <a:ext cx="3805599" cy="646331"/>
          </a:xfrm>
          <a:prstGeom prst="rect">
            <a:avLst/>
          </a:prstGeom>
        </p:spPr>
        <p:txBody>
          <a:bodyPr wrap="square">
            <a:spAutoFit/>
          </a:bodyPr>
          <a:lstStyle/>
          <a:p>
            <a:r>
              <a:rPr lang="it-IT" dirty="0" smtClean="0">
                <a:solidFill>
                  <a:srgbClr val="4C5966"/>
                </a:solidFill>
              </a:rPr>
              <a:t>Strumento </a:t>
            </a:r>
            <a:r>
              <a:rPr lang="it-IT" dirty="0">
                <a:solidFill>
                  <a:srgbClr val="4C5966"/>
                </a:solidFill>
              </a:rPr>
              <a:t>a supporto della Digital </a:t>
            </a:r>
            <a:r>
              <a:rPr lang="it-IT" dirty="0" err="1" smtClean="0">
                <a:solidFill>
                  <a:srgbClr val="4C5966"/>
                </a:solidFill>
              </a:rPr>
              <a:t>Transformation</a:t>
            </a:r>
            <a:r>
              <a:rPr lang="it-IT" dirty="0" smtClean="0">
                <a:solidFill>
                  <a:srgbClr val="4C5966"/>
                </a:solidFill>
              </a:rPr>
              <a:t> </a:t>
            </a:r>
            <a:r>
              <a:rPr lang="it-IT" dirty="0">
                <a:solidFill>
                  <a:srgbClr val="4C5966"/>
                </a:solidFill>
              </a:rPr>
              <a:t>delle PMI</a:t>
            </a:r>
          </a:p>
        </p:txBody>
      </p:sp>
      <p:grpSp>
        <p:nvGrpSpPr>
          <p:cNvPr id="1033" name="Gruppo 1032"/>
          <p:cNvGrpSpPr/>
          <p:nvPr/>
        </p:nvGrpSpPr>
        <p:grpSpPr>
          <a:xfrm>
            <a:off x="609600" y="3371499"/>
            <a:ext cx="174491" cy="1979007"/>
            <a:chOff x="609600" y="3371499"/>
            <a:chExt cx="174491" cy="1979007"/>
          </a:xfrm>
        </p:grpSpPr>
        <p:cxnSp>
          <p:nvCxnSpPr>
            <p:cNvPr id="1032" name="Connettore 1 1031"/>
            <p:cNvCxnSpPr>
              <a:stCxn id="1030" idx="4"/>
              <a:endCxn id="48" idx="4"/>
            </p:cNvCxnSpPr>
            <p:nvPr/>
          </p:nvCxnSpPr>
          <p:spPr>
            <a:xfrm>
              <a:off x="691243" y="3534785"/>
              <a:ext cx="11205" cy="1815721"/>
            </a:xfrm>
            <a:prstGeom prst="line">
              <a:avLst/>
            </a:prstGeom>
            <a:ln>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30" name="Ovale 1029"/>
            <p:cNvSpPr/>
            <p:nvPr/>
          </p:nvSpPr>
          <p:spPr>
            <a:xfrm>
              <a:off x="609600" y="3371499"/>
              <a:ext cx="163286" cy="163286"/>
            </a:xfrm>
            <a:prstGeom prst="ellipse">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47" name="Ovale 46"/>
            <p:cNvSpPr/>
            <p:nvPr/>
          </p:nvSpPr>
          <p:spPr>
            <a:xfrm>
              <a:off x="620805" y="4247466"/>
              <a:ext cx="163286" cy="163286"/>
            </a:xfrm>
            <a:prstGeom prst="ellipse">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48" name="Ovale 47"/>
            <p:cNvSpPr/>
            <p:nvPr/>
          </p:nvSpPr>
          <p:spPr>
            <a:xfrm>
              <a:off x="620805" y="5187220"/>
              <a:ext cx="163286" cy="163286"/>
            </a:xfrm>
            <a:prstGeom prst="ellipse">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grpSp>
      <p:sp>
        <p:nvSpPr>
          <p:cNvPr id="9" name="AutoShape 8" descr="data:image/png;base64,iVBORw0KGgoAAAANSUhEUgAAANcAAADrCAMAAADNG/NRAAABg1BMVEUAAAAAM5gHaJM5gtgAc4EEhDL///8EhzMANZ0Ha5cmetYAcoEAb34tfdcyf9c5g9lEitt4puPq9PWfvuoAankAXo0AWYqxzdGDsrnP4uWBquPe7e4AZHXM3PRYkpwAYo9noKmcv8X2+f0AHpLH1uAAfiEAGEgAehS5z+9ald4ACBgAgSoAFUAAJZQAEDEtZ6sDYCQAL4sAJW8AU10AH10AHyMGW4Ayc8ADcisFTm4BLhEEO1QEfjAAYWwAUVoAKnsAEjYLGy0BHgsERmMAcgAACh4BDQUABRAANz0AG1Dk8ukDVyCTwaAAGBsYN1zg6/kALja31sAoXJlLnWMATYOu0LgDZSYokUrR5NYBGSQSKkUBJQ4BPxiDqsEDMEQBNhSJmMYCSxsCJTSiv89BhKYaPWVpmbWXtskTLEpWj60PIzcBHCUENkIaO2EGUW4GW3gYPWklT3YdTohhp3V5tIlbpXC/x99vgbvCyuFkeLaBkcIwT6QbQp6os9QAGhkASEYANDMQtlZpAAATs0lEQVR4nO2ci1/a2LqGlwJRq1N73NSZjp3x1ArsASRyB5GLIoR7EVFQKVZbZ7tttdXaTmd69rR/+vlWAprLAhISuewfb1tIIjTr8Vvfu66A0P3Lave4os6xsTFn1OWxJ3pwxx4o4XGOTU6ONQWHTs/wozmiPKZbtMlorN8FUyWHUwLVZHM6+l247uVqRcWSufpdvC7VOlhDHbJ0eyqWLN3vQiqXpzMWgHn6XUylkoU1fGAyKuEwgtnlYgGYvd+FlS9GNhWWtd/Fla2o/HBhu+93ceXKrARriNzeqQgL1O8Cy5NMi+cFbDg8sUXhn6+MjeF/wxowcnY9//r5xdLSi7+eE5mHIcOiRKxXFKdlYsSGwBIZUrhW/qCa+kKK2OTgD6CJPaiVpVsu6k/CC4agIpLGkpN/3mFRn0kBi/a72B1FarxWXvG4XhCto9/F7iRi13DlP524Jvtd7k5yENPrr45cgz4lECNxTX7lcf2H5PST5n4XvIPII6/nv9xxfSWSD7ohknsbk/93a/SvhrPH0WKMsvL1RTuswedqNQMwufLH5y9fXn0lYw0+F9E3uJA9f/58peW09qD7RqIVFsfV6ocD7/MtRl9jKyt/ff7y+dVkC7KBb5cReVL++Z8NQ/yDnGCDP1AhrqGs3HV8/yQ2y4O/tkI0RN44ZYlYDQfdNhAxwXjDSqiJpIANwdwoYVJU0J8njb8Gf/hFrIgrr758xvqC9Uoar+GYoyeMLHHb1RShGg6+G2IpnMYegk5UQwrnsYdm4YE4Zm7DNRTZhdV2f4MEa/Db5FspqYnDUguxWvfqpRr8qV6eWg/DxLVwaJKLk8yV82HoGAoV+2+MFlan7VFANTbwo2SiOmwLmIwy/S5hlzKPtSabHBuS3hNRnhZkk2ND1BqTxHicko2wcMEzBAPJToq5AG2SpWOfna4hdEGymJjHFcVyeez/BZEaQHlTKXcYFEkV8/0uSwslNzeTit6QT4Wn9TzNuFP3VLQutVlbDRgaCqzWNmW9yRvWE+SWHTW7x+yIwbOo0WU87KccEuAZafxkvvu52aHESJLZwASoyYUPA8cd31UkUmGFvbJuyzjt9pjdYXY47cicsJpj9hiyQ7mt0bQzwSQcUTuKmhMOlwfFzAh+Br8IZ0x+73dt7w7JwGNbbRu0ZEsqrIisOzujsbQHvNzpcbmc6agz6rR6omlkdSGnK+ExgyVGPU6HK+pwetIupwPBq+xyG+lNElUDbbV1shXbUYGMskLmcJrTniiU1eVyeWLpmCcWdaURM+Yyu6weswdFXSgKXPY0ciXgIYpcZpkb9Y4NLahYMkOtxdsiHbBAMgwEWikzBCLtgrBAc5W2e+xOQElATNLOMbvTaYZX4HiNRc1OZwJ5nGNmWfFKBtpQsWR7xPe1rYNNuTve3mptPFjZRwb/sTKcj8AzXGPAQBh8FZ+zr5XTsV9b74AFYOuELJOFJQfsfnTUCYqrixIwmVgywWKQZgn+GfKA5yXMZsaKTxLcgDIhf1y51jFYDYnA3HKx5NliFPLJjBxQ8gRyMulElHFADpmdHmciDcQxe9SRcECvETnkjS0PZVJBVRTYYko+ll5flMEVc4J7g6LOxFjaZQZriJoRNsMYXBzDDQFccaThBXKwkutyuQwTAd77vEqw9NOdC+JKOzxsC2aNIidED8wc2rAml8uediEP5op6ZHERnNBmYmWTgq3evU+cXDOgaSITq84pFgU/t0Oz5UoAVzqKxtLY6+1OYIEQmc1AHHU5Yx5opWVgHYuxbCbDp9w2KLcDh2Kwo+b7RLVwWv8rVhuyju2zA8ViDBNzJBguxyCbHA4YhsXA3aGOJqzWWCLmYBLwks5YSXHJLTvbFJUBrGqGorYrYrL15htnRMWmFkBLC3rx9VuFZfySWyrtVPg5gD1huEyVKlX9aLLgamgx3VSp3QlhbZxodIMl4Zp7ajQ+fUYtTLeMmAzr0EybIqyPVLVyl1c2006G2hGFjHujUcIFV4zPKKp1xFQFTKFWBVyWGypnEcTHZtqlPgnAuICJzfCOC8BaRayHXAIs0w310SLJtxy1I0BlM0zcJHNcM5gLwFqodyPoGp/LtkPdiOocC7ZLVQQBW0NS19BPLyyBuN0WPxpJVL2siIK2y5LZlkSLu17lX5/IEttko5H1DawnLbh6VhEFJg+1kEQFcawIa+K6tAs1YzTyuZ5yp5KgypsVUC9Bh9cylyPUQvYn21XBTzbFo8mZn+Ya4iriAnfykxisVwmW5XFBdkmJcDMGjwZBvKDPIbIN4xOKpAVxfZQ32aFefJc37W5LwmWqZjLQnuUymRseGDh9uDuuXo0vA4J42So2g80APSfgs8FDxWSitnNz1a1Mtcpnhs6vcZrI9eNPnJ614OqVIfJHKDbcLTRV56jq1nYmk9nNUXBE3WztZkzUx1zGIuAStbxy42XsEZeg0lGfwDm2tiaoCmWaoAxUxUJ9pG4s1eoOVbmhhFzi8g4wVwVAtnOQSsCVgz4GtWWp5rC/fYKTnIhrpjuuXtVDYbx2tqrQtTBRE7vV3UqFsmxloLu4U9mqQhFF9dAo5Zr7Uai5AeEygTtAqLar1M12dTdnq2aqlAl3rCxUbivHb8CAi+CHvz4VSt9HP+T7hqlavamYKrmdnZ0MVMddy81NxfYJ9ww/VizVXSEXof36Vf+Mr19JXL1qv/iDSmilYIhiA1Woj5XMrslmw3ZvYD2f+sRvv7LifhTLNTPN1wyJq1cjy6xgmEJVbA3CaibH72DYbihBf6MmXmzg4vUrX3oSV69WMUXDlN1PjSO298RPPUHPEQ9UhKN9lmv6f/kicfXK5oWzABCVjIEkkzBc7EyA0Dgw18JPQj2RcvUqvUTGkavOCcLU5K0Ih5vs5GhKwiWj/erVMEWUYDaweimYzTYnHG5yExwzyrl6Vg0ROhQYh81AVW2iSV6TIZMRXWIn6QUjsLvxl0DPhN2SXm4QCAhKbDNk5ir84NgsHylRDBsLfElBkWfIEr6mh1hCR8SVbpvarli4GUSbybJTpXKiOY+JQ+6dwiHzNEnC7Ortfg7xYorlU4aq5naA0LCTy+BZUhHW7ZJKywlrsnqYXVhHkmUHy85uhsv7TK5iEa+pNMOlcPmrl2bISbpMBM2yobKzU7EJW2cOq81CUVv1ru1qSLKg0sw04uV1/lsV1MRezs03VJO7uiyohVj5Nst4QvU4uThlZYNNiPZKeWWCzSjbG6eV9mSC4RlsoeStMRv7tRtRHpgUC6piq6l4nvqQW03JASNhIRmu2HMn5Euyei6hmmi186tdOzatn+nl6itBHXZITQTa7EFss++mr8HitNpq+yHeGtV+02i+BVlkILYvH7bYWNl2W2VTqWae3Vp/eHA2Lm+uGsRoExPrWZmtTzESNhrx8MRodEf6nFYSHa2u4y29DRkC2TWF/0GyP22wDG2u1bKroGxtbWDLOFJXSkm9gfucQ76IUtgMB8c7FCkcThZTXoznTaW8Xm+qmNd78wBTdKMwXEIRVEzlU4NmIp3kjUS8xogRRYxFfSTsDhcjxu/6Yjjihp+gcHHGHQnD2dtIL3cQSZRca219h2QDiRiffgsDgDvsNYa/u5PvInCGjJFv4PlwOZwHrm8o0l+u40Agi6D8Sc6qk9wxPllNHpO5wt79cBg9LRqN3566U+G/I+EZrxEqZwoxxnD477A3EvbOhCNh/fdegoh0fJTcywaytcDEcWAdGQLrgWw2EKitrx+tB/Y6fqwIqp/wQlJy0CdBvI6ye6vZ7Prm6noygAJoDziPj45rq6gzVyrS6wknucrCQMRwHFhbPz7eg0cUSALXMebay8rgSv2dx7bn5fDyg2OBh1D2tdpR9njvuHa0eYTW0FqyVtvcPNw8lNHx0Ef03hQqelPf3alkMe91owH7LOJRIHDY+VUShZH7W8QdmY6kwuCPem/knbsvk1AkJZOETivrjZ1zH7i+RyLucAoS7V1E/zYCNthvx2goEAis4enczWPEm8rAFl9rNQdwJ73bWIRYpVLfoIF264ExPABjZVZ7a8m17NH63qohYMiuB8Af1wyGtewmHHb+jCX4RTIZ/h5OJVERTvL5poP0X3urx2vZPXDELNpD4IcoUMseHa8ClAwuVtBpGpC6x1egVsNctc3AYeAQuGrrR9na8WotcCSXazBVy2Y3j5JZyK61GmTUZhbc/nDtCKLVpuc40kgjjTTSSCONNNJII4000kgjjTTSSCONNNJII4000pCJ6ekXuZ+Egr7F8amp8XFfMF6/n3uclWm/Xzc7q9P56evTHuDVg1NTGIkTPvaFtL5tgQYiLJ2uceAvb2h8D4GY+Pgd062mxoNabu8o+zkivuACfaDhPYQCKglUI2xxre5R1kmgmmj0/cSs3oqKi5kmiXbgb0HFkV1rcQ+Rgm2oWLKg+nuU21CxZH6tv7ye8XXAAjCf2iyj21NhMJ22Wbbfrg7eaV/VTfwdsXBdPNUICWtfDhTWWxU3kYOFwQqaYSG5WOPj3Tdl8rAw2JlWWJ1zq6kpX7f36Jxbt2A6jfw+Lhure1f8IBsLu6ImWCdkrMePyWBdtWMbOgVcOm3aMR+5/MvLLULWzT3k10IO7Fw9VogYrscvKeolMWLddKkKyrB0s7R6LiLV+O/LFLX8+ziRTPk9hF74A1FCMNWeSAjX4tRy89thlt8sahCwMyHWz/8g6ZG2AZOGY/Hf/O+9+bcUTHHAhNn14BfiF+wIuHSzKr2eYIZTcJMnL99MvXnzEn/FD+EFCi1xQ5g8wLX0s0j/lHCptERpL/4xVMLX82yUFudfQ1WU5JjSNkzUdmEu3UNBbj34WcKlsg2TmjyEa2H+FhIi9kZtRaSlXCJ/fCjhUlkR9yXhWsQGf5tTi79T1L8kGTZ1ougmOinXDw+EInB9UMNVJ1ZD/kViRQwpuceBKDjYN34R6YWUq6SGS9o1XJyj5ubvTh8vUEsqE+yUwNXRD1UmmNQ2poQBwuGTJpiiXn1ZyrX026NHjyBqs48a+oeUS6eGS2obb8ANeQm1+C9SE6aIq0Tgmn348AFwPWhc+oHEpWbWUsKFjeL3ReH5S3Vc4j5vww9/aM+lUzUKk5R48bWo3uH4SXuJQ8cltsPxx9D5kHAtasXVlNZc0noIdiiAnScZokb18MU/myL4vE7NVKKE6424vSIaonrfYLna+rwqPxS3X49fi20CG4c4wZS1X+KpDV68Hv3WEMEPVbVf4tHXIvziRLGZWpL06ZWNwMSDZR7Xg4ecCPmlbgQmGqawffnyvEBl3KefF3IpGqgk2nA1LpHaL1X9KEYYrZfEHg4l6fsqm8/2E/vznbjUTfsKjAM3XmQJvUTh5GhJygXDrweYqzn+Ivi8ukVSYYJNvV5mtUQtPQHBE3e+LHyVwgmOgpQLT2hQ3BOrXyTjSpUTHIwowViVn1BzOMvmqCdl7oowvZSuPui6mN9Qu6xCmpvHnd3lKTwrJe0aKq+G4or48Lf/IUnwGnWtF5Z0ZIm1wP0OF0hYymeyRY74kChhuFS5ISvyNDY7g0ieye5iSUXc5egkdZ0oTuRlh8dvXr4kzIl2FS6ENpRyabHw0GLBfJFI1eUKmHjM3ClcGmApWa3E6m6NWe5qJcelzYol2TrI6m75C9dE+WAamAYn+QuW3W/iEM9KtcHSZrkSq9OeFPVY8lNMQyy5YN2vmmNdy9vn4Nd095wcMLU7iTrtIroHrFbLsQIs1XvaLjqunmuxACvSSfutRJpsaNtob/ezs2X195AqTthTqVUdbKpNXZyd9d/TptH9IJlsasqnbscXT0xJulu0QaXhxiix3gYlG2HhPKhsvauDNko6MRqc0/dIxaoeZHcrNzUerGu/W7pQ8s/yRX+4123LTTH1UDwIiofugampQvm6RNN0qdwbppFG6r/ib0/wl1cyeWudCYbwvJOiJfKOOiiggwv+hXKJbYrhoaDtnQRiFi9DIWsoH/Lt10Pv69790IkP6EKa+XyhhM4uDsoX6OIUnX1A6Iw+ODs4P9soo1M6eHovvQ0sJhgMvfOF4M/5ZegyXvRhrvfx0KJW37xXuEanECL6gqbj/nIJleLnp+XT6wL9gQYuel6j24jFBOu+dz70/iSeuDx/Fyq+R+gSvQ/G45pxQWCuSsn5Ml2u+8unqHyF/OWL6zP6+uDDFV26r4AxPjT1Lui73B8PXZ6HQsUgPKP3IZ+qcRdfBZ2/NF9KlkJ+/7nff4X2dX7/mU53hh+udH7te/MjDaX2Q63d9kTNhx0a2ijfpRD+lN4+mP5BmZ1WO6jfT8+3zrZWl/H36OQE7dfzb5n9/fpbgMF/6ygYP1H5tcxnBwjRHz7g5wP8r7xfKJxfwVjzwn9eKICfXFkLZ2jjovP/pETxuA9ML5RCYPC+oi9ev6yHgpfjwff1S7BIXwi3AKpu8IH2n6ASfVGg6fpsiWZo+rw0e0GjgxK6LuhKpcLVPLzE67/W1jx88SDmKoKt5+vxODqJn4eC6DJ5CT37d3AcOlHJVSqVoHk/94OdH/hRKVSiUXl+o4QOaFQqACZwlU/K7/xXWs2Kcor78EgfLD1U9y16fcGTRYhR8jL/vg7Hl/U4NNbquE79NIOuaf+Bn877UWH2gD6YhfYZMX7an/cn6IurUrkOXPSVNkBN7eOhPoMf9/PwjM8Z9k/jYF/tUGzjHP9j8DOMuDbQPj7D60H4GrIyjJVBVsScazblMJz6f4NryCELuoklAAAAAElFTkSuQmCC"/>
          <p:cNvSpPr>
            <a:spLocks noChangeAspect="1" noChangeArrowheads="1"/>
          </p:cNvSpPr>
          <p:nvPr/>
        </p:nvSpPr>
        <p:spPr bwMode="auto">
          <a:xfrm>
            <a:off x="155575" y="-1074738"/>
            <a:ext cx="2047875" cy="2238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184B9A"/>
              </a:solidFill>
            </a:endParaRPr>
          </a:p>
        </p:txBody>
      </p:sp>
      <p:sp>
        <p:nvSpPr>
          <p:cNvPr id="10" name="AutoShape 10" descr="data:image/png;base64,iVBORw0KGgoAAAANSUhEUgAAANcAAADrCAMAAADNG/NRAAABg1BMVEUAAAAAM5gHaJM5gtgAc4EEhDL///8EhzMANZ0Ha5cmetYAcoEAb34tfdcyf9c5g9lEitt4puPq9PWfvuoAankAXo0AWYqxzdGDsrnP4uWBquPe7e4AZHXM3PRYkpwAYo9noKmcv8X2+f0AHpLH1uAAfiEAGEgAehS5z+9ald4ACBgAgSoAFUAAJZQAEDEtZ6sDYCQAL4sAJW8AU10AH10AHyMGW4Ayc8ADcisFTm4BLhEEO1QEfjAAYWwAUVoAKnsAEjYLGy0BHgsERmMAcgAACh4BDQUABRAANz0AG1Dk8ukDVyCTwaAAGBsYN1zg6/kALja31sAoXJlLnWMATYOu0LgDZSYokUrR5NYBGSQSKkUBJQ4BPxiDqsEDMEQBNhSJmMYCSxsCJTSiv89BhKYaPWVpmbWXtskTLEpWj60PIzcBHCUENkIaO2EGUW4GW3gYPWklT3YdTohhp3V5tIlbpXC/x99vgbvCyuFkeLaBkcIwT6QbQp6os9QAGhkASEYANDMQtlZpAAATs0lEQVR4nO2ci1/a2LqGlwJRq1N73NSZjp3x1ArsASRyB5GLIoR7EVFQKVZbZ7tttdXaTmd69rR/+vlWAprLAhISuewfb1tIIjTr8Vvfu66A0P3Lave4os6xsTFn1OWxJ3pwxx4o4XGOTU6ONQWHTs/wozmiPKZbtMlorN8FUyWHUwLVZHM6+l247uVqRcWSufpdvC7VOlhDHbJ0eyqWLN3vQiqXpzMWgHn6XUylkoU1fGAyKuEwgtnlYgGYvd+FlS9GNhWWtd/Fla2o/HBhu+93ceXKrARriNzeqQgL1O8Cy5NMi+cFbDg8sUXhn6+MjeF/wxowcnY9//r5xdLSi7+eE5mHIcOiRKxXFKdlYsSGwBIZUrhW/qCa+kKK2OTgD6CJPaiVpVsu6k/CC4agIpLGkpN/3mFRn0kBi/a72B1FarxWXvG4XhCto9/F7iRi13DlP524Jvtd7k5yENPrr45cgz4lECNxTX7lcf2H5PST5n4XvIPII6/nv9xxfSWSD7ohknsbk/93a/SvhrPH0WKMsvL1RTuswedqNQMwufLH5y9fXn0lYw0+F9E3uJA9f/58peW09qD7RqIVFsfV6ocD7/MtRl9jKyt/ff7y+dVkC7KBb5cReVL++Z8NQ/yDnGCDP1AhrqGs3HV8/yQ2y4O/tkI0RN44ZYlYDQfdNhAxwXjDSqiJpIANwdwoYVJU0J8njb8Gf/hFrIgrr758xvqC9Uoar+GYoyeMLHHb1RShGg6+G2IpnMYegk5UQwrnsYdm4YE4Zm7DNRTZhdV2f4MEa/Db5FspqYnDUguxWvfqpRr8qV6eWg/DxLVwaJKLk8yV82HoGAoV+2+MFlan7VFANTbwo2SiOmwLmIwy/S5hlzKPtSabHBuS3hNRnhZkk2ND1BqTxHicko2wcMEzBAPJToq5AG2SpWOfna4hdEGymJjHFcVyeez/BZEaQHlTKXcYFEkV8/0uSwslNzeTit6QT4Wn9TzNuFP3VLQutVlbDRgaCqzWNmW9yRvWE+SWHTW7x+yIwbOo0WU87KccEuAZafxkvvu52aHESJLZwASoyYUPA8cd31UkUmGFvbJuyzjt9pjdYXY47cicsJpj9hiyQ7mt0bQzwSQcUTuKmhMOlwfFzAh+Br8IZ0x+73dt7w7JwGNbbRu0ZEsqrIisOzujsbQHvNzpcbmc6agz6rR6omlkdSGnK+ExgyVGPU6HK+pwetIupwPBq+xyG+lNElUDbbV1shXbUYGMskLmcJrTniiU1eVyeWLpmCcWdaURM+Yyu6weswdFXSgKXPY0ciXgIYpcZpkb9Y4NLahYMkOtxdsiHbBAMgwEWikzBCLtgrBAc5W2e+xOQElATNLOMbvTaYZX4HiNRc1OZwJ5nGNmWfFKBtpQsWR7xPe1rYNNuTve3mptPFjZRwb/sTKcj8AzXGPAQBh8FZ+zr5XTsV9b74AFYOuELJOFJQfsfnTUCYqrixIwmVgywWKQZgn+GfKA5yXMZsaKTxLcgDIhf1y51jFYDYnA3HKx5NliFPLJjBxQ8gRyMulElHFADpmdHmciDcQxe9SRcECvETnkjS0PZVJBVRTYYko+ll5flMEVc4J7g6LOxFjaZQZriJoRNsMYXBzDDQFccaThBXKwkutyuQwTAd77vEqw9NOdC+JKOzxsC2aNIidED8wc2rAml8uediEP5op6ZHERnNBmYmWTgq3evU+cXDOgaSITq84pFgU/t0Oz5UoAVzqKxtLY6+1OYIEQmc1AHHU5Yx5opWVgHYuxbCbDp9w2KLcDh2Kwo+b7RLVwWv8rVhuyju2zA8ViDBNzJBguxyCbHA4YhsXA3aGOJqzWWCLmYBLwks5YSXHJLTvbFJUBrGqGorYrYrL15htnRMWmFkBLC3rx9VuFZfySWyrtVPg5gD1huEyVKlX9aLLgamgx3VSp3QlhbZxodIMl4Zp7ajQ+fUYtTLeMmAzr0EybIqyPVLVyl1c2006G2hGFjHujUcIFV4zPKKp1xFQFTKFWBVyWGypnEcTHZtqlPgnAuICJzfCOC8BaRayHXAIs0w310SLJtxy1I0BlM0zcJHNcM5gLwFqodyPoGp/LtkPdiOocC7ZLVQQBW0NS19BPLyyBuN0WPxpJVL2siIK2y5LZlkSLu17lX5/IEttko5H1DawnLbh6VhEFJg+1kEQFcawIa+K6tAs1YzTyuZ5yp5KgypsVUC9Bh9cylyPUQvYn21XBTzbFo8mZn+Ya4iriAnfykxisVwmW5XFBdkmJcDMGjwZBvKDPIbIN4xOKpAVxfZQ32aFefJc37W5LwmWqZjLQnuUymRseGDh9uDuuXo0vA4J42So2g80APSfgs8FDxWSitnNz1a1Mtcpnhs6vcZrI9eNPnJ614OqVIfJHKDbcLTRV56jq1nYmk9nNUXBE3WztZkzUx1zGIuAStbxy42XsEZeg0lGfwDm2tiaoCmWaoAxUxUJ9pG4s1eoOVbmhhFzi8g4wVwVAtnOQSsCVgz4GtWWp5rC/fYKTnIhrpjuuXtVDYbx2tqrQtTBRE7vV3UqFsmxloLu4U9mqQhFF9dAo5Zr7Uai5AeEygTtAqLar1M12dTdnq2aqlAl3rCxUbivHb8CAi+CHvz4VSt9HP+T7hqlavamYKrmdnZ0MVMddy81NxfYJ9ww/VizVXSEXof36Vf+Mr19JXL1qv/iDSmilYIhiA1Woj5XMrslmw3ZvYD2f+sRvv7LifhTLNTPN1wyJq1cjy6xgmEJVbA3CaibH72DYbihBf6MmXmzg4vUrX3oSV69WMUXDlN1PjSO298RPPUHPEQ9UhKN9lmv6f/kicfXK5oWzABCVjIEkkzBc7EyA0Dgw18JPQj2RcvUqvUTGkavOCcLU5K0Ih5vs5GhKwiWj/erVMEWUYDaweimYzTYnHG5yExwzyrl6Vg0ROhQYh81AVW2iSV6TIZMRXWIn6QUjsLvxl0DPhN2SXm4QCAhKbDNk5ir84NgsHylRDBsLfElBkWfIEr6mh1hCR8SVbpvarli4GUSbybJTpXKiOY+JQ+6dwiHzNEnC7Ortfg7xYorlU4aq5naA0LCTy+BZUhHW7ZJKywlrsnqYXVhHkmUHy85uhsv7TK5iEa+pNMOlcPmrl2bISbpMBM2yobKzU7EJW2cOq81CUVv1ru1qSLKg0sw04uV1/lsV1MRezs03VJO7uiyohVj5Nst4QvU4uThlZYNNiPZKeWWCzSjbG6eV9mSC4RlsoeStMRv7tRtRHpgUC6piq6l4nvqQW03JASNhIRmu2HMn5Euyei6hmmi186tdOzatn+nl6itBHXZITQTa7EFss++mr8HitNpq+yHeGtV+02i+BVlkILYvH7bYWNl2W2VTqWae3Vp/eHA2Lm+uGsRoExPrWZmtTzESNhrx8MRodEf6nFYSHa2u4y29DRkC2TWF/0GyP22wDG2u1bKroGxtbWDLOFJXSkm9gfucQ76IUtgMB8c7FCkcThZTXoznTaW8Xm+qmNd78wBTdKMwXEIRVEzlU4NmIp3kjUS8xogRRYxFfSTsDhcjxu/6Yjjihp+gcHHGHQnD2dtIL3cQSZRca219h2QDiRiffgsDgDvsNYa/u5PvInCGjJFv4PlwOZwHrm8o0l+u40Agi6D8Sc6qk9wxPllNHpO5wt79cBg9LRqN3566U+G/I+EZrxEqZwoxxnD477A3EvbOhCNh/fdegoh0fJTcywaytcDEcWAdGQLrgWw2EKitrx+tB/Y6fqwIqp/wQlJy0CdBvI6ye6vZ7Prm6noygAJoDziPj45rq6gzVyrS6wknucrCQMRwHFhbPz7eg0cUSALXMebay8rgSv2dx7bn5fDyg2OBh1D2tdpR9njvuHa0eYTW0FqyVtvcPNw8lNHx0Ef03hQqelPf3alkMe91owH7LOJRIHDY+VUShZH7W8QdmY6kwuCPem/knbsvk1AkJZOETivrjZ1zH7i+RyLucAoS7V1E/zYCNthvx2goEAis4enczWPEm8rAFl9rNQdwJ73bWIRYpVLfoIF264ExPABjZVZ7a8m17NH63qohYMiuB8Af1wyGtewmHHb+jCX4RTIZ/h5OJVERTvL5poP0X3urx2vZPXDELNpD4IcoUMseHa8ClAwuVtBpGpC6x1egVsNctc3AYeAQuGrrR9na8WotcCSXazBVy2Y3j5JZyK61GmTUZhbc/nDtCKLVpuc40kgjjTTSSCONNNJII4000kgjjTTSSCONNNJII4000pCJ6ekXuZ+Egr7F8amp8XFfMF6/n3uclWm/Xzc7q9P56evTHuDVg1NTGIkTPvaFtL5tgQYiLJ2uceAvb2h8D4GY+Pgd062mxoNabu8o+zkivuACfaDhPYQCKglUI2xxre5R1kmgmmj0/cSs3oqKi5kmiXbgb0HFkV1rcQ+Rgm2oWLKg+nuU21CxZH6tv7ye8XXAAjCf2iyj21NhMJ22Wbbfrg7eaV/VTfwdsXBdPNUICWtfDhTWWxU3kYOFwQqaYSG5WOPj3Tdl8rAw2JlWWJ1zq6kpX7f36Jxbt2A6jfw+Lhure1f8IBsLu6ImWCdkrMePyWBdtWMbOgVcOm3aMR+5/MvLLULWzT3k10IO7Fw9VogYrscvKeolMWLddKkKyrB0s7R6LiLV+O/LFLX8+ziRTPk9hF74A1FCMNWeSAjX4tRy89thlt8sahCwMyHWz/8g6ZG2AZOGY/Hf/O+9+bcUTHHAhNn14BfiF+wIuHSzKr2eYIZTcJMnL99MvXnzEn/FD+EFCi1xQ5g8wLX0s0j/lHCptERpL/4xVMLX82yUFudfQ1WU5JjSNkzUdmEu3UNBbj34WcKlsg2TmjyEa2H+FhIi9kZtRaSlXCJ/fCjhUlkR9yXhWsQGf5tTi79T1L8kGTZ1ougmOinXDw+EInB9UMNVJ1ZD/kViRQwpuceBKDjYN34R6YWUq6SGS9o1XJyj5ubvTh8vUEsqE+yUwNXRD1UmmNQ2poQBwuGTJpiiXn1ZyrX026NHjyBqs48a+oeUS6eGS2obb8ANeQm1+C9SE6aIq0Tgmn348AFwPWhc+oHEpWbWUsKFjeL3ReH5S3Vc4j5vww9/aM+lUzUKk5R48bWo3uH4SXuJQ8cltsPxx9D5kHAtasXVlNZc0noIdiiAnScZokb18MU/myL4vE7NVKKE6424vSIaonrfYLna+rwqPxS3X49fi20CG4c4wZS1X+KpDV68Hv3WEMEPVbVf4tHXIvziRLGZWpL06ZWNwMSDZR7Xg4ecCPmlbgQmGqawffnyvEBl3KefF3IpGqgk2nA1LpHaL1X9KEYYrZfEHg4l6fsqm8/2E/vznbjUTfsKjAM3XmQJvUTh5GhJygXDrweYqzn+Ivi8ukVSYYJNvV5mtUQtPQHBE3e+LHyVwgmOgpQLT2hQ3BOrXyTjSpUTHIwowViVn1BzOMvmqCdl7oowvZSuPui6mN9Qu6xCmpvHnd3lKTwrJe0aKq+G4or48Lf/IUnwGnWtF5Z0ZIm1wP0OF0hYymeyRY74kChhuFS5ISvyNDY7g0ieye5iSUXc5egkdZ0oTuRlh8dvXr4kzIl2FS6ENpRyabHw0GLBfJFI1eUKmHjM3ClcGmApWa3E6m6NWe5qJcelzYol2TrI6m75C9dE+WAamAYn+QuW3W/iEM9KtcHSZrkSq9OeFPVY8lNMQyy5YN2vmmNdy9vn4Nd095wcMLU7iTrtIroHrFbLsQIs1XvaLjqunmuxACvSSfutRJpsaNtob/ezs2X195AqTthTqVUdbKpNXZyd9d/TptH9IJlsasqnbscXT0xJulu0QaXhxiix3gYlG2HhPKhsvauDNko6MRqc0/dIxaoeZHcrNzUerGu/W7pQ8s/yRX+4123LTTH1UDwIiofugampQvm6RNN0qdwbppFG6r/ib0/wl1cyeWudCYbwvJOiJfKOOiiggwv+hXKJbYrhoaDtnQRiFi9DIWsoH/Lt10Pv69790IkP6EKa+XyhhM4uDsoX6OIUnX1A6Iw+ODs4P9soo1M6eHovvQ0sJhgMvfOF4M/5ZegyXvRhrvfx0KJW37xXuEanECL6gqbj/nIJleLnp+XT6wL9gQYuel6j24jFBOu+dz70/iSeuDx/Fyq+R+gSvQ/G45pxQWCuSsn5Ml2u+8unqHyF/OWL6zP6+uDDFV26r4AxPjT1Lui73B8PXZ6HQsUgPKP3IZ+qcRdfBZ2/NF9KlkJ+/7nff4X2dX7/mU53hh+udH7te/MjDaX2Q63d9kTNhx0a2ijfpRD+lN4+mP5BmZ1WO6jfT8+3zrZWl/H36OQE7dfzb5n9/fpbgMF/6ygYP1H5tcxnBwjRHz7g5wP8r7xfKJxfwVjzwn9eKICfXFkLZ2jjovP/pETxuA9ML5RCYPC+oi9ev6yHgpfjwff1S7BIXwi3AKpu8IH2n6ASfVGg6fpsiWZo+rw0e0GjgxK6LuhKpcLVPLzE67/W1jx88SDmKoKt5+vxODqJn4eC6DJ5CT37d3AcOlHJVSqVoHk/94OdH/hRKVSiUXl+o4QOaFQqACZwlU/K7/xXWs2Kcor78EgfLD1U9y16fcGTRYhR8jL/vg7Hl/U4NNbquE79NIOuaf+Bn877UWH2gD6YhfYZMX7an/cn6IurUrkOXPSVNkBN7eOhPoMf9/PwjM8Z9k/jYF/tUGzjHP9j8DOMuDbQPj7D60H4GrIyjJVBVsScazblMJz6f4NryCELuoklAAAAAElFTkSuQmCC"/>
          <p:cNvSpPr>
            <a:spLocks noChangeAspect="1" noChangeArrowheads="1"/>
          </p:cNvSpPr>
          <p:nvPr/>
        </p:nvSpPr>
        <p:spPr bwMode="auto">
          <a:xfrm>
            <a:off x="307975" y="-922338"/>
            <a:ext cx="2047875" cy="2238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184B9A"/>
              </a:solidFill>
            </a:endParaRPr>
          </a:p>
        </p:txBody>
      </p:sp>
      <p:pic>
        <p:nvPicPr>
          <p:cNvPr id="1035" name="Picture 11" descr="D:\INFOCAMERE\lavoro\presentaz. SPID_P.Fiorenzani_03-03-2016\sche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901" y="1770972"/>
            <a:ext cx="3514050" cy="3840029"/>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p:cNvSpPr txBox="1"/>
          <p:nvPr/>
        </p:nvSpPr>
        <p:spPr>
          <a:xfrm>
            <a:off x="6974006" y="6435371"/>
            <a:ext cx="1459945" cy="253916"/>
          </a:xfrm>
          <a:prstGeom prst="rect">
            <a:avLst/>
          </a:prstGeom>
          <a:noFill/>
        </p:spPr>
        <p:txBody>
          <a:bodyPr wrap="square" rtlCol="0">
            <a:spAutoFit/>
          </a:bodyPr>
          <a:lstStyle/>
          <a:p>
            <a:r>
              <a:rPr lang="it-IT" sz="1050" dirty="0" smtClean="0">
                <a:solidFill>
                  <a:srgbClr val="184B9A"/>
                </a:solidFill>
              </a:rPr>
              <a:t>Fonte </a:t>
            </a:r>
            <a:r>
              <a:rPr lang="it-IT" sz="1050" dirty="0" err="1" smtClean="0">
                <a:solidFill>
                  <a:srgbClr val="184B9A"/>
                </a:solidFill>
              </a:rPr>
              <a:t>AgID</a:t>
            </a:r>
            <a:endParaRPr lang="it-IT" sz="1050" dirty="0">
              <a:solidFill>
                <a:srgbClr val="184B9A"/>
              </a:solidFill>
            </a:endParaRPr>
          </a:p>
        </p:txBody>
      </p:sp>
    </p:spTree>
    <p:extLst>
      <p:ext uri="{BB962C8B-B14F-4D97-AF65-F5344CB8AC3E}">
        <p14:creationId xmlns:p14="http://schemas.microsoft.com/office/powerpoint/2010/main" val="21886270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yout">
  <a:themeElements>
    <a:clrScheme name="colori nuovo logo">
      <a:dk1>
        <a:srgbClr val="184B9A"/>
      </a:dk1>
      <a:lt1>
        <a:sysClr val="window" lastClr="FFFFFF"/>
      </a:lt1>
      <a:dk2>
        <a:srgbClr val="184B9A"/>
      </a:dk2>
      <a:lt2>
        <a:srgbClr val="FFFFFF"/>
      </a:lt2>
      <a:accent1>
        <a:srgbClr val="4F81BD"/>
      </a:accent1>
      <a:accent2>
        <a:srgbClr val="FFC800"/>
      </a:accent2>
      <a:accent3>
        <a:srgbClr val="BBBB14"/>
      </a:accent3>
      <a:accent4>
        <a:srgbClr val="6BA634"/>
      </a:accent4>
      <a:accent5>
        <a:srgbClr val="962D45"/>
      </a:accent5>
      <a:accent6>
        <a:srgbClr val="5B6770"/>
      </a:accent6>
      <a:hlink>
        <a:srgbClr val="184B9A"/>
      </a:hlink>
      <a:folHlink>
        <a:srgbClr val="8CB2ED"/>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2BC00">
            <a:alpha val="80000"/>
          </a:srgb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nSpc>
            <a:spcPct val="90000"/>
          </a:lnSpc>
          <a:defRPr sz="4000" dirty="0">
            <a:solidFill>
              <a:schemeClr val="bg1"/>
            </a:solidFill>
          </a:defRPr>
        </a:defPPr>
      </a:lstStyle>
    </a:txDef>
  </a:objectDefaults>
  <a:extraClrSchemeLst/>
  <a:extLst>
    <a:ext uri="{05A4C25C-085E-4340-85A3-A5531E510DB2}">
      <thm15:themeFamily xmlns:thm15="http://schemas.microsoft.com/office/thememl/2012/main" name="Layout_PPT_InfoCamere_mastro con esempi_compresso.pptx" id="{CEDB4D26-CD51-42D3-8BF4-358F6DB23075}" vid="{F1EF0DDD-8A91-45C4-8AFD-1C80AAE82C73}"/>
    </a:ext>
  </a:extLst>
</a:theme>
</file>

<file path=ppt/theme/theme2.xml><?xml version="1.0" encoding="utf-8"?>
<a:theme xmlns:a="http://schemas.openxmlformats.org/drawingml/2006/main" name="Tutorial per personalizzazione Copertine">
  <a:themeElements>
    <a:clrScheme name="colori nuovo logo">
      <a:dk1>
        <a:srgbClr val="184B9A"/>
      </a:dk1>
      <a:lt1>
        <a:sysClr val="window" lastClr="FFFFFF"/>
      </a:lt1>
      <a:dk2>
        <a:srgbClr val="184B9A"/>
      </a:dk2>
      <a:lt2>
        <a:srgbClr val="FFFFFF"/>
      </a:lt2>
      <a:accent1>
        <a:srgbClr val="4F81BD"/>
      </a:accent1>
      <a:accent2>
        <a:srgbClr val="FFC800"/>
      </a:accent2>
      <a:accent3>
        <a:srgbClr val="BBBB14"/>
      </a:accent3>
      <a:accent4>
        <a:srgbClr val="6BA634"/>
      </a:accent4>
      <a:accent5>
        <a:srgbClr val="962D45"/>
      </a:accent5>
      <a:accent6>
        <a:srgbClr val="5B6770"/>
      </a:accent6>
      <a:hlink>
        <a:srgbClr val="184B9A"/>
      </a:hlink>
      <a:folHlink>
        <a:srgbClr val="8CB2ED"/>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76200" cap="flat" cmpd="sng">
          <a:solidFill>
            <a:srgbClr val="82BC00"/>
          </a:solidFill>
          <a:miter lim="800000"/>
        </a:ln>
        <a:effectLst/>
      </a:spPr>
      <a:bodyPr rtlCol="0" anchor="ctr"/>
      <a:lstStyle>
        <a:defPPr algn="ctr">
          <a:defRPr>
            <a:solidFill>
              <a:schemeClr val="l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nSpc>
            <a:spcPct val="90000"/>
          </a:lnSpc>
          <a:defRPr sz="4000" dirty="0">
            <a:solidFill>
              <a:schemeClr val="bg1"/>
            </a:solidFill>
          </a:defRPr>
        </a:defPPr>
      </a:lstStyle>
    </a:txDef>
  </a:objectDefaults>
  <a:extraClrSchemeLst/>
  <a:extLst>
    <a:ext uri="{05A4C25C-085E-4340-85A3-A5531E510DB2}">
      <thm15:themeFamily xmlns:thm15="http://schemas.microsoft.com/office/thememl/2012/main" name="Layout_PPT_InfoCamere_mastro con esempi_compresso.pptx" id="{CEDB4D26-CD51-42D3-8BF4-358F6DB23075}" vid="{F835F6D1-2CF0-4781-A9AA-3CFAE07385F5}"/>
    </a:ext>
  </a:extLst>
</a:theme>
</file>

<file path=ppt/theme/theme3.xml><?xml version="1.0" encoding="utf-8"?>
<a:theme xmlns:a="http://schemas.openxmlformats.org/drawingml/2006/main" name="Template nuovi colori">
  <a:themeElements>
    <a:clrScheme name="colori nuovo logo">
      <a:dk1>
        <a:srgbClr val="184B9A"/>
      </a:dk1>
      <a:lt1>
        <a:sysClr val="window" lastClr="FFFFFF"/>
      </a:lt1>
      <a:dk2>
        <a:srgbClr val="184B9A"/>
      </a:dk2>
      <a:lt2>
        <a:srgbClr val="FFFFFF"/>
      </a:lt2>
      <a:accent1>
        <a:srgbClr val="4F81BD"/>
      </a:accent1>
      <a:accent2>
        <a:srgbClr val="FFC800"/>
      </a:accent2>
      <a:accent3>
        <a:srgbClr val="BBBB14"/>
      </a:accent3>
      <a:accent4>
        <a:srgbClr val="6BA634"/>
      </a:accent4>
      <a:accent5>
        <a:srgbClr val="962D45"/>
      </a:accent5>
      <a:accent6>
        <a:srgbClr val="5B6770"/>
      </a:accent6>
      <a:hlink>
        <a:srgbClr val="184B9A"/>
      </a:hlink>
      <a:folHlink>
        <a:srgbClr val="8CB2ED"/>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387</TotalTime>
  <Words>2209</Words>
  <Application>Microsoft Office PowerPoint</Application>
  <PresentationFormat>Presentazione su schermo (4:3)</PresentationFormat>
  <Paragraphs>298</Paragraphs>
  <Slides>40</Slides>
  <Notes>5</Notes>
  <HiddenSlides>0</HiddenSlides>
  <MMClips>0</MMClips>
  <ScaleCrop>false</ScaleCrop>
  <HeadingPairs>
    <vt:vector size="6" baseType="variant">
      <vt:variant>
        <vt:lpstr>Caratteri utilizzati</vt:lpstr>
      </vt:variant>
      <vt:variant>
        <vt:i4>14</vt:i4>
      </vt:variant>
      <vt:variant>
        <vt:lpstr>Tema</vt:lpstr>
      </vt:variant>
      <vt:variant>
        <vt:i4>3</vt:i4>
      </vt:variant>
      <vt:variant>
        <vt:lpstr>Titoli diapositive</vt:lpstr>
      </vt:variant>
      <vt:variant>
        <vt:i4>40</vt:i4>
      </vt:variant>
    </vt:vector>
  </HeadingPairs>
  <TitlesOfParts>
    <vt:vector size="57" baseType="lpstr">
      <vt:lpstr>MS PGothic</vt:lpstr>
      <vt:lpstr>MS PGothic</vt:lpstr>
      <vt:lpstr>Arial</vt:lpstr>
      <vt:lpstr>Arial Black</vt:lpstr>
      <vt:lpstr>Calibri</vt:lpstr>
      <vt:lpstr>Helvetica</vt:lpstr>
      <vt:lpstr>Kozuka Gothic Pro L</vt:lpstr>
      <vt:lpstr>Kozuka Gothic Pro M</vt:lpstr>
      <vt:lpstr>Kozuka Gothic Pro R</vt:lpstr>
      <vt:lpstr>Mangal</vt:lpstr>
      <vt:lpstr>Times New Roman</vt:lpstr>
      <vt:lpstr>Titillium WebLight</vt:lpstr>
      <vt:lpstr>Verdana</vt:lpstr>
      <vt:lpstr>Wingdings</vt:lpstr>
      <vt:lpstr>Layout</vt:lpstr>
      <vt:lpstr>Tutorial per personalizzazione Copertine</vt:lpstr>
      <vt:lpstr>Template nuovi colori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SPID ed  Agenda Digitale italiana</vt:lpstr>
      <vt:lpstr>SPID e sistemi di autenticazione a valore legale per servizi PA</vt:lpstr>
      <vt:lpstr>Obiettivo: un kit di identità digitale per le imprese</vt:lpstr>
      <vt:lpstr>Presentazione standard di PowerPoint</vt:lpstr>
      <vt:lpstr>Presentazione standard di PowerPoint</vt:lpstr>
      <vt:lpstr>CNS e FIRMA DIGITALE</vt:lpstr>
      <vt:lpstr>Presentazione standard di PowerPoint</vt:lpstr>
      <vt:lpstr>Compiti principali del Comune nella realizzazione di un SUAP telematico </vt:lpstr>
      <vt:lpstr>Fascicolo d’Impresa - contenuti</vt:lpstr>
      <vt:lpstr>Fascicolo d’Impresa - caricamento dati</vt:lpstr>
      <vt:lpstr>Contesto attuale D.P.R. 160/2010: obbligo telematico per l’invio e la gestione delle pratiche</vt:lpstr>
      <vt:lpstr>Il vantaggio competitivo del SUAP Camerale si esprime nei seguenti benefici per le imprese:</vt:lpstr>
      <vt:lpstr>Presentazione standard di PowerPoint</vt:lpstr>
      <vt:lpstr>Presentazione standard di PowerPoint</vt:lpstr>
      <vt:lpstr>Accesso con SPID o CNS alle aree informative                     </vt:lpstr>
      <vt:lpstr>La mia impresa: visure, atti, bilanci </vt:lpstr>
      <vt:lpstr>Il mio fascicolo informatico d’impresa   </vt:lpstr>
      <vt:lpstr>Le mie pratiche nel Registro delle Imprese </vt:lpstr>
      <vt:lpstr>Attività produttive: le mie pratiche SUAP                       </vt:lpstr>
      <vt:lpstr>Presentazione standard di PowerPoint</vt:lpstr>
      <vt:lpstr>LIBRI DIGITALI</vt:lpstr>
      <vt:lpstr>Genesi, Definizione e Finalità</vt:lpstr>
      <vt:lpstr>Genesi, Definizione e Finalità</vt:lpstr>
      <vt:lpstr>Genesi, Definizione e Finalità</vt:lpstr>
      <vt:lpstr>Caratteristiche del servizio</vt:lpstr>
      <vt:lpstr>Caratteristiche</vt:lpstr>
      <vt:lpstr>Funzionalità</vt:lpstr>
      <vt:lpstr>Titolo</vt:lpstr>
      <vt:lpstr>Titolo</vt:lpstr>
      <vt:lpstr>Titolo</vt:lpstr>
      <vt:lpstr>Titolo</vt:lpstr>
      <vt:lpstr>Presentazione standard di PowerPoint</vt:lpstr>
    </vt:vector>
  </TitlesOfParts>
  <Company>Infocamere s.c.p.a.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Michele Volpe</dc:creator>
  <cp:lastModifiedBy>Michele Volpe</cp:lastModifiedBy>
  <cp:revision>8</cp:revision>
  <dcterms:created xsi:type="dcterms:W3CDTF">2019-01-30T10:16:54Z</dcterms:created>
  <dcterms:modified xsi:type="dcterms:W3CDTF">2019-01-30T16:44:47Z</dcterms:modified>
</cp:coreProperties>
</file>