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5432" r:id="rId3"/>
    <p:sldMasterId id="2147486655" r:id="rId4"/>
  </p:sldMasterIdLst>
  <p:notesMasterIdLst>
    <p:notesMasterId r:id="rId48"/>
  </p:notesMasterIdLst>
  <p:handoutMasterIdLst>
    <p:handoutMasterId r:id="rId49"/>
  </p:handoutMasterIdLst>
  <p:sldIdLst>
    <p:sldId id="257" r:id="rId5"/>
    <p:sldId id="890" r:id="rId6"/>
    <p:sldId id="891" r:id="rId7"/>
    <p:sldId id="897" r:id="rId8"/>
    <p:sldId id="889" r:id="rId9"/>
    <p:sldId id="893" r:id="rId10"/>
    <p:sldId id="895" r:id="rId11"/>
    <p:sldId id="896" r:id="rId12"/>
    <p:sldId id="892" r:id="rId13"/>
    <p:sldId id="865" r:id="rId14"/>
    <p:sldId id="848" r:id="rId15"/>
    <p:sldId id="886" r:id="rId16"/>
    <p:sldId id="849" r:id="rId17"/>
    <p:sldId id="850" r:id="rId18"/>
    <p:sldId id="851" r:id="rId19"/>
    <p:sldId id="852" r:id="rId20"/>
    <p:sldId id="853" r:id="rId21"/>
    <p:sldId id="854" r:id="rId22"/>
    <p:sldId id="855" r:id="rId23"/>
    <p:sldId id="856" r:id="rId24"/>
    <p:sldId id="857" r:id="rId25"/>
    <p:sldId id="858" r:id="rId26"/>
    <p:sldId id="859" r:id="rId27"/>
    <p:sldId id="860" r:id="rId28"/>
    <p:sldId id="861" r:id="rId29"/>
    <p:sldId id="885" r:id="rId30"/>
    <p:sldId id="869" r:id="rId31"/>
    <p:sldId id="870" r:id="rId32"/>
    <p:sldId id="871" r:id="rId33"/>
    <p:sldId id="872" r:id="rId34"/>
    <p:sldId id="873" r:id="rId35"/>
    <p:sldId id="874" r:id="rId36"/>
    <p:sldId id="875" r:id="rId37"/>
    <p:sldId id="876" r:id="rId38"/>
    <p:sldId id="877" r:id="rId39"/>
    <p:sldId id="878" r:id="rId40"/>
    <p:sldId id="879" r:id="rId41"/>
    <p:sldId id="880" r:id="rId42"/>
    <p:sldId id="881" r:id="rId43"/>
    <p:sldId id="882" r:id="rId44"/>
    <p:sldId id="883" r:id="rId45"/>
    <p:sldId id="884" r:id="rId46"/>
    <p:sldId id="894" r:id="rId47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1F497D"/>
        </a:solidFill>
        <a:latin typeface="Arial" pitchFamily="34" charset="0"/>
        <a:ea typeface="Osaka"/>
        <a:cs typeface="Osaka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1F497D"/>
        </a:solidFill>
        <a:latin typeface="Arial" pitchFamily="34" charset="0"/>
        <a:ea typeface="Osaka"/>
        <a:cs typeface="Osaka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1F497D"/>
        </a:solidFill>
        <a:latin typeface="Arial" pitchFamily="34" charset="0"/>
        <a:ea typeface="Osaka"/>
        <a:cs typeface="Osaka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1F497D"/>
        </a:solidFill>
        <a:latin typeface="Arial" pitchFamily="34" charset="0"/>
        <a:ea typeface="Osaka"/>
        <a:cs typeface="Osaka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1F497D"/>
        </a:solidFill>
        <a:latin typeface="Arial" pitchFamily="34" charset="0"/>
        <a:ea typeface="Osaka"/>
        <a:cs typeface="Osaka"/>
      </a:defRPr>
    </a:lvl5pPr>
    <a:lvl6pPr marL="2286000" algn="l" defTabSz="914400" rtl="0" eaLnBrk="1" latinLnBrk="0" hangingPunct="1">
      <a:defRPr sz="1400" b="1" kern="1200">
        <a:solidFill>
          <a:srgbClr val="1F497D"/>
        </a:solidFill>
        <a:latin typeface="Arial" pitchFamily="34" charset="0"/>
        <a:ea typeface="Osaka"/>
        <a:cs typeface="Osaka"/>
      </a:defRPr>
    </a:lvl6pPr>
    <a:lvl7pPr marL="2743200" algn="l" defTabSz="914400" rtl="0" eaLnBrk="1" latinLnBrk="0" hangingPunct="1">
      <a:defRPr sz="1400" b="1" kern="1200">
        <a:solidFill>
          <a:srgbClr val="1F497D"/>
        </a:solidFill>
        <a:latin typeface="Arial" pitchFamily="34" charset="0"/>
        <a:ea typeface="Osaka"/>
        <a:cs typeface="Osaka"/>
      </a:defRPr>
    </a:lvl7pPr>
    <a:lvl8pPr marL="3200400" algn="l" defTabSz="914400" rtl="0" eaLnBrk="1" latinLnBrk="0" hangingPunct="1">
      <a:defRPr sz="1400" b="1" kern="1200">
        <a:solidFill>
          <a:srgbClr val="1F497D"/>
        </a:solidFill>
        <a:latin typeface="Arial" pitchFamily="34" charset="0"/>
        <a:ea typeface="Osaka"/>
        <a:cs typeface="Osaka"/>
      </a:defRPr>
    </a:lvl8pPr>
    <a:lvl9pPr marL="3657600" algn="l" defTabSz="914400" rtl="0" eaLnBrk="1" latinLnBrk="0" hangingPunct="1">
      <a:defRPr sz="1400" b="1" kern="1200">
        <a:solidFill>
          <a:srgbClr val="1F497D"/>
        </a:solidFill>
        <a:latin typeface="Arial" pitchFamily="34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6D0AF0"/>
    <a:srgbClr val="6699FF"/>
    <a:srgbClr val="00CC66"/>
    <a:srgbClr val="003300"/>
    <a:srgbClr val="660033"/>
    <a:srgbClr val="CC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9770" autoAdjust="0"/>
    <p:restoredTop sz="93414" autoAdjust="0"/>
  </p:normalViewPr>
  <p:slideViewPr>
    <p:cSldViewPr>
      <p:cViewPr varScale="1">
        <p:scale>
          <a:sx n="67" d="100"/>
          <a:sy n="67" d="100"/>
        </p:scale>
        <p:origin x="115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Foglio1!$B$3</c:f>
              <c:strCache>
                <c:ptCount val="1"/>
                <c:pt idx="0">
                  <c:v>Finanziamento attivati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Foglio1!$A$4:$A$13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 (*)</c:v>
                </c:pt>
              </c:strCache>
            </c:strRef>
          </c:cat>
          <c:val>
            <c:numRef>
              <c:f>Foglio1!$B$4:$B$13</c:f>
              <c:numCache>
                <c:formatCode>General</c:formatCode>
                <c:ptCount val="10"/>
                <c:pt idx="0">
                  <c:v>4.9000000000000004</c:v>
                </c:pt>
                <c:pt idx="1">
                  <c:v>9.1</c:v>
                </c:pt>
                <c:pt idx="2">
                  <c:v>8.3000000000000007</c:v>
                </c:pt>
                <c:pt idx="3">
                  <c:v>8.1999999999999993</c:v>
                </c:pt>
                <c:pt idx="4">
                  <c:v>10.8</c:v>
                </c:pt>
                <c:pt idx="5">
                  <c:v>12.9</c:v>
                </c:pt>
                <c:pt idx="6">
                  <c:v>15</c:v>
                </c:pt>
                <c:pt idx="7">
                  <c:v>16.7</c:v>
                </c:pt>
                <c:pt idx="8">
                  <c:v>17.5</c:v>
                </c:pt>
                <c:pt idx="9">
                  <c:v>13.8</c:v>
                </c:pt>
              </c:numCache>
            </c:numRef>
          </c:val>
        </c:ser>
        <c:ser>
          <c:idx val="1"/>
          <c:order val="1"/>
          <c:tx>
            <c:strRef>
              <c:f>Foglio1!$C$3</c:f>
              <c:strCache>
                <c:ptCount val="1"/>
                <c:pt idx="0">
                  <c:v>Importo garantito</c:v>
                </c:pt>
              </c:strCache>
            </c:strRef>
          </c:tx>
          <c:spPr>
            <a:solidFill>
              <a:srgbClr val="0045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Foglio1!$A$4:$A$13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 (*)</c:v>
                </c:pt>
              </c:strCache>
            </c:strRef>
          </c:cat>
          <c:val>
            <c:numRef>
              <c:f>Foglio1!$C$4:$C$13</c:f>
              <c:numCache>
                <c:formatCode>General</c:formatCode>
                <c:ptCount val="10"/>
                <c:pt idx="0">
                  <c:v>2.7</c:v>
                </c:pt>
                <c:pt idx="1">
                  <c:v>5.2</c:v>
                </c:pt>
                <c:pt idx="2">
                  <c:v>4.4000000000000004</c:v>
                </c:pt>
                <c:pt idx="3">
                  <c:v>4</c:v>
                </c:pt>
                <c:pt idx="4">
                  <c:v>6.4</c:v>
                </c:pt>
                <c:pt idx="5">
                  <c:v>8.4</c:v>
                </c:pt>
                <c:pt idx="6">
                  <c:v>10.199999999999999</c:v>
                </c:pt>
                <c:pt idx="7">
                  <c:v>11.6</c:v>
                </c:pt>
                <c:pt idx="8">
                  <c:v>12.3</c:v>
                </c:pt>
                <c:pt idx="9">
                  <c:v>9.8000000000000007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-3"/>
        <c:axId val="442955152"/>
        <c:axId val="442955936"/>
      </c:barChart>
      <c:catAx>
        <c:axId val="44295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2955936"/>
        <c:crosses val="autoZero"/>
        <c:auto val="1"/>
        <c:lblAlgn val="ctr"/>
        <c:lblOffset val="100"/>
        <c:noMultiLvlLbl val="0"/>
      </c:catAx>
      <c:valAx>
        <c:axId val="442955936"/>
        <c:scaling>
          <c:orientation val="minMax"/>
          <c:max val="21"/>
          <c:min val="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2955152"/>
        <c:crosses val="autoZero"/>
        <c:crossBetween val="between"/>
        <c:majorUnit val="7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8475"/>
          </a:xfrm>
          <a:prstGeom prst="rect">
            <a:avLst/>
          </a:prstGeom>
        </p:spPr>
        <p:txBody>
          <a:bodyPr vert="horz" lIns="91847" tIns="45923" rIns="91847" bIns="45923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8475"/>
          </a:xfrm>
          <a:prstGeom prst="rect">
            <a:avLst/>
          </a:prstGeom>
        </p:spPr>
        <p:txBody>
          <a:bodyPr vert="horz" lIns="91847" tIns="45923" rIns="91847" bIns="45923" rtlCol="0"/>
          <a:lstStyle>
            <a:lvl1pPr algn="r">
              <a:defRPr sz="1200"/>
            </a:lvl1pPr>
          </a:lstStyle>
          <a:p>
            <a:pPr>
              <a:defRPr/>
            </a:pPr>
            <a:fld id="{ABBAB5F4-5547-4123-81F0-9B002DED764C}" type="datetimeFigureOut">
              <a:rPr lang="it-IT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6577"/>
            <a:ext cx="2946400" cy="498475"/>
          </a:xfrm>
          <a:prstGeom prst="rect">
            <a:avLst/>
          </a:prstGeom>
        </p:spPr>
        <p:txBody>
          <a:bodyPr vert="horz" lIns="91847" tIns="45923" rIns="91847" bIns="45923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it-IT"/>
              <a:t>Fondo Centrale di Garanzia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6577"/>
            <a:ext cx="2946400" cy="498475"/>
          </a:xfrm>
          <a:prstGeom prst="rect">
            <a:avLst/>
          </a:prstGeom>
        </p:spPr>
        <p:txBody>
          <a:bodyPr vert="horz" lIns="91847" tIns="45923" rIns="91847" bIns="45923" rtlCol="0" anchor="b"/>
          <a:lstStyle>
            <a:lvl1pPr algn="r">
              <a:defRPr sz="1200"/>
            </a:lvl1pPr>
          </a:lstStyle>
          <a:p>
            <a:pPr>
              <a:defRPr/>
            </a:pPr>
            <a:fld id="{07143431-580A-404E-AB70-C9C20257A2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473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8475"/>
          </a:xfrm>
          <a:prstGeom prst="rect">
            <a:avLst/>
          </a:prstGeom>
        </p:spPr>
        <p:txBody>
          <a:bodyPr vert="horz" lIns="91847" tIns="45923" rIns="91847" bIns="459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8475"/>
          </a:xfrm>
          <a:prstGeom prst="rect">
            <a:avLst/>
          </a:prstGeom>
        </p:spPr>
        <p:txBody>
          <a:bodyPr vert="horz" lIns="91847" tIns="45923" rIns="91847" bIns="459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D2F7D0-7D52-4CA3-9D76-2F6D564926B9}" type="datetimeFigureOut">
              <a:rPr lang="it-IT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7" tIns="45923" rIns="91847" bIns="45923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2" y="4716465"/>
            <a:ext cx="5438775" cy="4467225"/>
          </a:xfrm>
          <a:prstGeom prst="rect">
            <a:avLst/>
          </a:prstGeom>
        </p:spPr>
        <p:txBody>
          <a:bodyPr vert="horz" lIns="91847" tIns="45923" rIns="91847" bIns="45923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6577"/>
            <a:ext cx="2946400" cy="498475"/>
          </a:xfrm>
          <a:prstGeom prst="rect">
            <a:avLst/>
          </a:prstGeom>
        </p:spPr>
        <p:txBody>
          <a:bodyPr vert="horz" lIns="91847" tIns="45923" rIns="91847" bIns="459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Fondo Centrale di Garanzia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6577"/>
            <a:ext cx="2946400" cy="498475"/>
          </a:xfrm>
          <a:prstGeom prst="rect">
            <a:avLst/>
          </a:prstGeom>
        </p:spPr>
        <p:txBody>
          <a:bodyPr vert="horz" lIns="91847" tIns="45923" rIns="91847" bIns="459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7AEEEC-CD91-45C9-B17E-A4F603BB0E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884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6"/>
            <a:ext cx="5435600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99580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39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431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/>
                </a:solidFill>
              </a:rPr>
              <a:t>Fondo Centrale di Garanzia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7AEEEC-CD91-45C9-B17E-A4F603BB0E0B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4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26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51278" y="9428242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95" tIns="45048" rIns="90095" bIns="45048" anchor="b"/>
          <a:lstStyle/>
          <a:p>
            <a:pPr>
              <a:buFont typeface="Webdings" pitchFamily="18" charset="2"/>
              <a:buNone/>
            </a:pPr>
            <a:fld id="{E063B772-0F52-4976-9F56-912DAD096598}" type="slidenum">
              <a:rPr lang="it-IT" sz="1300" b="1"/>
              <a:pPr>
                <a:buFont typeface="Webdings" pitchFamily="18" charset="2"/>
                <a:buNone/>
              </a:pPr>
              <a:t>10</a:t>
            </a:fld>
            <a:endParaRPr lang="it-IT" sz="1300" b="1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7296"/>
            <a:ext cx="5435600" cy="4464924"/>
          </a:xfrm>
          <a:noFill/>
        </p:spPr>
        <p:txBody>
          <a:bodyPr wrap="square" lIns="90095" tIns="45048" rIns="90095" bIns="4504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4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93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5"/>
          <p:cNvSpPr>
            <a:spLocks noChangeShapeType="1"/>
          </p:cNvSpPr>
          <p:nvPr userDrawn="1"/>
        </p:nvSpPr>
        <p:spPr bwMode="auto">
          <a:xfrm>
            <a:off x="1046163" y="3357563"/>
            <a:ext cx="7773987" cy="0"/>
          </a:xfrm>
          <a:prstGeom prst="line">
            <a:avLst/>
          </a:prstGeom>
          <a:noFill/>
          <a:ln w="9525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" name="Line 16"/>
          <p:cNvSpPr>
            <a:spLocks noChangeShapeType="1"/>
          </p:cNvSpPr>
          <p:nvPr userDrawn="1"/>
        </p:nvSpPr>
        <p:spPr bwMode="auto">
          <a:xfrm>
            <a:off x="1046163" y="4149725"/>
            <a:ext cx="7773987" cy="0"/>
          </a:xfrm>
          <a:prstGeom prst="line">
            <a:avLst/>
          </a:prstGeom>
          <a:noFill/>
          <a:ln w="9525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1F497D"/>
          </a:solidFill>
          <a:ln w="9525" algn="ctr">
            <a:solidFill>
              <a:srgbClr val="00458A"/>
            </a:solidFill>
            <a:miter lim="800000"/>
            <a:headEnd/>
            <a:tailEnd/>
          </a:ln>
        </p:spPr>
        <p:txBody>
          <a:bodyPr wrap="none" lIns="90315" tIns="45158" rIns="90315" bIns="45158" anchor="ctr"/>
          <a:lstStyle>
            <a:lvl1pPr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</a:pPr>
            <a:endParaRPr lang="it-IT" altLang="it-IT" sz="1300">
              <a:solidFill>
                <a:srgbClr val="000000"/>
              </a:solidFill>
            </a:endParaRPr>
          </a:p>
        </p:txBody>
      </p:sp>
      <p:sp>
        <p:nvSpPr>
          <p:cNvPr id="7" name="Line 25"/>
          <p:cNvSpPr>
            <a:spLocks noChangeShapeType="1"/>
          </p:cNvSpPr>
          <p:nvPr userDrawn="1"/>
        </p:nvSpPr>
        <p:spPr bwMode="auto">
          <a:xfrm>
            <a:off x="1042988" y="6381750"/>
            <a:ext cx="7773987" cy="0"/>
          </a:xfrm>
          <a:prstGeom prst="line">
            <a:avLst/>
          </a:prstGeom>
          <a:noFill/>
          <a:ln w="9525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043608" y="1340768"/>
            <a:ext cx="7772400" cy="1144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2300"/>
            </a:lvl1pPr>
          </a:lstStyle>
          <a:p>
            <a:r>
              <a:rPr lang="de-DE"/>
              <a:t>Fare clic per modificare stile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500438"/>
            <a:ext cx="7773987" cy="579437"/>
          </a:xfrm>
        </p:spPr>
        <p:txBody>
          <a:bodyPr anchor="b"/>
          <a:lstStyle>
            <a:lvl1pPr marL="0" indent="0">
              <a:buFont typeface="Webdings" pitchFamily="18" charset="2"/>
              <a:buNone/>
              <a:defRPr/>
            </a:lvl1pPr>
          </a:lstStyle>
          <a:p>
            <a:r>
              <a:rPr lang="de-DE"/>
              <a:t>Fare clic per inserire la data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F213A3-42B8-4362-9B31-2B282ED9D76B}" type="datetime1">
              <a:rPr lang="it-IT" smtClean="0"/>
              <a:pPr>
                <a:defRPr/>
              </a:pPr>
              <a:t>21/10/2018</a:t>
            </a:fld>
            <a:r>
              <a:rPr lang="it-IT" smtClean="0"/>
              <a:t>bb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76625" y="62372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713" y="6237288"/>
            <a:ext cx="1905000" cy="457200"/>
          </a:xfrm>
        </p:spPr>
        <p:txBody>
          <a:bodyPr anchor="t"/>
          <a:lstStyle>
            <a:lvl1pPr algn="r" fontAlgn="auto">
              <a:spcAft>
                <a:spcPts val="0"/>
              </a:spcAft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8F80FAC-28FC-4F49-B900-3400D78F218B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17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67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CAA617-9C47-4E1C-87A1-B29F6B7CB5D5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C48F3E90-AE12-4F79-9EA4-C5ED0AE06D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26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7825" y="274638"/>
            <a:ext cx="2089150" cy="56800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18225" cy="56800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67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35B55A-39A0-4B7D-A92F-19D90AA9C205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CD63C101-CFC8-482E-ADB2-823A8A339A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90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5"/>
          <p:cNvSpPr>
            <a:spLocks noChangeShapeType="1"/>
          </p:cNvSpPr>
          <p:nvPr userDrawn="1"/>
        </p:nvSpPr>
        <p:spPr bwMode="auto">
          <a:xfrm>
            <a:off x="1046163" y="3357563"/>
            <a:ext cx="7773987" cy="0"/>
          </a:xfrm>
          <a:prstGeom prst="line">
            <a:avLst/>
          </a:prstGeom>
          <a:noFill/>
          <a:ln w="9525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" name="Line 16"/>
          <p:cNvSpPr>
            <a:spLocks noChangeShapeType="1"/>
          </p:cNvSpPr>
          <p:nvPr userDrawn="1"/>
        </p:nvSpPr>
        <p:spPr bwMode="auto">
          <a:xfrm>
            <a:off x="1046163" y="4149725"/>
            <a:ext cx="7773987" cy="0"/>
          </a:xfrm>
          <a:prstGeom prst="line">
            <a:avLst/>
          </a:prstGeom>
          <a:noFill/>
          <a:ln w="9525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1F497D"/>
          </a:solidFill>
          <a:ln w="9525" algn="ctr">
            <a:solidFill>
              <a:srgbClr val="00458A"/>
            </a:solidFill>
            <a:miter lim="800000"/>
            <a:headEnd/>
            <a:tailEnd/>
          </a:ln>
        </p:spPr>
        <p:txBody>
          <a:bodyPr wrap="none" lIns="90315" tIns="45158" rIns="90315" bIns="45158" anchor="ctr"/>
          <a:lstStyle>
            <a:lvl1pPr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</a:pPr>
            <a:endParaRPr lang="it-IT" altLang="it-IT" sz="1300">
              <a:solidFill>
                <a:srgbClr val="000000"/>
              </a:solidFill>
            </a:endParaRPr>
          </a:p>
        </p:txBody>
      </p:sp>
      <p:sp>
        <p:nvSpPr>
          <p:cNvPr id="7" name="Line 25"/>
          <p:cNvSpPr>
            <a:spLocks noChangeShapeType="1"/>
          </p:cNvSpPr>
          <p:nvPr userDrawn="1"/>
        </p:nvSpPr>
        <p:spPr bwMode="auto">
          <a:xfrm>
            <a:off x="1042988" y="6381750"/>
            <a:ext cx="7773987" cy="0"/>
          </a:xfrm>
          <a:prstGeom prst="line">
            <a:avLst/>
          </a:prstGeom>
          <a:noFill/>
          <a:ln w="9525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043608" y="1340768"/>
            <a:ext cx="7772400" cy="1144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2300"/>
            </a:lvl1pPr>
          </a:lstStyle>
          <a:p>
            <a:r>
              <a:rPr lang="de-DE"/>
              <a:t>Fare clic per modificare stile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500438"/>
            <a:ext cx="7773987" cy="579437"/>
          </a:xfrm>
        </p:spPr>
        <p:txBody>
          <a:bodyPr anchor="b"/>
          <a:lstStyle>
            <a:lvl1pPr marL="0" indent="0">
              <a:buFont typeface="Webdings" pitchFamily="18" charset="2"/>
              <a:buNone/>
              <a:defRPr/>
            </a:lvl1pPr>
          </a:lstStyle>
          <a:p>
            <a:r>
              <a:rPr lang="de-DE"/>
              <a:t>Fare clic per inserire la data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C077A1-F68F-44D7-8CB7-B0C9A7E24574}" type="datetime1">
              <a:rPr lang="it-IT" smtClean="0"/>
              <a:pPr>
                <a:defRPr/>
              </a:pPr>
              <a:t>21/10/2018</a:t>
            </a:fld>
            <a:r>
              <a:rPr lang="it-IT" smtClean="0"/>
              <a:t>bb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76625" y="62372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713" y="6237288"/>
            <a:ext cx="1905000" cy="457200"/>
          </a:xfrm>
        </p:spPr>
        <p:txBody>
          <a:bodyPr anchor="t"/>
          <a:lstStyle>
            <a:lvl1pPr algn="r" fontAlgn="auto">
              <a:spcAft>
                <a:spcPts val="0"/>
              </a:spcAft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04832C5-B6DD-48E7-8DC0-A11CB249F5FB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475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67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026C5F-2782-4157-AE02-F0739966547C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5D1FC5B9-87AF-4DF5-878C-F9890F46E5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902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67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546CC7-7DC5-48C5-8FE1-8F2512CDE644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5C709FBB-BCB1-46C4-BB9D-92F5D75DFF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56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44575" y="1370013"/>
            <a:ext cx="3810000" cy="458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06975" y="1370013"/>
            <a:ext cx="3810000" cy="458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67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612ACE-ABD5-45BC-8D93-EA363B94924F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9EDAD741-FF20-4B08-8F1E-A3ED9C848F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195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67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5C3D40-DD1D-4044-8FEC-77023BBA0025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786CAB95-6EC1-49AF-A0C7-F616327CDA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237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67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9F019C-BEF2-47ED-A94D-77A76B749C6A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E50B3F27-41E2-4209-BD3B-4C4414E58C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32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67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60E68A-51A5-4A48-B896-3FD030C80573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8AA8028B-F19D-4A6B-9088-F044E00C9C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5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67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D8B29B-1695-40C3-BC0C-39706D8075F3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9C8BE87F-96BD-49D8-BC4D-7C28ECBD3C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0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67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C4CE84-EAAE-4D86-B593-5B41BAC6A12A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7983E236-E591-435E-92BB-52458BAF27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702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67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2E6943-C819-48C3-832C-5BFF817BF3DF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7BC9A57C-D18D-405C-AC94-7E5411574C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024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67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852A5A-08CD-485E-A1EB-4424E2B5EBCC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7B455927-1F9E-4C80-8110-F9E6348A55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456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7825" y="274638"/>
            <a:ext cx="2089150" cy="56800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18225" cy="56800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67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A39C11-E7D5-4EF7-BDDE-979B61240A51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7304E371-7A4E-43D0-9BD3-C27E65CFF2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328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5"/>
          <p:cNvSpPr>
            <a:spLocks noChangeShapeType="1"/>
          </p:cNvSpPr>
          <p:nvPr userDrawn="1"/>
        </p:nvSpPr>
        <p:spPr bwMode="auto">
          <a:xfrm>
            <a:off x="1046163" y="3357563"/>
            <a:ext cx="7773987" cy="0"/>
          </a:xfrm>
          <a:prstGeom prst="line">
            <a:avLst/>
          </a:prstGeom>
          <a:noFill/>
          <a:ln w="9525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" name="Line 16"/>
          <p:cNvSpPr>
            <a:spLocks noChangeShapeType="1"/>
          </p:cNvSpPr>
          <p:nvPr userDrawn="1"/>
        </p:nvSpPr>
        <p:spPr bwMode="auto">
          <a:xfrm>
            <a:off x="1046163" y="4149725"/>
            <a:ext cx="7773987" cy="0"/>
          </a:xfrm>
          <a:prstGeom prst="line">
            <a:avLst/>
          </a:prstGeom>
          <a:noFill/>
          <a:ln w="9525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1F497D"/>
          </a:solidFill>
          <a:ln w="9525" algn="ctr">
            <a:solidFill>
              <a:srgbClr val="00458A"/>
            </a:solidFill>
            <a:miter lim="800000"/>
            <a:headEnd/>
            <a:tailEnd/>
          </a:ln>
        </p:spPr>
        <p:txBody>
          <a:bodyPr wrap="none" lIns="90315" tIns="45158" rIns="90315" bIns="45158" anchor="ctr"/>
          <a:lstStyle>
            <a:lvl1pPr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</a:pPr>
            <a:endParaRPr lang="it-IT" altLang="it-IT" sz="1300">
              <a:solidFill>
                <a:srgbClr val="000000"/>
              </a:solidFill>
            </a:endParaRPr>
          </a:p>
        </p:txBody>
      </p:sp>
      <p:sp>
        <p:nvSpPr>
          <p:cNvPr id="7" name="Line 25"/>
          <p:cNvSpPr>
            <a:spLocks noChangeShapeType="1"/>
          </p:cNvSpPr>
          <p:nvPr userDrawn="1"/>
        </p:nvSpPr>
        <p:spPr bwMode="auto">
          <a:xfrm>
            <a:off x="1042988" y="6381750"/>
            <a:ext cx="7773987" cy="0"/>
          </a:xfrm>
          <a:prstGeom prst="line">
            <a:avLst/>
          </a:prstGeom>
          <a:noFill/>
          <a:ln w="9525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B90F-EC8F-459E-9EDC-EB4B21F347B2}" type="datetime1">
              <a:rPr lang="it-IT" smtClean="0"/>
              <a:pPr>
                <a:defRPr/>
              </a:pPr>
              <a:t>21/10/2018</a:t>
            </a:fld>
            <a:r>
              <a:rPr lang="it-IT" smtClean="0"/>
              <a:t>bb</a:t>
            </a:r>
            <a:endParaRPr lang="de-DE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E7E0-7306-4C0B-98CA-27E47F49529E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766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E377-B7B2-419B-86D6-CBBFA4F50579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BA2E9-C5C9-4AF7-B857-FBB4A74037C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8018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C59D-37A3-4BD8-A7AE-527E2197D7B1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A568-F039-42EC-BE5B-0D277DE9EF2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0256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41E12-D49E-40D9-B871-94F9C527EBF9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37696-D64E-4758-905C-5CF6D7AED5C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3575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84AF9-D4AC-408D-B018-7BE33AEACEB9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2D82D-E3AA-4E40-AFE1-80509BA06A6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6143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01B0-85D9-4240-8CB0-12CC99C76D74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5CF3E-27AB-4C41-A034-9DA1FAD5381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2274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F5AF-0099-4140-A656-873ACD465B68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117E-E402-4199-9295-F96A015EAC3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67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67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B457E3-9BB7-4C5E-8FB4-498302858D08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4C0B04AE-39EC-4C5D-A7CA-B6C028EC21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754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9133-DABA-465E-8F1A-217EAC6E46E8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3B6A3-A65B-467A-91EE-48D4309FD90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37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FF1C9-EC5F-4DA4-BF00-61327A352C6D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F2A7-A860-44C4-893F-FF772E190E2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9023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E8436-6B0D-4225-A880-3C5CA63FA519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64F25-926E-46EA-B357-E50DE4DD677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2649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BD68-0A81-4287-A623-7EFD19CE4B92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F246-9A00-480E-94B3-20E82687F62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3415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5"/>
          <p:cNvSpPr>
            <a:spLocks noChangeShapeType="1"/>
          </p:cNvSpPr>
          <p:nvPr userDrawn="1"/>
        </p:nvSpPr>
        <p:spPr bwMode="auto">
          <a:xfrm>
            <a:off x="1046163" y="3357563"/>
            <a:ext cx="7773987" cy="0"/>
          </a:xfrm>
          <a:prstGeom prst="line">
            <a:avLst/>
          </a:prstGeom>
          <a:noFill/>
          <a:ln w="9525">
            <a:solidFill>
              <a:srgbClr val="00458A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/>
            </a:pPr>
            <a:endParaRPr lang="it-IT" sz="1300" dirty="0">
              <a:solidFill>
                <a:srgbClr val="000000"/>
              </a:solidFill>
              <a:latin typeface="Arial" charset="0"/>
              <a:ea typeface="Osaka" pitchFamily="1" charset="-128"/>
              <a:cs typeface="+mn-cs"/>
            </a:endParaRPr>
          </a:p>
        </p:txBody>
      </p:sp>
      <p:sp>
        <p:nvSpPr>
          <p:cNvPr id="5" name="Line 16"/>
          <p:cNvSpPr>
            <a:spLocks noChangeShapeType="1"/>
          </p:cNvSpPr>
          <p:nvPr userDrawn="1"/>
        </p:nvSpPr>
        <p:spPr bwMode="auto">
          <a:xfrm>
            <a:off x="1046163" y="4149725"/>
            <a:ext cx="7773987" cy="0"/>
          </a:xfrm>
          <a:prstGeom prst="line">
            <a:avLst/>
          </a:prstGeom>
          <a:noFill/>
          <a:ln w="9525">
            <a:solidFill>
              <a:srgbClr val="00458A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/>
            </a:pPr>
            <a:endParaRPr lang="it-IT" sz="1300" dirty="0">
              <a:solidFill>
                <a:srgbClr val="000000"/>
              </a:solidFill>
              <a:latin typeface="Arial" charset="0"/>
              <a:ea typeface="Osaka" pitchFamily="1" charset="-128"/>
              <a:cs typeface="+mn-cs"/>
            </a:endParaRPr>
          </a:p>
        </p:txBody>
      </p:sp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1">
            <a:gsLst>
              <a:gs pos="0">
                <a:srgbClr val="00458A"/>
              </a:gs>
              <a:gs pos="100000">
                <a:srgbClr val="1F5C98"/>
              </a:gs>
            </a:gsLst>
            <a:lin ang="5400000" scaled="1"/>
          </a:gradFill>
          <a:ln w="9525" algn="ctr">
            <a:solidFill>
              <a:srgbClr val="00458A"/>
            </a:solidFill>
            <a:miter lim="800000"/>
            <a:headEnd/>
            <a:tailEnd/>
          </a:ln>
        </p:spPr>
        <p:txBody>
          <a:bodyPr wrap="none" lIns="90315" tIns="45158" rIns="90315" bIns="45158" anchor="ctr"/>
          <a:lstStyle/>
          <a:p>
            <a: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/>
            </a:pPr>
            <a:endParaRPr lang="it-IT" sz="1300" dirty="0">
              <a:solidFill>
                <a:srgbClr val="000000"/>
              </a:solidFill>
              <a:latin typeface="Arial" charset="0"/>
              <a:ea typeface="Osaka" pitchFamily="1" charset="-128"/>
              <a:cs typeface="+mn-cs"/>
            </a:endParaRPr>
          </a:p>
        </p:txBody>
      </p:sp>
      <p:sp>
        <p:nvSpPr>
          <p:cNvPr id="7" name="Line 25"/>
          <p:cNvSpPr>
            <a:spLocks noChangeShapeType="1"/>
          </p:cNvSpPr>
          <p:nvPr userDrawn="1"/>
        </p:nvSpPr>
        <p:spPr bwMode="auto">
          <a:xfrm>
            <a:off x="1042988" y="6165850"/>
            <a:ext cx="7773987" cy="0"/>
          </a:xfrm>
          <a:prstGeom prst="line">
            <a:avLst/>
          </a:prstGeom>
          <a:noFill/>
          <a:ln w="9525">
            <a:solidFill>
              <a:srgbClr val="00458A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/>
            </a:pPr>
            <a:endParaRPr lang="it-IT" sz="1300" dirty="0">
              <a:solidFill>
                <a:srgbClr val="000000"/>
              </a:solidFill>
              <a:latin typeface="Arial" charset="0"/>
              <a:ea typeface="Osaka" pitchFamily="1" charset="-128"/>
              <a:cs typeface="+mn-cs"/>
            </a:endParaRPr>
          </a:p>
        </p:txBody>
      </p:sp>
      <p:pic>
        <p:nvPicPr>
          <p:cNvPr id="8" name="Picture 28" descr="logo_mcc_orizzontale NO MC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477838"/>
            <a:ext cx="4978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044575" y="2209800"/>
            <a:ext cx="7772400" cy="1144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2300"/>
            </a:lvl1pPr>
          </a:lstStyle>
          <a:p>
            <a:r>
              <a:rPr lang="de-DE"/>
              <a:t>Fare clic per modificare stile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500438"/>
            <a:ext cx="7773987" cy="579437"/>
          </a:xfrm>
        </p:spPr>
        <p:txBody>
          <a:bodyPr anchor="b"/>
          <a:lstStyle>
            <a:lvl1pPr marL="0" indent="0">
              <a:buFont typeface="Webdings" pitchFamily="18" charset="2"/>
              <a:buNone/>
              <a:defRPr/>
            </a:lvl1pPr>
          </a:lstStyle>
          <a:p>
            <a:r>
              <a:rPr lang="de-DE"/>
              <a:t>Fare clic per inserire la data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2372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D62D-E74F-4C2F-A600-61E415502066}" type="datetime1">
              <a:rPr lang="it-IT" smtClean="0">
                <a:solidFill>
                  <a:srgbClr val="000000"/>
                </a:solidFill>
              </a:rPr>
              <a:pPr>
                <a:defRPr/>
              </a:pPr>
              <a:t>21/10/2018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76625" y="62372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713" y="6237288"/>
            <a:ext cx="1905000" cy="457200"/>
          </a:xfrm>
        </p:spPr>
        <p:txBody>
          <a:bodyPr anchor="t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637947B-C861-4ED5-829C-39ABF6F0495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43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9FF86-0846-4C48-8B20-6BEFDF1C48ED}" type="datetime1">
              <a:rPr lang="it-IT" smtClean="0">
                <a:solidFill>
                  <a:srgbClr val="000000"/>
                </a:solidFill>
              </a:rPr>
              <a:pPr>
                <a:defRPr/>
              </a:pPr>
              <a:t>21/10/2018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C61C8-4B32-4FA3-8593-E07EB97C0BF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7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0012B-BB43-475B-829F-874F149F02FA}" type="datetime1">
              <a:rPr lang="it-IT" smtClean="0">
                <a:solidFill>
                  <a:srgbClr val="000000"/>
                </a:solidFill>
              </a:rPr>
              <a:pPr>
                <a:defRPr/>
              </a:pPr>
              <a:t>21/10/2018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BC4BB-452B-4AF0-94BE-D2EF45799061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04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44575" y="1370013"/>
            <a:ext cx="3810000" cy="458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06975" y="1370013"/>
            <a:ext cx="3810000" cy="458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F2-9876-479C-BFA1-8F7C2925253A}" type="datetime1">
              <a:rPr lang="it-IT" smtClean="0">
                <a:solidFill>
                  <a:srgbClr val="000000"/>
                </a:solidFill>
              </a:rPr>
              <a:pPr>
                <a:defRPr/>
              </a:pPr>
              <a:t>21/10/2018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FFA13-78A3-4829-A405-9052887E5CEE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24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808E0-2AB4-4D65-8D43-AD86247F4EDC}" type="datetime1">
              <a:rPr lang="it-IT" smtClean="0">
                <a:solidFill>
                  <a:srgbClr val="000000"/>
                </a:solidFill>
              </a:rPr>
              <a:pPr>
                <a:defRPr/>
              </a:pPr>
              <a:t>21/10/2018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A2BD-AAB2-4A81-BCC8-D2D8E2C5220E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10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DDCD5-C29A-4990-857A-266E226C3F55}" type="datetime1">
              <a:rPr lang="it-IT" smtClean="0">
                <a:solidFill>
                  <a:srgbClr val="000000"/>
                </a:solidFill>
              </a:rPr>
              <a:pPr>
                <a:defRPr/>
              </a:pPr>
              <a:t>21/10/2018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EA725-526A-4207-B4F0-B51F361CFAFC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5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44575" y="1370013"/>
            <a:ext cx="3810000" cy="458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06975" y="1370013"/>
            <a:ext cx="3810000" cy="458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67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5947C7-1A94-4036-9171-8332AE0BD7EB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026192BB-F958-4040-A21F-D51A38C4DC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433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A022D-7348-44C4-AB16-9FE22592C471}" type="datetime1">
              <a:rPr lang="it-IT" smtClean="0">
                <a:solidFill>
                  <a:srgbClr val="000000"/>
                </a:solidFill>
              </a:rPr>
              <a:pPr>
                <a:defRPr/>
              </a:pPr>
              <a:t>21/10/2018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A64C1-FBE7-431E-85B2-0EEAF61D24D9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29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82F0C-5DBA-4586-BDBF-08E978A42D7E}" type="datetime1">
              <a:rPr lang="it-IT" smtClean="0">
                <a:solidFill>
                  <a:srgbClr val="000000"/>
                </a:solidFill>
              </a:rPr>
              <a:pPr>
                <a:defRPr/>
              </a:pPr>
              <a:t>21/10/2018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92B6E-F903-45A1-B260-882AA56E9493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820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A6ACC-D315-4084-99D1-900D8A370CFE}" type="datetime1">
              <a:rPr lang="it-IT" smtClean="0">
                <a:solidFill>
                  <a:srgbClr val="000000"/>
                </a:solidFill>
              </a:rPr>
              <a:pPr>
                <a:defRPr/>
              </a:pPr>
              <a:t>21/10/2018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4249F-CDDC-40FA-AE33-5E7F2AF9EB4C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26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BA938-387F-4A81-8AAB-AC07F5CCC9FE}" type="datetime1">
              <a:rPr lang="it-IT" smtClean="0">
                <a:solidFill>
                  <a:srgbClr val="000000"/>
                </a:solidFill>
              </a:rPr>
              <a:pPr>
                <a:defRPr/>
              </a:pPr>
              <a:t>21/10/2018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F49BC-CC70-4B2A-B4D3-68D5F905428D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98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7825" y="274638"/>
            <a:ext cx="2089150" cy="56800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18225" cy="56800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5B2E7-BC7B-4637-BC2D-5058613686F9}" type="datetime1">
              <a:rPr lang="it-IT" smtClean="0">
                <a:solidFill>
                  <a:srgbClr val="000000"/>
                </a:solidFill>
              </a:rPr>
              <a:pPr>
                <a:defRPr/>
              </a:pPr>
              <a:t>21/10/2018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28892-B48C-45CE-AB27-B262ECA6B60D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05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44575" y="1370013"/>
            <a:ext cx="3810000" cy="4584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006975" y="1370013"/>
            <a:ext cx="3810000" cy="22161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006975" y="3738563"/>
            <a:ext cx="3810000" cy="22161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5F546-36C2-4DCA-934F-540F9C5BBCA7}" type="datetime1">
              <a:rPr lang="it-IT" smtClean="0">
                <a:solidFill>
                  <a:srgbClr val="000000"/>
                </a:solidFill>
              </a:rPr>
              <a:pPr>
                <a:defRPr/>
              </a:pPr>
              <a:t>21/10/2018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03547-4AC5-444C-8501-4488D29A0550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905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 rot="16200000">
            <a:off x="-552449" y="3508375"/>
            <a:ext cx="5573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68288" indent="-268288" algn="just">
              <a:spcBef>
                <a:spcPct val="20000"/>
              </a:spcBef>
              <a:buClr>
                <a:srgbClr val="00458A"/>
              </a:buClr>
              <a:buFont typeface="Webdings" pitchFamily="18" charset="2"/>
              <a:buNone/>
              <a:tabLst>
                <a:tab pos="901700" algn="l"/>
              </a:tabLst>
              <a:defRPr/>
            </a:pPr>
            <a:r>
              <a:rPr lang="it-IT" sz="2400" dirty="0">
                <a:solidFill>
                  <a:srgbClr val="FFFFFF"/>
                </a:solidFill>
                <a:latin typeface="Arial" charset="0"/>
                <a:ea typeface="Osaka" pitchFamily="1" charset="-128"/>
                <a:cs typeface="+mn-cs"/>
              </a:rPr>
              <a:t>Fondo di Garanzia per le PMI L. </a:t>
            </a:r>
            <a:r>
              <a:rPr lang="it-IT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ea typeface="Osaka" pitchFamily="1" charset="-128"/>
                <a:cs typeface="+mn-cs"/>
              </a:rPr>
              <a:t>662/96</a:t>
            </a:r>
            <a:r>
              <a:rPr lang="it-IT" sz="2400" dirty="0">
                <a:solidFill>
                  <a:srgbClr val="FFFFFF"/>
                </a:solidFill>
                <a:latin typeface="Arial" charset="0"/>
                <a:ea typeface="Osaka" pitchFamily="1" charset="-128"/>
                <a:cs typeface="+mn-cs"/>
              </a:rPr>
              <a:t>  </a:t>
            </a:r>
            <a:endParaRPr lang="de-DE" sz="2400" dirty="0">
              <a:solidFill>
                <a:srgbClr val="FFFFFF"/>
              </a:solidFill>
              <a:latin typeface="Arial" charset="0"/>
              <a:ea typeface="Osaka" pitchFamily="1" charset="-128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044575" y="1370013"/>
            <a:ext cx="7772400" cy="45847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CE565-7FEA-4A8A-9A2A-E73995350D07}" type="datetime1">
              <a:rPr lang="it-IT" smtClean="0">
                <a:solidFill>
                  <a:srgbClr val="000000"/>
                </a:solidFill>
              </a:rPr>
              <a:pPr>
                <a:defRPr/>
              </a:pPr>
              <a:t>21/10/2018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559A0-83B9-4CFE-BE61-16EE7AE50AD3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16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44575" y="1370013"/>
            <a:ext cx="3810000" cy="4584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06975" y="1370013"/>
            <a:ext cx="3810000" cy="4584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4307E-459F-4C67-AB87-6AE9D1CC8C7C}" type="datetime1">
              <a:rPr lang="it-IT" smtClean="0">
                <a:solidFill>
                  <a:srgbClr val="000000"/>
                </a:solidFill>
              </a:rPr>
              <a:pPr>
                <a:defRPr/>
              </a:pPr>
              <a:t>21/10/2018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E2B15-8EC0-417E-9778-A6EE655DE333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187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92F19-33B2-45B8-8ED7-8E53FF6055FE}" type="datetime1">
              <a:rPr lang="it-IT" smtClean="0">
                <a:solidFill>
                  <a:srgbClr val="000000"/>
                </a:solidFill>
              </a:rPr>
              <a:pPr>
                <a:defRPr/>
              </a:pPr>
              <a:t>21/10/2018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52EF0-1938-4A2C-A3AB-82672E0116F9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4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67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F6A7D86-4043-4D78-924B-441403A95857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B652DFF4-2B6E-4BB2-BFF4-29351927E1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62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67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8A0EB3-4469-4954-9322-0D5DEFCE4430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D1A883E7-E47F-4279-B5FE-8D252FB0A3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67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D27E7B-1AA5-472A-B9EF-54FC2F2AAC91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AC87C445-AEA7-49C7-8932-1D061F24FC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33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67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5E13E1-0979-4F1E-AB56-590C1A35D697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99E4FDAE-6AB5-4E69-9ED8-524839DF2A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60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677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1054D0-09F7-4DCD-AE7D-6B8F382DE071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 sz="1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5D6E1117-58E6-4247-9C3D-FA24852BBF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23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4575" y="1370013"/>
            <a:ext cx="77724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971550" y="1028700"/>
            <a:ext cx="7996238" cy="0"/>
          </a:xfrm>
          <a:prstGeom prst="line">
            <a:avLst/>
          </a:prstGeom>
          <a:noFill/>
          <a:ln w="1905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" name="Rectangle 14"/>
          <p:cNvSpPr>
            <a:spLocks noChangeArrowheads="1"/>
          </p:cNvSpPr>
          <p:nvPr userDrawn="1"/>
        </p:nvSpPr>
        <p:spPr bwMode="auto">
          <a:xfrm>
            <a:off x="1109663" y="265113"/>
            <a:ext cx="82629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/>
            <a:endParaRPr lang="de-DE" altLang="it-IT" sz="1900">
              <a:solidFill>
                <a:srgbClr val="000000"/>
              </a:solidFill>
            </a:endParaRPr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2819400"/>
            <a:ext cx="755650" cy="4038600"/>
          </a:xfrm>
          <a:prstGeom prst="rect">
            <a:avLst/>
          </a:prstGeom>
          <a:solidFill>
            <a:srgbClr val="1F497D"/>
          </a:solidFill>
          <a:ln w="9525" algn="ctr">
            <a:solidFill>
              <a:srgbClr val="00458A"/>
            </a:solidFill>
            <a:miter lim="800000"/>
            <a:headEnd/>
            <a:tailEnd/>
          </a:ln>
        </p:spPr>
        <p:txBody>
          <a:bodyPr wrap="none" lIns="90315" tIns="45158" rIns="90315" bIns="45158" anchor="ctr"/>
          <a:lstStyle>
            <a:lvl1pPr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</a:pPr>
            <a:endParaRPr lang="it-IT" altLang="it-IT" sz="1300">
              <a:solidFill>
                <a:srgbClr val="3366FF"/>
              </a:solidFill>
            </a:endParaRPr>
          </a:p>
        </p:txBody>
      </p:sp>
      <p:sp>
        <p:nvSpPr>
          <p:cNvPr id="1030" name="Rectangle 19"/>
          <p:cNvSpPr>
            <a:spLocks noChangeArrowheads="1"/>
          </p:cNvSpPr>
          <p:nvPr userDrawn="1"/>
        </p:nvSpPr>
        <p:spPr bwMode="auto">
          <a:xfrm>
            <a:off x="0" y="0"/>
            <a:ext cx="755650" cy="2852738"/>
          </a:xfrm>
          <a:prstGeom prst="rect">
            <a:avLst/>
          </a:prstGeom>
          <a:noFill/>
          <a:ln w="9525" algn="ctr">
            <a:solidFill>
              <a:srgbClr val="0045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315" tIns="45158" rIns="90315" bIns="45158" anchor="ctr"/>
          <a:lstStyle>
            <a:lvl1pPr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</a:pPr>
            <a:endParaRPr lang="it-IT" altLang="it-IT" sz="130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151563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D2C06A-1D7C-4D0A-BBD2-442FA7AA232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0" r:id="rId1"/>
    <p:sldLayoutId id="2147486631" r:id="rId2"/>
    <p:sldLayoutId id="2147486632" r:id="rId3"/>
    <p:sldLayoutId id="2147486633" r:id="rId4"/>
    <p:sldLayoutId id="2147486634" r:id="rId5"/>
    <p:sldLayoutId id="2147486635" r:id="rId6"/>
    <p:sldLayoutId id="2147486636" r:id="rId7"/>
    <p:sldLayoutId id="2147486637" r:id="rId8"/>
    <p:sldLayoutId id="2147486638" r:id="rId9"/>
    <p:sldLayoutId id="2147486639" r:id="rId10"/>
    <p:sldLayoutId id="214748664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Osaka"/>
        </a:defRPr>
      </a:lvl1pPr>
      <a:lvl2pPr marL="719138" indent="-269875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Osaka"/>
        </a:defRPr>
      </a:lvl2pPr>
      <a:lvl3pPr marL="1169988" indent="-269875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Osaka"/>
        </a:defRPr>
      </a:lvl3pPr>
      <a:lvl4pPr marL="1620838" indent="-271463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Osaka"/>
        </a:defRPr>
      </a:lvl4pPr>
      <a:lvl5pPr marL="2165350" indent="-269875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Osaka"/>
        </a:defRPr>
      </a:lvl5pPr>
      <a:lvl6pPr marL="2622550" indent="-269875" algn="l" rtl="0" fontAlgn="base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</a:defRPr>
      </a:lvl6pPr>
      <a:lvl7pPr marL="3079750" indent="-269875" algn="l" rtl="0" fontAlgn="base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</a:defRPr>
      </a:lvl7pPr>
      <a:lvl8pPr marL="3536950" indent="-269875" algn="l" rtl="0" fontAlgn="base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</a:defRPr>
      </a:lvl8pPr>
      <a:lvl9pPr marL="3994150" indent="-269875" algn="l" rtl="0" fontAlgn="base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4575" y="1370013"/>
            <a:ext cx="77724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971550" y="1028700"/>
            <a:ext cx="7996238" cy="0"/>
          </a:xfrm>
          <a:prstGeom prst="line">
            <a:avLst/>
          </a:prstGeom>
          <a:noFill/>
          <a:ln w="1905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Rectangle 14"/>
          <p:cNvSpPr>
            <a:spLocks noChangeArrowheads="1"/>
          </p:cNvSpPr>
          <p:nvPr userDrawn="1"/>
        </p:nvSpPr>
        <p:spPr bwMode="auto">
          <a:xfrm>
            <a:off x="1109663" y="265113"/>
            <a:ext cx="82629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/>
            <a:endParaRPr lang="de-DE" altLang="it-IT" sz="1900">
              <a:solidFill>
                <a:srgbClr val="000000"/>
              </a:solidFill>
            </a:endParaRPr>
          </a:p>
        </p:txBody>
      </p:sp>
      <p:sp>
        <p:nvSpPr>
          <p:cNvPr id="2053" name="Rectangle 17"/>
          <p:cNvSpPr>
            <a:spLocks noChangeArrowheads="1"/>
          </p:cNvSpPr>
          <p:nvPr userDrawn="1"/>
        </p:nvSpPr>
        <p:spPr bwMode="auto">
          <a:xfrm>
            <a:off x="0" y="2819400"/>
            <a:ext cx="755650" cy="4038600"/>
          </a:xfrm>
          <a:prstGeom prst="rect">
            <a:avLst/>
          </a:prstGeom>
          <a:solidFill>
            <a:srgbClr val="1F497D"/>
          </a:solidFill>
          <a:ln w="9525" algn="ctr">
            <a:solidFill>
              <a:srgbClr val="00458A"/>
            </a:solidFill>
            <a:miter lim="800000"/>
            <a:headEnd/>
            <a:tailEnd/>
          </a:ln>
        </p:spPr>
        <p:txBody>
          <a:bodyPr wrap="none" lIns="90315" tIns="45158" rIns="90315" bIns="45158" anchor="ctr"/>
          <a:lstStyle>
            <a:lvl1pPr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</a:pPr>
            <a:endParaRPr lang="it-IT" altLang="it-IT" sz="1300">
              <a:solidFill>
                <a:srgbClr val="3366FF"/>
              </a:solidFill>
            </a:endParaRPr>
          </a:p>
        </p:txBody>
      </p:sp>
      <p:sp>
        <p:nvSpPr>
          <p:cNvPr id="2054" name="Rectangle 19"/>
          <p:cNvSpPr>
            <a:spLocks noChangeArrowheads="1"/>
          </p:cNvSpPr>
          <p:nvPr userDrawn="1"/>
        </p:nvSpPr>
        <p:spPr bwMode="auto">
          <a:xfrm>
            <a:off x="0" y="0"/>
            <a:ext cx="755650" cy="2852738"/>
          </a:xfrm>
          <a:prstGeom prst="rect">
            <a:avLst/>
          </a:prstGeom>
          <a:noFill/>
          <a:ln w="9525" algn="ctr">
            <a:solidFill>
              <a:srgbClr val="0045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315" tIns="45158" rIns="90315" bIns="45158" anchor="ctr"/>
          <a:lstStyle>
            <a:lvl1pPr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</a:pPr>
            <a:endParaRPr lang="it-IT" altLang="it-IT" sz="130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151563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06F925-3564-4F85-A9FE-1076B973118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42" r:id="rId1"/>
    <p:sldLayoutId id="2147486643" r:id="rId2"/>
    <p:sldLayoutId id="2147486644" r:id="rId3"/>
    <p:sldLayoutId id="2147486645" r:id="rId4"/>
    <p:sldLayoutId id="2147486646" r:id="rId5"/>
    <p:sldLayoutId id="2147486647" r:id="rId6"/>
    <p:sldLayoutId id="2147486648" r:id="rId7"/>
    <p:sldLayoutId id="2147486649" r:id="rId8"/>
    <p:sldLayoutId id="2147486650" r:id="rId9"/>
    <p:sldLayoutId id="2147486651" r:id="rId10"/>
    <p:sldLayoutId id="214748665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Osaka"/>
        </a:defRPr>
      </a:lvl1pPr>
      <a:lvl2pPr marL="719138" indent="-269875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Osaka"/>
        </a:defRPr>
      </a:lvl2pPr>
      <a:lvl3pPr marL="1169988" indent="-269875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Osaka"/>
        </a:defRPr>
      </a:lvl3pPr>
      <a:lvl4pPr marL="1620838" indent="-271463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Osaka"/>
        </a:defRPr>
      </a:lvl4pPr>
      <a:lvl5pPr marL="2165350" indent="-269875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Osaka"/>
        </a:defRPr>
      </a:lvl5pPr>
      <a:lvl6pPr marL="2622550" indent="-269875" algn="l" rtl="0" fontAlgn="base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</a:defRPr>
      </a:lvl6pPr>
      <a:lvl7pPr marL="3079750" indent="-269875" algn="l" rtl="0" fontAlgn="base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</a:defRPr>
      </a:lvl7pPr>
      <a:lvl8pPr marL="3536950" indent="-269875" algn="l" rtl="0" fontAlgn="base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</a:defRPr>
      </a:lvl8pPr>
      <a:lvl9pPr marL="3994150" indent="-269875" algn="l" rtl="0" fontAlgn="base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F0671D-1F9B-4262-B182-A015056EFBD4}" type="datetime1">
              <a:rPr lang="it-IT" smtClean="0"/>
              <a:pPr>
                <a:defRPr/>
              </a:pPr>
              <a:t>21/10/2018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6FD360-173B-4864-882D-BBEFB7ACE06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3079" name="Rectangle 14"/>
          <p:cNvSpPr>
            <a:spLocks noChangeArrowheads="1"/>
          </p:cNvSpPr>
          <p:nvPr userDrawn="1"/>
        </p:nvSpPr>
        <p:spPr bwMode="auto">
          <a:xfrm>
            <a:off x="1109663" y="265113"/>
            <a:ext cx="82629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/>
            <a:endParaRPr lang="de-DE" altLang="it-IT" sz="1900">
              <a:solidFill>
                <a:srgbClr val="000000"/>
              </a:solidFill>
            </a:endParaRPr>
          </a:p>
        </p:txBody>
      </p:sp>
      <p:sp>
        <p:nvSpPr>
          <p:cNvPr id="3080" name="Rectangle 17"/>
          <p:cNvSpPr>
            <a:spLocks noChangeArrowheads="1"/>
          </p:cNvSpPr>
          <p:nvPr userDrawn="1"/>
        </p:nvSpPr>
        <p:spPr bwMode="auto">
          <a:xfrm>
            <a:off x="0" y="2819400"/>
            <a:ext cx="755650" cy="4038600"/>
          </a:xfrm>
          <a:prstGeom prst="rect">
            <a:avLst/>
          </a:prstGeom>
          <a:solidFill>
            <a:srgbClr val="1F497D"/>
          </a:solidFill>
          <a:ln w="9525" algn="ctr">
            <a:solidFill>
              <a:srgbClr val="00458A"/>
            </a:solidFill>
            <a:miter lim="800000"/>
            <a:headEnd/>
            <a:tailEnd/>
          </a:ln>
        </p:spPr>
        <p:txBody>
          <a:bodyPr wrap="none" lIns="90315" tIns="45158" rIns="90315" bIns="45158" anchor="ctr"/>
          <a:lstStyle>
            <a:lvl1pPr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</a:pPr>
            <a:endParaRPr lang="it-IT" altLang="it-IT" sz="1300">
              <a:solidFill>
                <a:srgbClr val="3366FF"/>
              </a:solidFill>
            </a:endParaRPr>
          </a:p>
        </p:txBody>
      </p:sp>
      <p:sp>
        <p:nvSpPr>
          <p:cNvPr id="3081" name="Rectangle 19"/>
          <p:cNvSpPr>
            <a:spLocks noChangeArrowheads="1"/>
          </p:cNvSpPr>
          <p:nvPr userDrawn="1"/>
        </p:nvSpPr>
        <p:spPr bwMode="auto">
          <a:xfrm>
            <a:off x="0" y="0"/>
            <a:ext cx="755650" cy="2852738"/>
          </a:xfrm>
          <a:prstGeom prst="rect">
            <a:avLst/>
          </a:prstGeom>
          <a:noFill/>
          <a:ln w="9525" algn="ctr">
            <a:solidFill>
              <a:srgbClr val="0045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315" tIns="45158" rIns="90315" bIns="45158" anchor="ctr"/>
          <a:lstStyle>
            <a:lvl1pPr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</a:pPr>
            <a:endParaRPr lang="it-IT" altLang="it-IT" sz="13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53" r:id="rId1"/>
    <p:sldLayoutId id="2147486620" r:id="rId2"/>
    <p:sldLayoutId id="2147486621" r:id="rId3"/>
    <p:sldLayoutId id="2147486622" r:id="rId4"/>
    <p:sldLayoutId id="2147486623" r:id="rId5"/>
    <p:sldLayoutId id="2147486624" r:id="rId6"/>
    <p:sldLayoutId id="2147486625" r:id="rId7"/>
    <p:sldLayoutId id="2147486626" r:id="rId8"/>
    <p:sldLayoutId id="2147486627" r:id="rId9"/>
    <p:sldLayoutId id="2147486628" r:id="rId10"/>
    <p:sldLayoutId id="214748662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4575" y="1370013"/>
            <a:ext cx="77724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6775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400" b="0"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fld id="{D03A1524-FF52-4757-AF7B-BA8F82269D97}" type="datetime1">
              <a:rPr lang="it-IT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21/10/2018</a:t>
            </a:fld>
            <a:endParaRPr lang="it-IT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60725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400" b="0"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971550" y="1028700"/>
            <a:ext cx="7996238" cy="0"/>
          </a:xfrm>
          <a:prstGeom prst="line">
            <a:avLst/>
          </a:prstGeom>
          <a:noFill/>
          <a:ln w="19050">
            <a:solidFill>
              <a:srgbClr val="00458A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/>
            </a:pPr>
            <a:endParaRPr lang="it-IT" sz="1300" dirty="0">
              <a:solidFill>
                <a:srgbClr val="000000"/>
              </a:solidFill>
              <a:latin typeface="Arial" charset="0"/>
              <a:ea typeface="Osaka" pitchFamily="1" charset="-128"/>
              <a:cs typeface="+mn-cs"/>
            </a:endParaRPr>
          </a:p>
        </p:txBody>
      </p:sp>
      <p:sp>
        <p:nvSpPr>
          <p:cNvPr id="1030" name="Rectangle 14"/>
          <p:cNvSpPr>
            <a:spLocks noChangeArrowheads="1"/>
          </p:cNvSpPr>
          <p:nvPr userDrawn="1"/>
        </p:nvSpPr>
        <p:spPr bwMode="auto">
          <a:xfrm>
            <a:off x="1109663" y="265113"/>
            <a:ext cx="82629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de-DE" sz="1900" dirty="0">
              <a:solidFill>
                <a:srgbClr val="000000"/>
              </a:solidFill>
              <a:latin typeface="Arial" charset="0"/>
              <a:ea typeface="Osaka" pitchFamily="1" charset="-128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151563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800">
                <a:solidFill>
                  <a:schemeClr val="bg1"/>
                </a:solidFill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fld id="{85771FF0-B36A-47AF-8526-4C3423DA5A33}" type="slidenum">
              <a:rPr lang="it-IT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‹N›</a:t>
            </a:fld>
            <a:endParaRPr lang="it-IT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2" name="Rectangle 17"/>
          <p:cNvSpPr>
            <a:spLocks noChangeArrowheads="1"/>
          </p:cNvSpPr>
          <p:nvPr userDrawn="1"/>
        </p:nvSpPr>
        <p:spPr bwMode="auto">
          <a:xfrm>
            <a:off x="0" y="0"/>
            <a:ext cx="755650" cy="6858000"/>
          </a:xfrm>
          <a:prstGeom prst="rect">
            <a:avLst/>
          </a:prstGeom>
          <a:gradFill rotWithShape="1">
            <a:gsLst>
              <a:gs pos="0">
                <a:srgbClr val="00458A"/>
              </a:gs>
              <a:gs pos="100000">
                <a:srgbClr val="1F5C98"/>
              </a:gs>
            </a:gsLst>
            <a:lin ang="5400000" scaled="1"/>
          </a:gradFill>
          <a:ln w="9525" algn="ctr">
            <a:solidFill>
              <a:srgbClr val="00458A"/>
            </a:solidFill>
            <a:miter lim="800000"/>
            <a:headEnd/>
            <a:tailEnd/>
          </a:ln>
        </p:spPr>
        <p:txBody>
          <a:bodyPr wrap="none" lIns="90315" tIns="45158" rIns="90315" bIns="45158" anchor="ctr"/>
          <a:lstStyle/>
          <a:p>
            <a: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/>
            </a:pPr>
            <a:endParaRPr lang="it-IT" sz="1300" dirty="0">
              <a:solidFill>
                <a:srgbClr val="000000"/>
              </a:solidFill>
              <a:latin typeface="Arial" charset="0"/>
              <a:ea typeface="Osaka" pitchFamily="1" charset="-128"/>
              <a:cs typeface="+mn-cs"/>
            </a:endParaRPr>
          </a:p>
        </p:txBody>
      </p:sp>
      <p:sp>
        <p:nvSpPr>
          <p:cNvPr id="1033" name="Rectangle 19"/>
          <p:cNvSpPr>
            <a:spLocks noChangeArrowheads="1"/>
          </p:cNvSpPr>
          <p:nvPr userDrawn="1"/>
        </p:nvSpPr>
        <p:spPr bwMode="auto">
          <a:xfrm>
            <a:off x="0" y="0"/>
            <a:ext cx="755650" cy="2852738"/>
          </a:xfrm>
          <a:prstGeom prst="rect">
            <a:avLst/>
          </a:prstGeom>
          <a:noFill/>
          <a:ln w="9525" algn="ctr">
            <a:solidFill>
              <a:srgbClr val="00458A"/>
            </a:solidFill>
            <a:miter lim="800000"/>
            <a:headEnd/>
            <a:tailEnd/>
          </a:ln>
        </p:spPr>
        <p:txBody>
          <a:bodyPr wrap="none" lIns="90315" tIns="45158" rIns="90315" bIns="45158" anchor="ctr"/>
          <a:lstStyle/>
          <a:p>
            <a:pPr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  <a:defRPr/>
            </a:pPr>
            <a:endParaRPr lang="it-IT" sz="1300" dirty="0">
              <a:solidFill>
                <a:srgbClr val="000000"/>
              </a:solidFill>
              <a:latin typeface="Arial" charset="0"/>
              <a:ea typeface="Osaka" pitchFamily="1" charset="-128"/>
              <a:cs typeface="+mn-cs"/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 rot="-5400000">
            <a:off x="-2354262" y="3387725"/>
            <a:ext cx="5573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68288" indent="-268288" algn="just">
              <a:spcBef>
                <a:spcPct val="20000"/>
              </a:spcBef>
              <a:buClr>
                <a:srgbClr val="00458A"/>
              </a:buClr>
              <a:buFont typeface="Webdings" pitchFamily="18" charset="2"/>
              <a:buNone/>
              <a:tabLst>
                <a:tab pos="901700" algn="l"/>
              </a:tabLst>
              <a:defRPr/>
            </a:pPr>
            <a:r>
              <a:rPr lang="it-IT" sz="2400" dirty="0">
                <a:solidFill>
                  <a:srgbClr val="FFFFFF"/>
                </a:solidFill>
                <a:latin typeface="Arial" charset="0"/>
                <a:ea typeface="Osaka" pitchFamily="1" charset="-128"/>
                <a:cs typeface="+mn-cs"/>
              </a:rPr>
              <a:t>Fondo di Garanzia per le PMI L. 662/96  </a:t>
            </a:r>
            <a:endParaRPr lang="de-DE" sz="2400" dirty="0">
              <a:solidFill>
                <a:srgbClr val="FFFFFF"/>
              </a:solidFill>
              <a:latin typeface="Arial" charset="0"/>
              <a:ea typeface="Osaka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00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56" r:id="rId1"/>
    <p:sldLayoutId id="2147486657" r:id="rId2"/>
    <p:sldLayoutId id="2147486658" r:id="rId3"/>
    <p:sldLayoutId id="2147486659" r:id="rId4"/>
    <p:sldLayoutId id="2147486660" r:id="rId5"/>
    <p:sldLayoutId id="2147486661" r:id="rId6"/>
    <p:sldLayoutId id="2147486662" r:id="rId7"/>
    <p:sldLayoutId id="2147486663" r:id="rId8"/>
    <p:sldLayoutId id="2147486664" r:id="rId9"/>
    <p:sldLayoutId id="2147486665" r:id="rId10"/>
    <p:sldLayoutId id="2147486666" r:id="rId11"/>
    <p:sldLayoutId id="2147486667" r:id="rId12"/>
    <p:sldLayoutId id="2147486668" r:id="rId13"/>
    <p:sldLayoutId id="2147486669" r:id="rId14"/>
    <p:sldLayoutId id="2147486670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Osaka" pitchFamily="1" charset="-128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Osaka"/>
        </a:defRPr>
      </a:lvl1pPr>
      <a:lvl2pPr marL="719138" indent="-269875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Osaka"/>
        </a:defRPr>
      </a:lvl2pPr>
      <a:lvl3pPr marL="1169988" indent="-269875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Osaka"/>
        </a:defRPr>
      </a:lvl3pPr>
      <a:lvl4pPr marL="1620838" indent="-271463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Osaka"/>
        </a:defRPr>
      </a:lvl4pPr>
      <a:lvl5pPr marL="2165350" indent="-269875" algn="l" rtl="0" eaLnBrk="0" fontAlgn="base" hangingPunct="0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  <a:cs typeface="Osaka"/>
        </a:defRPr>
      </a:lvl5pPr>
      <a:lvl6pPr marL="2622550" indent="-269875" algn="l" rtl="0" fontAlgn="base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</a:defRPr>
      </a:lvl6pPr>
      <a:lvl7pPr marL="3079750" indent="-269875" algn="l" rtl="0" fontAlgn="base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</a:defRPr>
      </a:lvl7pPr>
      <a:lvl8pPr marL="3536950" indent="-269875" algn="l" rtl="0" fontAlgn="base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</a:defRPr>
      </a:lvl8pPr>
      <a:lvl9pPr marL="3994150" indent="-269875" algn="l" rtl="0" fontAlgn="base">
        <a:spcBef>
          <a:spcPct val="20000"/>
        </a:spcBef>
        <a:spcAft>
          <a:spcPct val="0"/>
        </a:spcAft>
        <a:buClr>
          <a:srgbClr val="00458A"/>
        </a:buClr>
        <a:buFont typeface="Webdings" pitchFamily="18" charset="2"/>
        <a:buChar char="&lt;"/>
        <a:tabLst>
          <a:tab pos="901700" algn="l"/>
        </a:tabLst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ndidigaranzia.it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970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9702" name="Rettangolo 1"/>
          <p:cNvSpPr>
            <a:spLocks noChangeArrowheads="1"/>
          </p:cNvSpPr>
          <p:nvPr/>
        </p:nvSpPr>
        <p:spPr bwMode="auto">
          <a:xfrm>
            <a:off x="1043559" y="3573463"/>
            <a:ext cx="7848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92175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defTabSz="892175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defTabSz="892175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defTabSz="892175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defTabSz="892175" eaLnBrk="0" hangingPunct="0"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F497D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</a:pPr>
            <a:r>
              <a:rPr lang="it-IT" altLang="it-IT" sz="2000" dirty="0" smtClean="0">
                <a:solidFill>
                  <a:srgbClr val="002060"/>
                </a:solidFill>
              </a:rPr>
              <a:t>Il Fondo di Garanzia per le PMI a supporto del microcredito </a:t>
            </a:r>
            <a:endParaRPr lang="it-IT" altLang="it-IT" sz="2000" dirty="0">
              <a:solidFill>
                <a:srgbClr val="002060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971550" y="5661248"/>
            <a:ext cx="7772400" cy="10801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>
              <a:defRPr/>
            </a:pPr>
            <a:endParaRPr lang="en-US" sz="1200" kern="0" dirty="0" smtClean="0">
              <a:solidFill>
                <a:srgbClr val="00458A"/>
              </a:solidFill>
              <a:latin typeface="+mn-lt"/>
              <a:ea typeface="+mj-ea"/>
              <a:cs typeface="+mn-cs"/>
            </a:endParaRPr>
          </a:p>
          <a:p>
            <a:pPr>
              <a:defRPr/>
            </a:pPr>
            <a:r>
              <a:rPr lang="en-US" sz="1200" b="1" kern="0" dirty="0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Cosenza, 22 </a:t>
            </a:r>
            <a:r>
              <a:rPr lang="en-US" sz="1200" b="1" kern="0" dirty="0" err="1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ottobre</a:t>
            </a:r>
            <a:r>
              <a:rPr lang="en-US" sz="1200" b="1" kern="0" dirty="0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 2018</a:t>
            </a:r>
            <a:endParaRPr lang="en-US" sz="1200" b="1" kern="0" dirty="0">
              <a:solidFill>
                <a:srgbClr val="002060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91" y="332656"/>
            <a:ext cx="7484317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971600" y="5517232"/>
            <a:ext cx="58326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kern="0" dirty="0" smtClean="0">
                <a:solidFill>
                  <a:srgbClr val="002060"/>
                </a:solidFill>
                <a:cs typeface="Arial" pitchFamily="34" charset="0"/>
              </a:rPr>
              <a:t>Davide Politano – </a:t>
            </a:r>
            <a:r>
              <a:rPr lang="en-US" i="1" kern="0" dirty="0" err="1" smtClean="0">
                <a:solidFill>
                  <a:srgbClr val="002060"/>
                </a:solidFill>
                <a:cs typeface="Arial" pitchFamily="34" charset="0"/>
              </a:rPr>
              <a:t>DEPObank</a:t>
            </a:r>
            <a:r>
              <a:rPr lang="en-US" i="1" kern="0" dirty="0" smtClean="0">
                <a:solidFill>
                  <a:srgbClr val="002060"/>
                </a:solidFill>
                <a:cs typeface="Arial" pitchFamily="34" charset="0"/>
              </a:rPr>
              <a:t> S.p.A</a:t>
            </a:r>
            <a:r>
              <a:rPr lang="en-US" sz="1200" i="1" kern="0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>
              <a:defRPr/>
            </a:pPr>
            <a:endParaRPr lang="en-US" sz="1200" i="1" kern="0" dirty="0" smtClean="0">
              <a:solidFill>
                <a:srgbClr val="002060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1200" i="1" kern="0" dirty="0" smtClean="0">
                <a:solidFill>
                  <a:srgbClr val="002060"/>
                </a:solidFill>
                <a:cs typeface="Arial" pitchFamily="34" charset="0"/>
              </a:rPr>
              <a:t>RTI </a:t>
            </a:r>
            <a:r>
              <a:rPr lang="en-US" sz="1200" i="1" kern="0" dirty="0" err="1" smtClean="0">
                <a:solidFill>
                  <a:srgbClr val="002060"/>
                </a:solidFill>
                <a:cs typeface="Arial" pitchFamily="34" charset="0"/>
              </a:rPr>
              <a:t>Gestore</a:t>
            </a:r>
            <a:r>
              <a:rPr lang="en-US" sz="1200" i="1" kern="0" dirty="0" smtClean="0">
                <a:solidFill>
                  <a:srgbClr val="002060"/>
                </a:solidFill>
                <a:cs typeface="Arial" pitchFamily="34" charset="0"/>
              </a:rPr>
              <a:t> del </a:t>
            </a:r>
            <a:r>
              <a:rPr lang="en-US" sz="1200" i="1" kern="0" dirty="0" err="1" smtClean="0">
                <a:solidFill>
                  <a:srgbClr val="002060"/>
                </a:solidFill>
                <a:cs typeface="Arial" pitchFamily="34" charset="0"/>
              </a:rPr>
              <a:t>Fondo</a:t>
            </a:r>
            <a:r>
              <a:rPr lang="en-US" sz="1200" i="1" kern="0" dirty="0" smtClean="0">
                <a:solidFill>
                  <a:srgbClr val="002060"/>
                </a:solidFill>
                <a:cs typeface="Arial" pitchFamily="34" charset="0"/>
              </a:rPr>
              <a:t> di Garanzia</a:t>
            </a:r>
          </a:p>
          <a:p>
            <a:pPr>
              <a:defRPr/>
            </a:pPr>
            <a:r>
              <a:rPr lang="en-US" sz="1200" i="1" kern="0" dirty="0" smtClean="0">
                <a:solidFill>
                  <a:srgbClr val="002060"/>
                </a:solidFill>
                <a:cs typeface="Arial" pitchFamily="34" charset="0"/>
              </a:rPr>
              <a:t>Team di </a:t>
            </a:r>
            <a:r>
              <a:rPr lang="en-US" sz="1200" i="1" kern="0" dirty="0" err="1" smtClean="0">
                <a:solidFill>
                  <a:srgbClr val="002060"/>
                </a:solidFill>
                <a:cs typeface="Arial" pitchFamily="34" charset="0"/>
              </a:rPr>
              <a:t>Assistenza</a:t>
            </a:r>
            <a:r>
              <a:rPr lang="en-US" sz="1200" i="1" kern="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1200" i="1" kern="0" dirty="0" err="1" smtClean="0">
                <a:solidFill>
                  <a:srgbClr val="002060"/>
                </a:solidFill>
                <a:cs typeface="Arial" pitchFamily="34" charset="0"/>
              </a:rPr>
              <a:t>alla</a:t>
            </a:r>
            <a:r>
              <a:rPr lang="en-US" sz="1200" i="1" kern="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1200" i="1" kern="0" dirty="0" err="1" smtClean="0">
                <a:solidFill>
                  <a:srgbClr val="002060"/>
                </a:solidFill>
                <a:cs typeface="Arial" pitchFamily="34" charset="0"/>
              </a:rPr>
              <a:t>Clientela</a:t>
            </a:r>
            <a:endParaRPr lang="en-US" sz="1200" i="1" kern="0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4427985" y="44623"/>
            <a:ext cx="1008111" cy="7920882"/>
          </a:xfrm>
          <a:prstGeom prst="homePlate">
            <a:avLst>
              <a:gd name="adj" fmla="val 1107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336699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rot="10800000" vert="eaVert" lIns="90315" tIns="45158" rIns="0" bIns="45158" anchor="ctr"/>
          <a:lstStyle/>
          <a:p>
            <a:pPr defTabSz="892175" fontAlgn="auto">
              <a:spcBef>
                <a:spcPct val="20000"/>
              </a:spcBef>
              <a:spcAft>
                <a:spcPts val="0"/>
              </a:spcAft>
              <a:buClr>
                <a:srgbClr val="E2001A"/>
              </a:buClr>
              <a:buFont typeface="Webdings" pitchFamily="18" charset="2"/>
              <a:buNone/>
              <a:defRPr/>
            </a:pPr>
            <a:endParaRPr lang="en-US" dirty="0" smtClean="0">
              <a:ea typeface="Osaka" pitchFamily="1" charset="-128"/>
              <a:cs typeface="+mn-cs"/>
            </a:endParaRPr>
          </a:p>
          <a:p>
            <a:pPr algn="just" defTabSz="892175" fontAlgn="auto">
              <a:spcBef>
                <a:spcPct val="20000"/>
              </a:spcBef>
              <a:spcAft>
                <a:spcPts val="0"/>
              </a:spcAft>
              <a:buClr>
                <a:srgbClr val="E2001A"/>
              </a:buClr>
              <a:buFont typeface="Webdings" pitchFamily="18" charset="2"/>
              <a:buNone/>
              <a:defRPr/>
            </a:pPr>
            <a:endParaRPr lang="en-US" dirty="0" smtClean="0">
              <a:ea typeface="Osaka" pitchFamily="1" charset="-128"/>
              <a:cs typeface="+mn-cs"/>
            </a:endParaRPr>
          </a:p>
          <a:p>
            <a:pPr defTabSz="892175" fontAlgn="auto">
              <a:spcBef>
                <a:spcPct val="20000"/>
              </a:spcBef>
              <a:spcAft>
                <a:spcPts val="0"/>
              </a:spcAft>
              <a:buClr>
                <a:srgbClr val="E2001A"/>
              </a:buClr>
              <a:buFont typeface="Webdings" pitchFamily="18" charset="2"/>
              <a:buNone/>
              <a:defRPr/>
            </a:pPr>
            <a:endParaRPr lang="en-US" dirty="0">
              <a:ea typeface="Osaka" pitchFamily="1" charset="-128"/>
              <a:cs typeface="+mn-cs"/>
            </a:endParaRPr>
          </a:p>
        </p:txBody>
      </p:sp>
      <p:sp>
        <p:nvSpPr>
          <p:cNvPr id="151555" name="Line 8"/>
          <p:cNvSpPr>
            <a:spLocks noChangeShapeType="1"/>
          </p:cNvSpPr>
          <p:nvPr/>
        </p:nvSpPr>
        <p:spPr bwMode="auto">
          <a:xfrm>
            <a:off x="8883650" y="2173288"/>
            <a:ext cx="0" cy="164465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151556" name="Line 5"/>
          <p:cNvSpPr>
            <a:spLocks noChangeShapeType="1"/>
          </p:cNvSpPr>
          <p:nvPr/>
        </p:nvSpPr>
        <p:spPr bwMode="auto">
          <a:xfrm>
            <a:off x="1220788" y="3519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151557" name="Line 8"/>
          <p:cNvSpPr>
            <a:spLocks noChangeShapeType="1"/>
          </p:cNvSpPr>
          <p:nvPr/>
        </p:nvSpPr>
        <p:spPr bwMode="auto">
          <a:xfrm>
            <a:off x="8883650" y="2173288"/>
            <a:ext cx="0" cy="164465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8202" name="Pentagon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4644006" y="-2259633"/>
            <a:ext cx="576066" cy="7920879"/>
          </a:xfrm>
          <a:prstGeom prst="homePlate">
            <a:avLst>
              <a:gd name="adj" fmla="val 2136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336699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rot="10800000" vert="eaVert" lIns="90315" tIns="45158" rIns="0" bIns="45158" anchor="ctr"/>
          <a:lstStyle/>
          <a:p>
            <a:pPr defTabSz="892175" fontAlgn="auto">
              <a:spcBef>
                <a:spcPct val="20000"/>
              </a:spcBef>
              <a:spcAft>
                <a:spcPts val="0"/>
              </a:spcAft>
              <a:buClr>
                <a:srgbClr val="E2001A"/>
              </a:buClr>
              <a:buFont typeface="Webdings" pitchFamily="18" charset="2"/>
              <a:buNone/>
              <a:defRPr/>
            </a:pPr>
            <a:endParaRPr lang="en-US">
              <a:ea typeface="Osaka" pitchFamily="1" charset="-128"/>
              <a:cs typeface="+mn-cs"/>
            </a:endParaRPr>
          </a:p>
        </p:txBody>
      </p:sp>
      <p:sp>
        <p:nvSpPr>
          <p:cNvPr id="151560" name="Text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0125" y="1383159"/>
            <a:ext cx="78009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>
              <a:spcBef>
                <a:spcPct val="20000"/>
              </a:spcBef>
              <a:buFont typeface="Webdings" pitchFamily="18" charset="2"/>
              <a:buNone/>
            </a:pPr>
            <a:r>
              <a:rPr lang="it-IT" sz="1300" b="1" dirty="0" smtClean="0">
                <a:solidFill>
                  <a:srgbClr val="002060"/>
                </a:solidFill>
              </a:rPr>
              <a:t>Disciplina del microcredito, in attuazione dell’art. 111, comma 5, del D.L.1° settembre 1993, n. 385 (pubblicato in GURI il 1° dicembre 2014, n. 279)</a:t>
            </a:r>
            <a:endParaRPr lang="it-IT" sz="1300" b="1" dirty="0">
              <a:solidFill>
                <a:srgbClr val="002060"/>
              </a:solidFill>
            </a:endParaRPr>
          </a:p>
        </p:txBody>
      </p:sp>
      <p:sp>
        <p:nvSpPr>
          <p:cNvPr id="151561" name="TextBox 6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71738" y="1135777"/>
            <a:ext cx="4692550" cy="29238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</a:pPr>
            <a:r>
              <a:rPr lang="en-US" sz="1300" b="1" dirty="0" err="1" smtClean="0">
                <a:solidFill>
                  <a:schemeClr val="bg1"/>
                </a:solidFill>
              </a:rPr>
              <a:t>Decreto</a:t>
            </a:r>
            <a:r>
              <a:rPr lang="en-US" sz="1300" b="1" dirty="0" smtClean="0">
                <a:solidFill>
                  <a:schemeClr val="bg1"/>
                </a:solidFill>
              </a:rPr>
              <a:t> MEF del 17 </a:t>
            </a:r>
            <a:r>
              <a:rPr lang="en-US" sz="1300" b="1" dirty="0" err="1" smtClean="0">
                <a:solidFill>
                  <a:schemeClr val="bg1"/>
                </a:solidFill>
              </a:rPr>
              <a:t>ottobre</a:t>
            </a:r>
            <a:r>
              <a:rPr lang="en-US" sz="1300" b="1" dirty="0" smtClean="0">
                <a:solidFill>
                  <a:schemeClr val="bg1"/>
                </a:solidFill>
              </a:rPr>
              <a:t> 2014, n. 176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971600" y="332656"/>
            <a:ext cx="7992888" cy="50405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it-IT" sz="1900" noProof="0" dirty="0" smtClean="0">
                <a:solidFill>
                  <a:srgbClr val="00458A"/>
                </a:solidFill>
              </a:rPr>
              <a:t>Disciplina del microcredito: decreti e circolari</a:t>
            </a:r>
            <a:endParaRPr kumimoji="0" lang="it-IT" sz="1900" b="1" i="0" u="none" strike="noStrike" kern="0" cap="none" spc="0" normalizeH="0" baseline="0" noProof="0" dirty="0" smtClean="0">
              <a:ln>
                <a:noFill/>
              </a:ln>
              <a:solidFill>
                <a:srgbClr val="00458A"/>
              </a:solidFill>
              <a:effectLst/>
              <a:uLnTx/>
              <a:uFillTx/>
              <a:latin typeface="+mj-lt"/>
              <a:ea typeface="+mj-ea"/>
              <a:cs typeface="Osaka"/>
            </a:endParaRPr>
          </a:p>
        </p:txBody>
      </p:sp>
      <p:sp>
        <p:nvSpPr>
          <p:cNvPr id="10" name="TextBox 6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83768" y="2071881"/>
            <a:ext cx="4724400" cy="29238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</a:pPr>
            <a:r>
              <a:rPr lang="en-US" sz="1300" b="1" dirty="0" err="1" smtClean="0">
                <a:solidFill>
                  <a:schemeClr val="bg1"/>
                </a:solidFill>
              </a:rPr>
              <a:t>Decreto</a:t>
            </a:r>
            <a:r>
              <a:rPr lang="en-US" sz="1300" b="1" dirty="0" smtClean="0">
                <a:solidFill>
                  <a:schemeClr val="bg1"/>
                </a:solidFill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</a:rPr>
              <a:t>MiSE</a:t>
            </a:r>
            <a:r>
              <a:rPr lang="en-US" sz="1300" b="1" dirty="0" smtClean="0">
                <a:solidFill>
                  <a:schemeClr val="bg1"/>
                </a:solidFill>
              </a:rPr>
              <a:t> del 24 </a:t>
            </a:r>
            <a:r>
              <a:rPr lang="en-US" sz="1300" b="1" dirty="0" err="1" smtClean="0">
                <a:solidFill>
                  <a:schemeClr val="bg1"/>
                </a:solidFill>
              </a:rPr>
              <a:t>dicembre</a:t>
            </a:r>
            <a:r>
              <a:rPr lang="en-US" sz="1300" b="1" dirty="0" smtClean="0">
                <a:solidFill>
                  <a:schemeClr val="bg1"/>
                </a:solidFill>
              </a:rPr>
              <a:t> 2014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12" name="Pentagon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4535996" y="-1215517"/>
            <a:ext cx="792089" cy="7920881"/>
          </a:xfrm>
          <a:prstGeom prst="homePlate">
            <a:avLst>
              <a:gd name="adj" fmla="val 1499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336699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rot="10800000" vert="eaVert" lIns="90315" tIns="45158" rIns="0" bIns="45158" anchor="ctr"/>
          <a:lstStyle/>
          <a:p>
            <a:pPr defTabSz="892175" fontAlgn="auto">
              <a:spcBef>
                <a:spcPct val="20000"/>
              </a:spcBef>
              <a:spcAft>
                <a:spcPts val="0"/>
              </a:spcAft>
              <a:buClr>
                <a:srgbClr val="E2001A"/>
              </a:buClr>
              <a:buFont typeface="Webdings" pitchFamily="18" charset="2"/>
              <a:buNone/>
              <a:defRPr/>
            </a:pPr>
            <a:endParaRPr lang="en-US" dirty="0" smtClean="0">
              <a:ea typeface="Osaka" pitchFamily="1" charset="-128"/>
              <a:cs typeface="+mn-cs"/>
            </a:endParaRPr>
          </a:p>
          <a:p>
            <a:pPr algn="just" defTabSz="892175" fontAlgn="auto">
              <a:spcBef>
                <a:spcPct val="20000"/>
              </a:spcBef>
              <a:spcAft>
                <a:spcPts val="0"/>
              </a:spcAft>
              <a:buClr>
                <a:srgbClr val="E2001A"/>
              </a:buClr>
              <a:buFont typeface="Webdings" pitchFamily="18" charset="2"/>
              <a:buNone/>
              <a:defRPr/>
            </a:pPr>
            <a:endParaRPr lang="en-US" dirty="0" smtClean="0">
              <a:ea typeface="Osaka" pitchFamily="1" charset="-128"/>
              <a:cs typeface="+mn-cs"/>
            </a:endParaRPr>
          </a:p>
          <a:p>
            <a:pPr defTabSz="892175" fontAlgn="auto">
              <a:spcBef>
                <a:spcPct val="20000"/>
              </a:spcBef>
              <a:spcAft>
                <a:spcPts val="0"/>
              </a:spcAft>
              <a:buClr>
                <a:srgbClr val="E2001A"/>
              </a:buClr>
              <a:buFont typeface="Webdings" pitchFamily="18" charset="2"/>
              <a:buNone/>
              <a:defRPr/>
            </a:pPr>
            <a:endParaRPr lang="en-US" dirty="0">
              <a:ea typeface="Osaka" pitchFamily="1" charset="-128"/>
              <a:cs typeface="+mn-cs"/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43608" y="2313688"/>
            <a:ext cx="7800975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>
              <a:spcBef>
                <a:spcPct val="20000"/>
              </a:spcBef>
            </a:pP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Interventi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di </a:t>
            </a: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garanzia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relativi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al </a:t>
            </a: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Fondo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di Garanzia per le PMI in </a:t>
            </a: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favore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di </a:t>
            </a: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operazioni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del </a:t>
            </a: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microcredito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destinate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alla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microimprenditorialità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</a:t>
            </a:r>
            <a:r>
              <a:rPr lang="en-US" sz="1300" b="0" dirty="0" smtClean="0">
                <a:solidFill>
                  <a:srgbClr val="002060"/>
                </a:solidFill>
                <a:ea typeface="Osaka" pitchFamily="1" charset="-128"/>
              </a:rPr>
              <a:t>(</a:t>
            </a:r>
            <a:r>
              <a:rPr lang="en-US" sz="1300" b="0" dirty="0" err="1" smtClean="0">
                <a:solidFill>
                  <a:srgbClr val="002060"/>
                </a:solidFill>
                <a:ea typeface="Osaka" pitchFamily="1" charset="-128"/>
              </a:rPr>
              <a:t>pubblicato</a:t>
            </a:r>
            <a:r>
              <a:rPr lang="en-US" sz="1300" b="0" dirty="0" smtClean="0">
                <a:solidFill>
                  <a:srgbClr val="002060"/>
                </a:solidFill>
                <a:ea typeface="Osaka" pitchFamily="1" charset="-128"/>
              </a:rPr>
              <a:t> in GURI </a:t>
            </a:r>
            <a:r>
              <a:rPr lang="en-US" sz="1300" b="0" dirty="0" err="1" smtClean="0">
                <a:solidFill>
                  <a:srgbClr val="002060"/>
                </a:solidFill>
                <a:ea typeface="Osaka" pitchFamily="1" charset="-128"/>
              </a:rPr>
              <a:t>il</a:t>
            </a:r>
            <a:r>
              <a:rPr lang="en-US" sz="1300" b="0" dirty="0" smtClean="0">
                <a:solidFill>
                  <a:srgbClr val="002060"/>
                </a:solidFill>
                <a:ea typeface="Osaka" pitchFamily="1" charset="-128"/>
              </a:rPr>
              <a:t> 3 </a:t>
            </a:r>
            <a:r>
              <a:rPr lang="en-US" sz="1300" b="0" dirty="0" err="1" smtClean="0">
                <a:solidFill>
                  <a:srgbClr val="002060"/>
                </a:solidFill>
                <a:ea typeface="Osaka" pitchFamily="1" charset="-128"/>
              </a:rPr>
              <a:t>febbraio</a:t>
            </a:r>
            <a:r>
              <a:rPr lang="en-US" sz="1300" b="0" dirty="0" smtClean="0">
                <a:solidFill>
                  <a:srgbClr val="002060"/>
                </a:solidFill>
                <a:ea typeface="Osaka" pitchFamily="1" charset="-128"/>
              </a:rPr>
              <a:t> 2015, n. 27)</a:t>
            </a:r>
          </a:p>
          <a:p>
            <a:pPr marL="0" lvl="1" algn="ctr">
              <a:spcBef>
                <a:spcPct val="20000"/>
              </a:spcBef>
            </a:pPr>
            <a:r>
              <a:rPr lang="en-US" sz="1300" b="0" i="1" u="sng" dirty="0" smtClean="0">
                <a:solidFill>
                  <a:srgbClr val="002060"/>
                </a:solidFill>
                <a:ea typeface="Osaka" pitchFamily="1" charset="-128"/>
              </a:rPr>
              <a:t>(</a:t>
            </a:r>
            <a:r>
              <a:rPr lang="en-US" sz="1300" b="0" i="1" u="sng" dirty="0" err="1" smtClean="0">
                <a:solidFill>
                  <a:srgbClr val="002060"/>
                </a:solidFill>
                <a:ea typeface="Osaka" pitchFamily="1" charset="-128"/>
              </a:rPr>
              <a:t>Inserimento</a:t>
            </a:r>
            <a:r>
              <a:rPr lang="en-US" sz="1300" b="0" i="1" u="sng" dirty="0" smtClean="0">
                <a:solidFill>
                  <a:srgbClr val="002060"/>
                </a:solidFill>
                <a:ea typeface="Osaka" pitchFamily="1" charset="-128"/>
              </a:rPr>
              <a:t> </a:t>
            </a:r>
            <a:r>
              <a:rPr lang="en-US" sz="1300" b="0" i="1" u="sng" dirty="0" err="1" smtClean="0">
                <a:solidFill>
                  <a:srgbClr val="002060"/>
                </a:solidFill>
                <a:ea typeface="Osaka" pitchFamily="1" charset="-128"/>
              </a:rPr>
              <a:t>garanzia</a:t>
            </a:r>
            <a:r>
              <a:rPr lang="en-US" sz="1300" b="0" i="1" u="sng" dirty="0" smtClean="0">
                <a:solidFill>
                  <a:srgbClr val="002060"/>
                </a:solidFill>
                <a:ea typeface="Osaka" pitchFamily="1" charset="-128"/>
              </a:rPr>
              <a:t> del </a:t>
            </a:r>
            <a:r>
              <a:rPr lang="en-US" sz="1300" b="0" i="1" u="sng" dirty="0" err="1" smtClean="0">
                <a:solidFill>
                  <a:srgbClr val="002060"/>
                </a:solidFill>
                <a:ea typeface="Osaka" pitchFamily="1" charset="-128"/>
              </a:rPr>
              <a:t>Fondo</a:t>
            </a:r>
            <a:r>
              <a:rPr lang="en-US" sz="1300" b="0" i="1" u="sng" dirty="0" smtClean="0">
                <a:solidFill>
                  <a:srgbClr val="002060"/>
                </a:solidFill>
                <a:ea typeface="Osaka" pitchFamily="1" charset="-128"/>
              </a:rPr>
              <a:t> per le </a:t>
            </a:r>
            <a:r>
              <a:rPr lang="en-US" sz="1300" b="0" i="1" u="sng" dirty="0" err="1" smtClean="0">
                <a:solidFill>
                  <a:srgbClr val="002060"/>
                </a:solidFill>
                <a:ea typeface="Osaka" pitchFamily="1" charset="-128"/>
              </a:rPr>
              <a:t>operazioni</a:t>
            </a:r>
            <a:r>
              <a:rPr lang="en-US" sz="1300" b="0" i="1" u="sng" dirty="0" smtClean="0">
                <a:solidFill>
                  <a:srgbClr val="002060"/>
                </a:solidFill>
                <a:ea typeface="Osaka" pitchFamily="1" charset="-128"/>
              </a:rPr>
              <a:t> di </a:t>
            </a:r>
            <a:r>
              <a:rPr lang="en-US" sz="1300" b="0" i="1" u="sng" dirty="0" err="1" smtClean="0">
                <a:solidFill>
                  <a:srgbClr val="002060"/>
                </a:solidFill>
                <a:ea typeface="Osaka" pitchFamily="1" charset="-128"/>
              </a:rPr>
              <a:t>microcredito</a:t>
            </a:r>
            <a:r>
              <a:rPr lang="en-US" sz="1300" b="0" i="1" u="sng" dirty="0" smtClean="0">
                <a:solidFill>
                  <a:srgbClr val="002060"/>
                </a:solidFill>
                <a:ea typeface="Osaka" pitchFamily="1" charset="-128"/>
              </a:rPr>
              <a:t>)</a:t>
            </a:r>
          </a:p>
        </p:txBody>
      </p:sp>
      <p:sp>
        <p:nvSpPr>
          <p:cNvPr id="14" name="TextBox 6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83768" y="3224009"/>
            <a:ext cx="4724400" cy="29238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</a:pPr>
            <a:r>
              <a:rPr lang="en-US" sz="1300" b="1" dirty="0" err="1" smtClean="0">
                <a:solidFill>
                  <a:schemeClr val="bg1"/>
                </a:solidFill>
              </a:rPr>
              <a:t>Decreto</a:t>
            </a:r>
            <a:r>
              <a:rPr lang="en-US" sz="1300" b="1" dirty="0" smtClean="0">
                <a:solidFill>
                  <a:schemeClr val="bg1"/>
                </a:solidFill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</a:rPr>
              <a:t>MiSE</a:t>
            </a:r>
            <a:r>
              <a:rPr lang="en-US" sz="1300" b="1" dirty="0" smtClean="0">
                <a:solidFill>
                  <a:schemeClr val="bg1"/>
                </a:solidFill>
              </a:rPr>
              <a:t> del 18 </a:t>
            </a:r>
            <a:r>
              <a:rPr lang="en-US" sz="1300" b="1" dirty="0" err="1" smtClean="0">
                <a:solidFill>
                  <a:schemeClr val="bg1"/>
                </a:solidFill>
              </a:rPr>
              <a:t>marzo</a:t>
            </a:r>
            <a:r>
              <a:rPr lang="en-US" sz="1300" b="1" dirty="0" smtClean="0">
                <a:solidFill>
                  <a:schemeClr val="bg1"/>
                </a:solidFill>
              </a:rPr>
              <a:t> 2015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71600" y="3502749"/>
            <a:ext cx="7848872" cy="9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>
              <a:spcBef>
                <a:spcPct val="20000"/>
              </a:spcBef>
            </a:pP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Modifiche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al </a:t>
            </a: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decreto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24 </a:t>
            </a: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dicembre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2014 in </a:t>
            </a: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materia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di </a:t>
            </a: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interventi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del </a:t>
            </a: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Fondo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di Garanzia per le PMI in </a:t>
            </a: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favore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di </a:t>
            </a: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operazioni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di </a:t>
            </a: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microcredito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destinate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alla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  <a:ea typeface="Osaka" pitchFamily="1" charset="-128"/>
              </a:rPr>
              <a:t>microimprenditorialità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</a:t>
            </a:r>
            <a:r>
              <a:rPr lang="en-US" sz="1300" b="0" dirty="0" smtClean="0">
                <a:solidFill>
                  <a:srgbClr val="002060"/>
                </a:solidFill>
                <a:ea typeface="Osaka" pitchFamily="1" charset="-128"/>
              </a:rPr>
              <a:t>(</a:t>
            </a:r>
            <a:r>
              <a:rPr lang="en-US" sz="1300" b="0" dirty="0" err="1" smtClean="0">
                <a:solidFill>
                  <a:srgbClr val="002060"/>
                </a:solidFill>
                <a:ea typeface="Osaka" pitchFamily="1" charset="-128"/>
              </a:rPr>
              <a:t>pubblicato</a:t>
            </a:r>
            <a:r>
              <a:rPr lang="en-US" sz="1300" b="0" dirty="0" smtClean="0">
                <a:solidFill>
                  <a:srgbClr val="002060"/>
                </a:solidFill>
                <a:ea typeface="Osaka" pitchFamily="1" charset="-128"/>
              </a:rPr>
              <a:t> in GURI l’11 </a:t>
            </a:r>
            <a:r>
              <a:rPr lang="en-US" sz="1300" b="0" dirty="0" err="1" smtClean="0">
                <a:solidFill>
                  <a:srgbClr val="002060"/>
                </a:solidFill>
                <a:ea typeface="Osaka" pitchFamily="1" charset="-128"/>
              </a:rPr>
              <a:t>maggio</a:t>
            </a:r>
            <a:r>
              <a:rPr lang="en-US" sz="1300" b="0" dirty="0" smtClean="0">
                <a:solidFill>
                  <a:srgbClr val="002060"/>
                </a:solidFill>
                <a:ea typeface="Osaka" pitchFamily="1" charset="-128"/>
              </a:rPr>
              <a:t> 2015, n.107)</a:t>
            </a:r>
            <a:r>
              <a:rPr lang="en-US" sz="1300" dirty="0" smtClean="0">
                <a:solidFill>
                  <a:srgbClr val="002060"/>
                </a:solidFill>
                <a:ea typeface="Osaka" pitchFamily="1" charset="-128"/>
              </a:rPr>
              <a:t>    </a:t>
            </a:r>
          </a:p>
          <a:p>
            <a:pPr marL="0" lvl="1" algn="ctr">
              <a:spcBef>
                <a:spcPct val="20000"/>
              </a:spcBef>
            </a:pPr>
            <a:r>
              <a:rPr lang="en-US" sz="1300" b="0" i="1" u="sng" dirty="0" smtClean="0">
                <a:solidFill>
                  <a:srgbClr val="002060"/>
                </a:solidFill>
                <a:ea typeface="Osaka" pitchFamily="1" charset="-128"/>
              </a:rPr>
              <a:t>(</a:t>
            </a:r>
            <a:r>
              <a:rPr lang="en-US" sz="1300" b="0" i="1" u="sng" dirty="0" err="1" smtClean="0">
                <a:solidFill>
                  <a:srgbClr val="002060"/>
                </a:solidFill>
                <a:ea typeface="Osaka" pitchFamily="1" charset="-128"/>
              </a:rPr>
              <a:t>Inserimento</a:t>
            </a:r>
            <a:r>
              <a:rPr lang="en-US" sz="1300" b="0" i="1" u="sng" dirty="0" smtClean="0">
                <a:solidFill>
                  <a:srgbClr val="002060"/>
                </a:solidFill>
                <a:ea typeface="Osaka" pitchFamily="1" charset="-128"/>
              </a:rPr>
              <a:t> </a:t>
            </a:r>
            <a:r>
              <a:rPr lang="en-US" sz="1300" b="0" i="1" u="sng" dirty="0" err="1" smtClean="0">
                <a:solidFill>
                  <a:srgbClr val="002060"/>
                </a:solidFill>
                <a:ea typeface="Osaka" pitchFamily="1" charset="-128"/>
              </a:rPr>
              <a:t>delle</a:t>
            </a:r>
            <a:r>
              <a:rPr lang="en-US" sz="1300" b="0" i="1" u="sng" dirty="0" smtClean="0">
                <a:solidFill>
                  <a:srgbClr val="002060"/>
                </a:solidFill>
                <a:ea typeface="Osaka" pitchFamily="1" charset="-128"/>
              </a:rPr>
              <a:t> </a:t>
            </a:r>
            <a:r>
              <a:rPr lang="en-US" sz="1300" b="0" i="1" u="sng" dirty="0" err="1" smtClean="0">
                <a:solidFill>
                  <a:srgbClr val="002060"/>
                </a:solidFill>
                <a:ea typeface="Osaka" pitchFamily="1" charset="-128"/>
              </a:rPr>
              <a:t>banche</a:t>
            </a:r>
            <a:r>
              <a:rPr lang="en-US" sz="1300" b="0" i="1" u="sng" dirty="0" smtClean="0">
                <a:solidFill>
                  <a:srgbClr val="002060"/>
                </a:solidFill>
                <a:ea typeface="Osaka" pitchFamily="1" charset="-128"/>
              </a:rPr>
              <a:t> </a:t>
            </a:r>
            <a:r>
              <a:rPr lang="en-US" sz="1300" b="0" i="1" u="sng" dirty="0" err="1" smtClean="0">
                <a:solidFill>
                  <a:srgbClr val="002060"/>
                </a:solidFill>
                <a:ea typeface="Osaka" pitchFamily="1" charset="-128"/>
              </a:rPr>
              <a:t>trai</a:t>
            </a:r>
            <a:r>
              <a:rPr lang="en-US" sz="1300" b="0" i="1" u="sng" dirty="0" smtClean="0">
                <a:solidFill>
                  <a:srgbClr val="002060"/>
                </a:solidFill>
                <a:ea typeface="Osaka" pitchFamily="1" charset="-128"/>
              </a:rPr>
              <a:t> </a:t>
            </a:r>
            <a:r>
              <a:rPr lang="en-US" sz="1300" b="0" i="1" u="sng" dirty="0" err="1" smtClean="0">
                <a:solidFill>
                  <a:srgbClr val="002060"/>
                </a:solidFill>
                <a:ea typeface="Osaka" pitchFamily="1" charset="-128"/>
              </a:rPr>
              <a:t>soggetti</a:t>
            </a:r>
            <a:r>
              <a:rPr lang="en-US" sz="1300" b="0" i="1" u="sng" dirty="0" smtClean="0">
                <a:solidFill>
                  <a:srgbClr val="002060"/>
                </a:solidFill>
                <a:ea typeface="Osaka" pitchFamily="1" charset="-128"/>
              </a:rPr>
              <a:t> </a:t>
            </a:r>
            <a:r>
              <a:rPr lang="en-US" sz="1300" b="0" i="1" u="sng" dirty="0" err="1" smtClean="0">
                <a:solidFill>
                  <a:srgbClr val="002060"/>
                </a:solidFill>
                <a:ea typeface="Osaka" pitchFamily="1" charset="-128"/>
              </a:rPr>
              <a:t>finanziatori</a:t>
            </a:r>
            <a:r>
              <a:rPr lang="en-US" sz="1300" b="0" i="1" u="sng" dirty="0" smtClean="0">
                <a:solidFill>
                  <a:srgbClr val="002060"/>
                </a:solidFill>
                <a:ea typeface="Osaka" pitchFamily="1" charset="-128"/>
              </a:rPr>
              <a:t> </a:t>
            </a:r>
            <a:r>
              <a:rPr lang="en-US" sz="1300" b="0" i="1" u="sng" dirty="0" err="1" smtClean="0">
                <a:solidFill>
                  <a:srgbClr val="002060"/>
                </a:solidFill>
                <a:ea typeface="Osaka" pitchFamily="1" charset="-128"/>
              </a:rPr>
              <a:t>erogatori</a:t>
            </a:r>
            <a:r>
              <a:rPr lang="en-US" sz="1300" b="0" i="1" u="sng" dirty="0" smtClean="0">
                <a:solidFill>
                  <a:srgbClr val="002060"/>
                </a:solidFill>
                <a:ea typeface="Osaka" pitchFamily="1" charset="-128"/>
              </a:rPr>
              <a:t> del </a:t>
            </a:r>
            <a:r>
              <a:rPr lang="en-US" sz="1300" b="0" i="1" u="sng" dirty="0" err="1" smtClean="0">
                <a:solidFill>
                  <a:srgbClr val="002060"/>
                </a:solidFill>
                <a:ea typeface="Osaka" pitchFamily="1" charset="-128"/>
              </a:rPr>
              <a:t>microcredito</a:t>
            </a:r>
            <a:r>
              <a:rPr lang="en-US" sz="1300" b="0" i="1" u="sng" dirty="0" smtClean="0">
                <a:solidFill>
                  <a:srgbClr val="002060"/>
                </a:solidFill>
                <a:ea typeface="Osaka" pitchFamily="1" charset="-128"/>
              </a:rPr>
              <a:t>)</a:t>
            </a:r>
          </a:p>
        </p:txBody>
      </p:sp>
      <p:sp>
        <p:nvSpPr>
          <p:cNvPr id="17" name="TextBox 6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83768" y="5589240"/>
            <a:ext cx="4724400" cy="29238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</a:pPr>
            <a:r>
              <a:rPr lang="en-US" sz="1300" b="1" dirty="0" err="1" smtClean="0">
                <a:solidFill>
                  <a:schemeClr val="bg1"/>
                </a:solidFill>
              </a:rPr>
              <a:t>Disposizioni</a:t>
            </a:r>
            <a:r>
              <a:rPr lang="en-US" sz="1300" b="1" dirty="0" smtClean="0">
                <a:solidFill>
                  <a:schemeClr val="bg1"/>
                </a:solidFill>
              </a:rPr>
              <a:t> B. </a:t>
            </a:r>
            <a:r>
              <a:rPr lang="en-US" sz="1300" b="1" dirty="0" err="1" smtClean="0">
                <a:solidFill>
                  <a:schemeClr val="bg1"/>
                </a:solidFill>
              </a:rPr>
              <a:t>d’Italia</a:t>
            </a:r>
            <a:r>
              <a:rPr lang="en-US" sz="1300" b="1" dirty="0" smtClean="0">
                <a:solidFill>
                  <a:schemeClr val="bg1"/>
                </a:solidFill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</a:rPr>
              <a:t>pubblicate</a:t>
            </a:r>
            <a:r>
              <a:rPr lang="en-US" sz="1300" b="1" dirty="0" smtClean="0">
                <a:solidFill>
                  <a:schemeClr val="bg1"/>
                </a:solidFill>
              </a:rPr>
              <a:t> in GURI </a:t>
            </a:r>
            <a:r>
              <a:rPr lang="en-US" sz="1300" b="1" dirty="0" err="1" smtClean="0">
                <a:solidFill>
                  <a:schemeClr val="bg1"/>
                </a:solidFill>
              </a:rPr>
              <a:t>il</a:t>
            </a:r>
            <a:r>
              <a:rPr lang="en-US" sz="1300" b="1" dirty="0" smtClean="0">
                <a:solidFill>
                  <a:schemeClr val="bg1"/>
                </a:solidFill>
              </a:rPr>
              <a:t> 20/06/2015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19" name="Pentagon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4608005" y="2245223"/>
            <a:ext cx="648071" cy="7920882"/>
          </a:xfrm>
          <a:prstGeom prst="homePlate">
            <a:avLst>
              <a:gd name="adj" fmla="val 22926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336699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rot="10800000" vert="eaVert" lIns="90315" tIns="45158" rIns="0" bIns="45158" anchor="ctr"/>
          <a:lstStyle/>
          <a:p>
            <a:pPr defTabSz="892175" fontAlgn="auto">
              <a:spcBef>
                <a:spcPct val="20000"/>
              </a:spcBef>
              <a:spcAft>
                <a:spcPts val="0"/>
              </a:spcAft>
              <a:buClr>
                <a:srgbClr val="E2001A"/>
              </a:buClr>
              <a:buFont typeface="Webdings" pitchFamily="18" charset="2"/>
              <a:buNone/>
              <a:defRPr/>
            </a:pPr>
            <a:endParaRPr lang="en-US" dirty="0" smtClean="0">
              <a:ea typeface="Osaka" pitchFamily="1" charset="-128"/>
              <a:cs typeface="+mn-cs"/>
            </a:endParaRPr>
          </a:p>
          <a:p>
            <a:pPr algn="just" defTabSz="892175" fontAlgn="auto">
              <a:spcBef>
                <a:spcPct val="20000"/>
              </a:spcBef>
              <a:spcAft>
                <a:spcPts val="0"/>
              </a:spcAft>
              <a:buClr>
                <a:srgbClr val="E2001A"/>
              </a:buClr>
              <a:buFont typeface="Webdings" pitchFamily="18" charset="2"/>
              <a:buNone/>
              <a:defRPr/>
            </a:pPr>
            <a:endParaRPr lang="en-US" dirty="0" smtClean="0">
              <a:ea typeface="Osaka" pitchFamily="1" charset="-128"/>
              <a:cs typeface="+mn-cs"/>
            </a:endParaRPr>
          </a:p>
          <a:p>
            <a:pPr defTabSz="892175" fontAlgn="auto">
              <a:spcBef>
                <a:spcPct val="20000"/>
              </a:spcBef>
              <a:spcAft>
                <a:spcPts val="0"/>
              </a:spcAft>
              <a:buClr>
                <a:srgbClr val="E2001A"/>
              </a:buClr>
              <a:buFont typeface="Webdings" pitchFamily="18" charset="2"/>
              <a:buNone/>
              <a:defRPr/>
            </a:pPr>
            <a:endParaRPr lang="en-US" dirty="0">
              <a:ea typeface="Osaka" pitchFamily="1" charset="-128"/>
              <a:cs typeface="+mn-cs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19497" y="5853231"/>
            <a:ext cx="78009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>
              <a:spcBef>
                <a:spcPct val="20000"/>
              </a:spcBef>
              <a:buFont typeface="Webdings" pitchFamily="18" charset="2"/>
              <a:buNone/>
            </a:pPr>
            <a:r>
              <a:rPr lang="it-IT" sz="1300" b="1" dirty="0" smtClean="0">
                <a:solidFill>
                  <a:srgbClr val="002060"/>
                </a:solidFill>
              </a:rPr>
              <a:t>Disposizioni per l’iscrizione e la gestione degli operatori di </a:t>
            </a:r>
            <a:r>
              <a:rPr lang="it-IT" sz="1300" b="1" dirty="0" err="1" smtClean="0">
                <a:solidFill>
                  <a:srgbClr val="002060"/>
                </a:solidFill>
              </a:rPr>
              <a:t>microcredito</a:t>
            </a:r>
            <a:r>
              <a:rPr lang="it-IT" sz="1300" b="1" dirty="0" smtClean="0">
                <a:solidFill>
                  <a:srgbClr val="002060"/>
                </a:solidFill>
              </a:rPr>
              <a:t> in attuazione del’art.111 del TUB e dell’art. 15 del Decreto del MEF 176/2014</a:t>
            </a:r>
            <a:endParaRPr lang="it-IT" sz="1300" b="0" i="1" u="sng" dirty="0">
              <a:solidFill>
                <a:srgbClr val="002060"/>
              </a:solidFill>
            </a:endParaRPr>
          </a:p>
        </p:txBody>
      </p:sp>
      <p:sp>
        <p:nvSpPr>
          <p:cNvPr id="21" name="TextBox 6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83768" y="4581128"/>
            <a:ext cx="4724400" cy="29238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</a:pPr>
            <a:r>
              <a:rPr lang="en-US" sz="1300" b="1" dirty="0" err="1" smtClean="0">
                <a:solidFill>
                  <a:schemeClr val="bg1"/>
                </a:solidFill>
              </a:rPr>
              <a:t>Circolare</a:t>
            </a:r>
            <a:r>
              <a:rPr lang="en-US" sz="1300" b="1" dirty="0" smtClean="0">
                <a:solidFill>
                  <a:schemeClr val="bg1"/>
                </a:solidFill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</a:rPr>
              <a:t>BdM</a:t>
            </a:r>
            <a:r>
              <a:rPr lang="en-US" sz="1300" b="1" dirty="0" smtClean="0">
                <a:solidFill>
                  <a:schemeClr val="bg1"/>
                </a:solidFill>
              </a:rPr>
              <a:t>-MCC n.8/2015 del  26 </a:t>
            </a:r>
            <a:r>
              <a:rPr lang="en-US" sz="1300" b="1" dirty="0" err="1" smtClean="0">
                <a:solidFill>
                  <a:schemeClr val="bg1"/>
                </a:solidFill>
              </a:rPr>
              <a:t>maggio</a:t>
            </a:r>
            <a:r>
              <a:rPr lang="en-US" sz="1300" b="1" dirty="0" smtClean="0">
                <a:solidFill>
                  <a:schemeClr val="bg1"/>
                </a:solidFill>
              </a:rPr>
              <a:t> 2015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23" name="Pentagon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4608006" y="1237111"/>
            <a:ext cx="648071" cy="7920882"/>
          </a:xfrm>
          <a:prstGeom prst="homePlate">
            <a:avLst>
              <a:gd name="adj" fmla="val 22926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336699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rot="10800000" vert="eaVert" lIns="90315" tIns="45158" rIns="0" bIns="45158" anchor="ctr"/>
          <a:lstStyle/>
          <a:p>
            <a:pPr defTabSz="892175" fontAlgn="auto">
              <a:spcBef>
                <a:spcPct val="20000"/>
              </a:spcBef>
              <a:spcAft>
                <a:spcPts val="0"/>
              </a:spcAft>
              <a:buClr>
                <a:srgbClr val="E2001A"/>
              </a:buClr>
              <a:buFont typeface="Webdings" pitchFamily="18" charset="2"/>
              <a:buNone/>
              <a:defRPr/>
            </a:pPr>
            <a:endParaRPr lang="en-US" dirty="0" smtClean="0">
              <a:ea typeface="Osaka" pitchFamily="1" charset="-128"/>
              <a:cs typeface="+mn-cs"/>
            </a:endParaRPr>
          </a:p>
          <a:p>
            <a:pPr algn="just" defTabSz="892175" fontAlgn="auto">
              <a:spcBef>
                <a:spcPct val="20000"/>
              </a:spcBef>
              <a:spcAft>
                <a:spcPts val="0"/>
              </a:spcAft>
              <a:buClr>
                <a:srgbClr val="E2001A"/>
              </a:buClr>
              <a:buFont typeface="Webdings" pitchFamily="18" charset="2"/>
              <a:buNone/>
              <a:defRPr/>
            </a:pPr>
            <a:endParaRPr lang="en-US" dirty="0" smtClean="0">
              <a:ea typeface="Osaka" pitchFamily="1" charset="-128"/>
              <a:cs typeface="+mn-cs"/>
            </a:endParaRPr>
          </a:p>
          <a:p>
            <a:pPr defTabSz="892175" fontAlgn="auto">
              <a:spcBef>
                <a:spcPct val="20000"/>
              </a:spcBef>
              <a:spcAft>
                <a:spcPts val="0"/>
              </a:spcAft>
              <a:buClr>
                <a:srgbClr val="E2001A"/>
              </a:buClr>
              <a:buFont typeface="Webdings" pitchFamily="18" charset="2"/>
              <a:buNone/>
              <a:defRPr/>
            </a:pPr>
            <a:endParaRPr lang="en-US" dirty="0">
              <a:ea typeface="Osaka" pitchFamily="1" charset="-128"/>
              <a:cs typeface="+mn-cs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19497" y="4899173"/>
            <a:ext cx="7800975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>
              <a:lnSpc>
                <a:spcPct val="120000"/>
              </a:lnSpc>
              <a:spcBef>
                <a:spcPct val="20000"/>
              </a:spcBef>
              <a:buFont typeface="Webdings" pitchFamily="18" charset="2"/>
              <a:buNone/>
            </a:pPr>
            <a:r>
              <a:rPr lang="it-IT" sz="1300" dirty="0" smtClean="0">
                <a:solidFill>
                  <a:srgbClr val="002060"/>
                </a:solidFill>
              </a:rPr>
              <a:t>Avvio dell’operatività del Fondo sulle operazioni di microcredito e della relativa procedura di prenotazione on </a:t>
            </a:r>
            <a:r>
              <a:rPr lang="it-IT" sz="1300" dirty="0" err="1" smtClean="0">
                <a:solidFill>
                  <a:srgbClr val="002060"/>
                </a:solidFill>
              </a:rPr>
              <a:t>line</a:t>
            </a:r>
            <a:r>
              <a:rPr lang="it-IT" sz="1300" dirty="0" smtClean="0">
                <a:solidFill>
                  <a:srgbClr val="002060"/>
                </a:solidFill>
              </a:rPr>
              <a:t> </a:t>
            </a:r>
            <a:r>
              <a:rPr lang="it-IT" sz="1300" b="0" i="1" u="sng" dirty="0" smtClean="0">
                <a:solidFill>
                  <a:srgbClr val="002060"/>
                </a:solidFill>
              </a:rPr>
              <a:t>(in linea sul portale del Fondo dal 27 Maggio 2015)</a:t>
            </a:r>
            <a:endParaRPr lang="it-IT" sz="1300" b="0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981075" y="1285875"/>
            <a:ext cx="7911405" cy="5062538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/>
          <a:p>
            <a:pPr algn="just"/>
            <a:endParaRPr lang="it-IT" sz="1600" b="0" dirty="0" smtClean="0">
              <a:solidFill>
                <a:srgbClr val="002060"/>
              </a:solidFill>
              <a:cs typeface="Arial" charset="0"/>
            </a:endParaRPr>
          </a:p>
          <a:p>
            <a:pPr algn="just"/>
            <a:r>
              <a:rPr lang="it-IT" sz="1600" dirty="0" smtClean="0">
                <a:solidFill>
                  <a:srgbClr val="002060"/>
                </a:solidFill>
                <a:cs typeface="Arial" charset="0"/>
              </a:rPr>
              <a:t>L’intervento del Fondo sulle operazioni di microcredito</a:t>
            </a:r>
            <a:r>
              <a:rPr lang="it-IT" sz="1600" b="0" dirty="0" smtClean="0">
                <a:solidFill>
                  <a:srgbClr val="002060"/>
                </a:solidFill>
                <a:cs typeface="Arial" charset="0"/>
              </a:rPr>
              <a:t> ha lo scopo di </a:t>
            </a:r>
            <a:r>
              <a:rPr lang="it-IT" sz="1600" dirty="0" smtClean="0">
                <a:solidFill>
                  <a:srgbClr val="002060"/>
                </a:solidFill>
                <a:cs typeface="Arial" charset="0"/>
              </a:rPr>
              <a:t>favorire </a:t>
            </a:r>
            <a:r>
              <a:rPr lang="it-IT" sz="1600" dirty="0">
                <a:solidFill>
                  <a:srgbClr val="002060"/>
                </a:solidFill>
                <a:cs typeface="Arial" charset="0"/>
              </a:rPr>
              <a:t>la microimprenditorialità </a:t>
            </a:r>
            <a:r>
              <a:rPr lang="it-IT" sz="1600" b="0" dirty="0">
                <a:solidFill>
                  <a:srgbClr val="002060"/>
                </a:solidFill>
                <a:cs typeface="Arial" charset="0"/>
              </a:rPr>
              <a:t>nell’accesso alle fonti </a:t>
            </a:r>
            <a:r>
              <a:rPr lang="it-IT" sz="1600" b="0" dirty="0" smtClean="0">
                <a:solidFill>
                  <a:srgbClr val="002060"/>
                </a:solidFill>
                <a:cs typeface="Arial" charset="0"/>
              </a:rPr>
              <a:t>finanziarie, mediante </a:t>
            </a:r>
            <a:r>
              <a:rPr lang="it-IT" sz="1600" b="0" dirty="0">
                <a:solidFill>
                  <a:srgbClr val="002060"/>
                </a:solidFill>
                <a:cs typeface="Arial" charset="0"/>
              </a:rPr>
              <a:t>la concessione di una </a:t>
            </a:r>
            <a:r>
              <a:rPr lang="it-IT" sz="1600" dirty="0">
                <a:solidFill>
                  <a:srgbClr val="002060"/>
                </a:solidFill>
                <a:cs typeface="Arial" charset="0"/>
              </a:rPr>
              <a:t>garanzia pubblica </a:t>
            </a:r>
            <a:r>
              <a:rPr lang="it-IT" sz="1600" b="0" dirty="0">
                <a:solidFill>
                  <a:srgbClr val="002060"/>
                </a:solidFill>
                <a:cs typeface="Arial" charset="0"/>
              </a:rPr>
              <a:t>per sostenere </a:t>
            </a:r>
            <a:r>
              <a:rPr lang="it-IT" sz="1600" dirty="0">
                <a:solidFill>
                  <a:srgbClr val="002060"/>
                </a:solidFill>
                <a:cs typeface="Arial" charset="0"/>
              </a:rPr>
              <a:t>l’avvio e </a:t>
            </a:r>
            <a:r>
              <a:rPr lang="it-IT" sz="1600" dirty="0" smtClean="0">
                <a:solidFill>
                  <a:srgbClr val="002060"/>
                </a:solidFill>
                <a:cs typeface="Arial" charset="0"/>
              </a:rPr>
              <a:t>lo sviluppo </a:t>
            </a:r>
            <a:r>
              <a:rPr lang="it-IT" sz="1600" dirty="0">
                <a:solidFill>
                  <a:srgbClr val="002060"/>
                </a:solidFill>
                <a:cs typeface="Arial" charset="0"/>
              </a:rPr>
              <a:t>delle microimprese </a:t>
            </a:r>
            <a:r>
              <a:rPr lang="it-IT" sz="1600" b="0" dirty="0">
                <a:solidFill>
                  <a:srgbClr val="002060"/>
                </a:solidFill>
                <a:cs typeface="Arial" charset="0"/>
              </a:rPr>
              <a:t>(</a:t>
            </a:r>
            <a:r>
              <a:rPr lang="it-IT" sz="1600" b="0" i="1" dirty="0">
                <a:solidFill>
                  <a:srgbClr val="002060"/>
                </a:solidFill>
                <a:cs typeface="Arial" charset="0"/>
              </a:rPr>
              <a:t>organizzate in forma individuale, di società </a:t>
            </a:r>
            <a:r>
              <a:rPr lang="it-IT" sz="1600" b="0" i="1" dirty="0" smtClean="0">
                <a:solidFill>
                  <a:srgbClr val="002060"/>
                </a:solidFill>
                <a:cs typeface="Arial" charset="0"/>
              </a:rPr>
              <a:t>di persone</a:t>
            </a:r>
            <a:r>
              <a:rPr lang="it-IT" sz="1600" b="0" i="1" dirty="0">
                <a:solidFill>
                  <a:srgbClr val="002060"/>
                </a:solidFill>
                <a:cs typeface="Arial" charset="0"/>
              </a:rPr>
              <a:t>, di società a responsabilità limitata semplificata o di </a:t>
            </a:r>
            <a:r>
              <a:rPr lang="it-IT" sz="1600" b="0" i="1" dirty="0" smtClean="0">
                <a:solidFill>
                  <a:srgbClr val="002060"/>
                </a:solidFill>
                <a:cs typeface="Arial" charset="0"/>
              </a:rPr>
              <a:t>società cooperativa</a:t>
            </a:r>
            <a:r>
              <a:rPr lang="it-IT" sz="1600" b="0" dirty="0">
                <a:solidFill>
                  <a:srgbClr val="002060"/>
                </a:solidFill>
                <a:cs typeface="Arial" charset="0"/>
              </a:rPr>
              <a:t>) e dei </a:t>
            </a:r>
            <a:r>
              <a:rPr lang="it-IT" sz="1600" dirty="0">
                <a:solidFill>
                  <a:srgbClr val="002060"/>
                </a:solidFill>
                <a:cs typeface="Arial" charset="0"/>
              </a:rPr>
              <a:t>professionisti</a:t>
            </a:r>
            <a:r>
              <a:rPr lang="it-IT" sz="1600" b="0" dirty="0">
                <a:solidFill>
                  <a:srgbClr val="002060"/>
                </a:solidFill>
                <a:cs typeface="Arial" charset="0"/>
              </a:rPr>
              <a:t> iscritti agli ordini professionali o </a:t>
            </a:r>
            <a:r>
              <a:rPr lang="it-IT" sz="1600" b="0" dirty="0" smtClean="0">
                <a:solidFill>
                  <a:srgbClr val="002060"/>
                </a:solidFill>
                <a:cs typeface="Arial" charset="0"/>
              </a:rPr>
              <a:t>aderenti alle </a:t>
            </a:r>
            <a:r>
              <a:rPr lang="it-IT" sz="1600" b="0" dirty="0">
                <a:solidFill>
                  <a:srgbClr val="002060"/>
                </a:solidFill>
                <a:cs typeface="Arial" charset="0"/>
              </a:rPr>
              <a:t>associazioni iscritte nell’apposito elenco tenuto dal Ministero </a:t>
            </a:r>
            <a:r>
              <a:rPr lang="it-IT" sz="1600" b="0" dirty="0" smtClean="0">
                <a:solidFill>
                  <a:srgbClr val="002060"/>
                </a:solidFill>
                <a:cs typeface="Arial" charset="0"/>
              </a:rPr>
              <a:t>dello Sviluppo Economico.</a:t>
            </a:r>
          </a:p>
          <a:p>
            <a:pPr algn="just"/>
            <a:endParaRPr lang="it-IT" sz="1600" b="0" dirty="0">
              <a:solidFill>
                <a:srgbClr val="002060"/>
              </a:solidFill>
              <a:cs typeface="Arial" charset="0"/>
            </a:endParaRPr>
          </a:p>
          <a:p>
            <a:pPr algn="just"/>
            <a:r>
              <a:rPr lang="it-IT" sz="1600" b="0" dirty="0">
                <a:solidFill>
                  <a:srgbClr val="002060"/>
                </a:solidFill>
                <a:cs typeface="Arial" charset="0"/>
              </a:rPr>
              <a:t>Le operazioni di microcredito sono caratterizzate essenzialmente dall’erogazione dei </a:t>
            </a:r>
            <a:r>
              <a:rPr lang="it-IT" sz="1600" dirty="0">
                <a:solidFill>
                  <a:srgbClr val="002060"/>
                </a:solidFill>
                <a:cs typeface="Arial" charset="0"/>
              </a:rPr>
              <a:t>servizi ausiliari di assistenza e di monitoraggio </a:t>
            </a:r>
            <a:r>
              <a:rPr lang="it-IT" sz="1600" b="0" dirty="0">
                <a:solidFill>
                  <a:srgbClr val="002060"/>
                </a:solidFill>
                <a:cs typeface="Arial" charset="0"/>
              </a:rPr>
              <a:t>da parte dell’intermediario finanziario. L’intervento sulle operazioni di microcredito è incastonato nell’operatività generale del Fondo. Si applicano, pertanto, le previsioni generali del Fondo in materia di tipologie di soggetti beneficiari (</a:t>
            </a:r>
            <a:r>
              <a:rPr lang="it-IT" sz="1600" dirty="0">
                <a:solidFill>
                  <a:srgbClr val="002060"/>
                </a:solidFill>
                <a:cs typeface="Arial" charset="0"/>
              </a:rPr>
              <a:t>professionisti ed imprese</a:t>
            </a:r>
            <a:r>
              <a:rPr lang="it-IT" sz="1600" b="0" dirty="0">
                <a:solidFill>
                  <a:srgbClr val="002060"/>
                </a:solidFill>
                <a:cs typeface="Arial" charset="0"/>
              </a:rPr>
              <a:t>), attività ammissibili e regime di agevolazione (autorizzato ovvero de minimis).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 smtClean="0">
                <a:solidFill>
                  <a:srgbClr val="00458A"/>
                </a:solidFill>
                <a:cs typeface="Arial" charset="0"/>
              </a:rPr>
              <a:t>La garanzia sulle operazioni di microcredito</a:t>
            </a:r>
          </a:p>
          <a:p>
            <a:r>
              <a:rPr lang="it-IT" sz="18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Principi Generali </a:t>
            </a:r>
            <a:r>
              <a:rPr lang="it-IT" sz="1400" b="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(1/2)</a:t>
            </a:r>
            <a:endParaRPr lang="it-IT" sz="1400" b="0" i="1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981075" y="1285875"/>
            <a:ext cx="7911405" cy="5062538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/>
          <a:p>
            <a:r>
              <a:rPr lang="it-IT" dirty="0" smtClean="0">
                <a:solidFill>
                  <a:srgbClr val="002060"/>
                </a:solidFill>
              </a:rPr>
              <a:t>MODALITÀ </a:t>
            </a:r>
            <a:r>
              <a:rPr lang="it-IT" dirty="0" err="1" smtClean="0">
                <a:solidFill>
                  <a:srgbClr val="002060"/>
                </a:solidFill>
              </a:rPr>
              <a:t>DI</a:t>
            </a:r>
            <a:r>
              <a:rPr lang="it-IT" dirty="0" smtClean="0">
                <a:solidFill>
                  <a:srgbClr val="002060"/>
                </a:solidFill>
              </a:rPr>
              <a:t> INTERVENTO DEL FONDO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</a:rPr>
              <a:t>Garanzia Diretta </a:t>
            </a:r>
            <a:r>
              <a:rPr lang="it-IT" b="0" dirty="0" smtClean="0">
                <a:solidFill>
                  <a:srgbClr val="002060"/>
                </a:solidFill>
              </a:rPr>
              <a:t>(non disponibile in Toscana, Marche ed Abruzzo), concessa direttamente ai soggetti finanziatori;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</a:rPr>
              <a:t>Controgaranzia </a:t>
            </a:r>
            <a:r>
              <a:rPr lang="it-IT" b="0" dirty="0" smtClean="0">
                <a:solidFill>
                  <a:srgbClr val="002060"/>
                </a:solidFill>
              </a:rPr>
              <a:t>concessa ai soggetti garanti.</a:t>
            </a:r>
          </a:p>
          <a:p>
            <a:pPr>
              <a:buFont typeface="Wingdings" pitchFamily="2" charset="2"/>
              <a:buChar char="Ø"/>
            </a:pPr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COPERTURA DELLA GARANZIA DIRETTA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</a:rPr>
              <a:t>Fino all’80% dell’operazione finanziaria.</a:t>
            </a:r>
          </a:p>
          <a:p>
            <a:pPr>
              <a:buFont typeface="Wingdings" pitchFamily="2" charset="2"/>
              <a:buChar char="Ø"/>
            </a:pPr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COPERTURA DELLA CONTROGARANZIA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</a:rPr>
              <a:t>Fino all’80% dell’importo garantito dal Confidi </a:t>
            </a:r>
            <a:r>
              <a:rPr lang="it-IT" b="0" dirty="0" smtClean="0">
                <a:solidFill>
                  <a:srgbClr val="002060"/>
                </a:solidFill>
              </a:rPr>
              <a:t>o altro fondo di garanzia a condizione che lo stesso non abbia garantito più dell’80% dell’operazione finanziaria.</a:t>
            </a:r>
          </a:p>
          <a:p>
            <a:pPr>
              <a:buFont typeface="Wingdings" pitchFamily="2" charset="2"/>
              <a:buChar char="Ø"/>
            </a:pPr>
            <a:endParaRPr lang="it-IT" b="0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GRATUITÀ</a:t>
            </a:r>
          </a:p>
          <a:p>
            <a:pPr>
              <a:buFont typeface="Wingdings" pitchFamily="2" charset="2"/>
              <a:buChar char="Ø"/>
            </a:pPr>
            <a:r>
              <a:rPr lang="it-IT" b="0" dirty="0" smtClean="0">
                <a:solidFill>
                  <a:srgbClr val="002060"/>
                </a:solidFill>
              </a:rPr>
              <a:t>L’intervento del Fondo sulle operazioni di </a:t>
            </a:r>
            <a:r>
              <a:rPr lang="it-IT" i="1" dirty="0" smtClean="0">
                <a:solidFill>
                  <a:srgbClr val="002060"/>
                </a:solidFill>
              </a:rPr>
              <a:t>microcredito è completamente </a:t>
            </a:r>
            <a:r>
              <a:rPr lang="it-IT" dirty="0" smtClean="0">
                <a:solidFill>
                  <a:srgbClr val="002060"/>
                </a:solidFill>
              </a:rPr>
              <a:t>gratuito.</a:t>
            </a:r>
          </a:p>
          <a:p>
            <a:pPr>
              <a:buFont typeface="Wingdings" pitchFamily="2" charset="2"/>
              <a:buChar char="Ø"/>
            </a:pPr>
            <a:endParaRPr lang="it-IT" b="0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EFFICACIA AGEVOLATIVA DELL’INTERVENTO (ESL)</a:t>
            </a:r>
          </a:p>
          <a:p>
            <a:pPr algn="just">
              <a:buFont typeface="Wingdings" pitchFamily="2" charset="2"/>
              <a:buChar char="Ø"/>
            </a:pPr>
            <a:r>
              <a:rPr lang="it-IT" b="0" dirty="0" smtClean="0">
                <a:solidFill>
                  <a:srgbClr val="002060"/>
                </a:solidFill>
              </a:rPr>
              <a:t>Per ciascuna operazione </a:t>
            </a:r>
            <a:r>
              <a:rPr lang="it-IT" dirty="0" smtClean="0">
                <a:solidFill>
                  <a:srgbClr val="002060"/>
                </a:solidFill>
              </a:rPr>
              <a:t>l’ESL è determinata in funzione della finalità </a:t>
            </a:r>
            <a:r>
              <a:rPr lang="it-IT" b="0" dirty="0" smtClean="0">
                <a:solidFill>
                  <a:srgbClr val="002060"/>
                </a:solidFill>
              </a:rPr>
              <a:t>(liquidità ovvero investimento), </a:t>
            </a:r>
            <a:r>
              <a:rPr lang="it-IT" dirty="0" smtClean="0">
                <a:solidFill>
                  <a:srgbClr val="002060"/>
                </a:solidFill>
              </a:rPr>
              <a:t>della durata</a:t>
            </a:r>
            <a:r>
              <a:rPr lang="it-IT" b="0" dirty="0" smtClean="0">
                <a:solidFill>
                  <a:srgbClr val="002060"/>
                </a:solidFill>
              </a:rPr>
              <a:t> (</a:t>
            </a:r>
            <a:r>
              <a:rPr lang="it-IT" b="0" dirty="0" err="1" smtClean="0">
                <a:solidFill>
                  <a:srgbClr val="002060"/>
                </a:solidFill>
              </a:rPr>
              <a:t>max</a:t>
            </a:r>
            <a:r>
              <a:rPr lang="it-IT" b="0" dirty="0" smtClean="0">
                <a:solidFill>
                  <a:srgbClr val="002060"/>
                </a:solidFill>
              </a:rPr>
              <a:t> 7 anni), e </a:t>
            </a:r>
            <a:r>
              <a:rPr lang="it-IT" dirty="0" smtClean="0">
                <a:solidFill>
                  <a:srgbClr val="002060"/>
                </a:solidFill>
              </a:rPr>
              <a:t>del tasso di riferimento comunitario</a:t>
            </a:r>
            <a:r>
              <a:rPr lang="it-IT" b="0" dirty="0" smtClean="0">
                <a:solidFill>
                  <a:srgbClr val="002060"/>
                </a:solidFill>
              </a:rPr>
              <a:t> (l’1,22% a far tempo dal 1°/06/2015, che sviluppa una ESL massima pari all’8,69% circa dell’importo garantito).</a:t>
            </a:r>
          </a:p>
          <a:p>
            <a:pPr algn="just">
              <a:buFont typeface="Wingdings" pitchFamily="2" charset="2"/>
              <a:buChar char="Ø"/>
            </a:pPr>
            <a:endParaRPr lang="it-IT" b="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</a:rPr>
              <a:t>La garanzia</a:t>
            </a:r>
            <a:r>
              <a:rPr lang="it-IT" b="0" dirty="0" smtClean="0">
                <a:solidFill>
                  <a:srgbClr val="002060"/>
                </a:solidFill>
              </a:rPr>
              <a:t>, in attesa della regolarizzazione dell’aiuto ai sensi del reg. UE n. 651/2014, </a:t>
            </a:r>
            <a:r>
              <a:rPr lang="it-IT" dirty="0" smtClean="0">
                <a:solidFill>
                  <a:srgbClr val="002060"/>
                </a:solidFill>
              </a:rPr>
              <a:t>è concessa in regime “</a:t>
            </a:r>
            <a:r>
              <a:rPr lang="it-IT" i="1" dirty="0" smtClean="0">
                <a:solidFill>
                  <a:srgbClr val="002060"/>
                </a:solidFill>
              </a:rPr>
              <a:t>de </a:t>
            </a:r>
            <a:r>
              <a:rPr lang="it-IT" i="1" dirty="0" err="1" smtClean="0">
                <a:solidFill>
                  <a:srgbClr val="002060"/>
                </a:solidFill>
              </a:rPr>
              <a:t>minimis</a:t>
            </a:r>
            <a:r>
              <a:rPr lang="it-IT" i="1" dirty="0" smtClean="0">
                <a:solidFill>
                  <a:srgbClr val="002060"/>
                </a:solidFill>
              </a:rPr>
              <a:t>”.</a:t>
            </a:r>
            <a:endParaRPr lang="it-IT" b="0" dirty="0" smtClean="0">
              <a:solidFill>
                <a:srgbClr val="002060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 smtClean="0">
                <a:solidFill>
                  <a:srgbClr val="00458A"/>
                </a:solidFill>
                <a:cs typeface="Arial" charset="0"/>
              </a:rPr>
              <a:t>La garanzia sulle operazioni di microcredito</a:t>
            </a:r>
          </a:p>
          <a:p>
            <a:r>
              <a:rPr lang="it-IT" sz="18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Principi Generali </a:t>
            </a:r>
            <a:r>
              <a:rPr lang="it-IT" sz="1400" b="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(2/</a:t>
            </a:r>
            <a:r>
              <a:rPr lang="it-IT" sz="1400" b="0" i="1" kern="0" dirty="0" err="1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2</a:t>
            </a:r>
            <a:r>
              <a:rPr lang="it-IT" sz="1400" b="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)</a:t>
            </a:r>
            <a:endParaRPr lang="it-IT" sz="1400" b="0" i="1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981075" y="1285875"/>
            <a:ext cx="7911405" cy="5062538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b="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0" dirty="0" smtClean="0">
                <a:solidFill>
                  <a:srgbClr val="002060"/>
                </a:solidFill>
              </a:rPr>
              <a:t>Professionisti </a:t>
            </a:r>
            <a:r>
              <a:rPr lang="it-IT" sz="1600" b="0" dirty="0">
                <a:solidFill>
                  <a:srgbClr val="002060"/>
                </a:solidFill>
              </a:rPr>
              <a:t>e imprese titolari di </a:t>
            </a:r>
            <a:r>
              <a:rPr lang="it-IT" sz="1600" dirty="0">
                <a:solidFill>
                  <a:srgbClr val="002060"/>
                </a:solidFill>
              </a:rPr>
              <a:t>partita IVA da non più di 5 </a:t>
            </a:r>
            <a:r>
              <a:rPr lang="it-IT" sz="1600" dirty="0" smtClean="0">
                <a:solidFill>
                  <a:srgbClr val="002060"/>
                </a:solidFill>
              </a:rPr>
              <a:t>anni</a:t>
            </a:r>
            <a:r>
              <a:rPr lang="it-IT" sz="1600" b="0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0" dirty="0" smtClean="0">
                <a:solidFill>
                  <a:srgbClr val="002060"/>
                </a:solidFill>
              </a:rPr>
              <a:t>Professionisti </a:t>
            </a:r>
            <a:r>
              <a:rPr lang="it-IT" sz="1600" b="0" dirty="0">
                <a:solidFill>
                  <a:srgbClr val="002060"/>
                </a:solidFill>
              </a:rPr>
              <a:t>e imprese individuali aventi </a:t>
            </a:r>
            <a:r>
              <a:rPr lang="it-IT" sz="1600" dirty="0">
                <a:solidFill>
                  <a:srgbClr val="002060"/>
                </a:solidFill>
              </a:rPr>
              <a:t>fino a 5 dipendenti</a:t>
            </a:r>
            <a:r>
              <a:rPr lang="it-IT" sz="1600" b="0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0" dirty="0" smtClean="0">
                <a:solidFill>
                  <a:srgbClr val="002060"/>
                </a:solidFill>
              </a:rPr>
              <a:t>Società </a:t>
            </a:r>
            <a:r>
              <a:rPr lang="it-IT" sz="1600" b="0" dirty="0">
                <a:solidFill>
                  <a:srgbClr val="002060"/>
                </a:solidFill>
              </a:rPr>
              <a:t>di persone, SRL semplificate, cooperative con </a:t>
            </a:r>
            <a:r>
              <a:rPr lang="it-IT" sz="1600" dirty="0">
                <a:solidFill>
                  <a:srgbClr val="002060"/>
                </a:solidFill>
              </a:rPr>
              <a:t>dipendenti </a:t>
            </a:r>
            <a:r>
              <a:rPr lang="it-IT" sz="1600" dirty="0" smtClean="0">
                <a:solidFill>
                  <a:srgbClr val="002060"/>
                </a:solidFill>
              </a:rPr>
              <a:t>non soci </a:t>
            </a:r>
            <a:r>
              <a:rPr lang="it-IT" sz="1600" dirty="0">
                <a:solidFill>
                  <a:srgbClr val="002060"/>
                </a:solidFill>
              </a:rPr>
              <a:t>fino a 10 unità</a:t>
            </a:r>
            <a:r>
              <a:rPr lang="it-IT" sz="1600" b="0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0" dirty="0" smtClean="0">
                <a:solidFill>
                  <a:srgbClr val="002060"/>
                </a:solidFill>
              </a:rPr>
              <a:t>Imprese </a:t>
            </a:r>
            <a:r>
              <a:rPr lang="it-IT" sz="1600" b="0" dirty="0">
                <a:solidFill>
                  <a:srgbClr val="002060"/>
                </a:solidFill>
              </a:rPr>
              <a:t>che abbiano avuto, nei tre esercizi antecedenti la data </a:t>
            </a:r>
            <a:r>
              <a:rPr lang="it-IT" sz="1600" b="0" dirty="0" smtClean="0">
                <a:solidFill>
                  <a:srgbClr val="002060"/>
                </a:solidFill>
              </a:rPr>
              <a:t>di richiesta </a:t>
            </a:r>
            <a:r>
              <a:rPr lang="it-IT" sz="1600" b="0" dirty="0">
                <a:solidFill>
                  <a:srgbClr val="002060"/>
                </a:solidFill>
              </a:rPr>
              <a:t>di finanziamento o dall'inizio dell'attività se di durata inferiore</a:t>
            </a:r>
            <a:r>
              <a:rPr lang="it-IT" sz="1600" b="0" dirty="0" smtClean="0">
                <a:solidFill>
                  <a:srgbClr val="002060"/>
                </a:solidFill>
              </a:rPr>
              <a:t>, un </a:t>
            </a:r>
            <a:r>
              <a:rPr lang="it-IT" sz="1600" dirty="0">
                <a:solidFill>
                  <a:srgbClr val="002060"/>
                </a:solidFill>
              </a:rPr>
              <a:t>attivo patrimoniale </a:t>
            </a:r>
            <a:r>
              <a:rPr lang="it-IT" sz="1600" b="0" dirty="0">
                <a:solidFill>
                  <a:srgbClr val="002060"/>
                </a:solidFill>
              </a:rPr>
              <a:t>di ammontare complessivo annuo fino </a:t>
            </a:r>
            <a:r>
              <a:rPr lang="it-IT" sz="1600" b="0" dirty="0" smtClean="0">
                <a:solidFill>
                  <a:srgbClr val="002060"/>
                </a:solidFill>
              </a:rPr>
              <a:t>a </a:t>
            </a:r>
            <a:r>
              <a:rPr lang="it-IT" sz="1600" dirty="0" smtClean="0">
                <a:solidFill>
                  <a:srgbClr val="002060"/>
                </a:solidFill>
              </a:rPr>
              <a:t>300.000 </a:t>
            </a:r>
            <a:r>
              <a:rPr lang="it-IT" sz="1600" dirty="0">
                <a:solidFill>
                  <a:srgbClr val="002060"/>
                </a:solidFill>
              </a:rPr>
              <a:t>euro</a:t>
            </a:r>
            <a:r>
              <a:rPr lang="it-IT" sz="1600" b="0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0" dirty="0" smtClean="0">
                <a:solidFill>
                  <a:srgbClr val="002060"/>
                </a:solidFill>
              </a:rPr>
              <a:t>Imprese </a:t>
            </a:r>
            <a:r>
              <a:rPr lang="it-IT" sz="1600" b="0" dirty="0">
                <a:solidFill>
                  <a:srgbClr val="002060"/>
                </a:solidFill>
              </a:rPr>
              <a:t>che abbiano realizzato, nei tre esercizi antecedenti la data </a:t>
            </a:r>
            <a:r>
              <a:rPr lang="it-IT" sz="1600" b="0" dirty="0" smtClean="0">
                <a:solidFill>
                  <a:srgbClr val="002060"/>
                </a:solidFill>
              </a:rPr>
              <a:t>di richiesta </a:t>
            </a:r>
            <a:r>
              <a:rPr lang="it-IT" sz="1600" b="0" dirty="0">
                <a:solidFill>
                  <a:srgbClr val="002060"/>
                </a:solidFill>
              </a:rPr>
              <a:t>di finanziamento o dall'inizio dell'attività se di durata inferiore</a:t>
            </a:r>
            <a:r>
              <a:rPr lang="it-IT" sz="1600" b="0" dirty="0" smtClean="0">
                <a:solidFill>
                  <a:srgbClr val="002060"/>
                </a:solidFill>
              </a:rPr>
              <a:t>, in </a:t>
            </a:r>
            <a:r>
              <a:rPr lang="it-IT" sz="1600" b="0" dirty="0">
                <a:solidFill>
                  <a:srgbClr val="002060"/>
                </a:solidFill>
              </a:rPr>
              <a:t>qualunque modo risulti, </a:t>
            </a:r>
            <a:r>
              <a:rPr lang="it-IT" sz="1600" dirty="0">
                <a:solidFill>
                  <a:srgbClr val="002060"/>
                </a:solidFill>
              </a:rPr>
              <a:t>ricavi lordi </a:t>
            </a:r>
            <a:r>
              <a:rPr lang="it-IT" sz="1600" b="0" dirty="0">
                <a:solidFill>
                  <a:srgbClr val="002060"/>
                </a:solidFill>
              </a:rPr>
              <a:t>per un ammontare </a:t>
            </a:r>
            <a:r>
              <a:rPr lang="it-IT" sz="1600" b="0" dirty="0" smtClean="0">
                <a:solidFill>
                  <a:srgbClr val="002060"/>
                </a:solidFill>
              </a:rPr>
              <a:t>complessivo annuo </a:t>
            </a:r>
            <a:r>
              <a:rPr lang="it-IT" sz="1600" b="0" dirty="0">
                <a:solidFill>
                  <a:srgbClr val="002060"/>
                </a:solidFill>
              </a:rPr>
              <a:t>fino a </a:t>
            </a:r>
            <a:r>
              <a:rPr lang="it-IT" sz="1600" dirty="0">
                <a:solidFill>
                  <a:srgbClr val="002060"/>
                </a:solidFill>
              </a:rPr>
              <a:t>200.000 euro</a:t>
            </a:r>
            <a:r>
              <a:rPr lang="it-IT" sz="1600" b="0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0" dirty="0" smtClean="0">
                <a:solidFill>
                  <a:srgbClr val="002060"/>
                </a:solidFill>
              </a:rPr>
              <a:t>Imprese </a:t>
            </a:r>
            <a:r>
              <a:rPr lang="it-IT" sz="1600" b="0" dirty="0">
                <a:solidFill>
                  <a:srgbClr val="002060"/>
                </a:solidFill>
              </a:rPr>
              <a:t>che alla data di richiesta di finanziamento presentino un </a:t>
            </a:r>
            <a:r>
              <a:rPr lang="it-IT" sz="1600" dirty="0" smtClean="0">
                <a:solidFill>
                  <a:srgbClr val="002060"/>
                </a:solidFill>
              </a:rPr>
              <a:t>livello di </a:t>
            </a:r>
            <a:r>
              <a:rPr lang="it-IT" sz="1600" dirty="0">
                <a:solidFill>
                  <a:srgbClr val="002060"/>
                </a:solidFill>
              </a:rPr>
              <a:t>indebitamento </a:t>
            </a:r>
            <a:r>
              <a:rPr lang="it-IT" sz="1600" b="0" dirty="0">
                <a:solidFill>
                  <a:srgbClr val="002060"/>
                </a:solidFill>
              </a:rPr>
              <a:t>fino a </a:t>
            </a:r>
            <a:r>
              <a:rPr lang="it-IT" sz="1600" dirty="0">
                <a:solidFill>
                  <a:srgbClr val="002060"/>
                </a:solidFill>
              </a:rPr>
              <a:t>100.000 euro</a:t>
            </a:r>
            <a:r>
              <a:rPr lang="it-IT" sz="1600" b="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it-IT" sz="1600" b="0" dirty="0">
              <a:solidFill>
                <a:srgbClr val="002060"/>
              </a:solidFill>
            </a:endParaRPr>
          </a:p>
          <a:p>
            <a:pPr algn="just"/>
            <a:r>
              <a:rPr lang="it-IT" sz="1600" dirty="0">
                <a:solidFill>
                  <a:srgbClr val="002060"/>
                </a:solidFill>
              </a:rPr>
              <a:t>Non rientrano tra i soggetti beneficiari le persone fisiche</a:t>
            </a:r>
            <a:r>
              <a:rPr lang="it-IT" sz="1600" b="0" dirty="0">
                <a:solidFill>
                  <a:srgbClr val="002060"/>
                </a:solidFill>
              </a:rPr>
              <a:t>.</a:t>
            </a:r>
            <a:endParaRPr lang="it-IT" sz="1600" b="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>
                <a:solidFill>
                  <a:srgbClr val="00458A"/>
                </a:solidFill>
                <a:cs typeface="Arial" charset="0"/>
              </a:rPr>
              <a:t>La garanzia sulle operazioni di microcredito</a:t>
            </a:r>
          </a:p>
          <a:p>
            <a:r>
              <a:rPr lang="it-IT" sz="18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I Soggetti Beneficiari</a:t>
            </a:r>
            <a:endParaRPr lang="it-IT" sz="1800" i="1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971601" y="1340768"/>
            <a:ext cx="7920880" cy="5062538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/>
          <a:p>
            <a:pPr algn="just"/>
            <a:endParaRPr lang="it-IT" sz="1600" b="0" dirty="0" smtClean="0">
              <a:solidFill>
                <a:srgbClr val="002060"/>
              </a:solidFill>
              <a:cs typeface="Arial" charset="0"/>
            </a:endParaRPr>
          </a:p>
          <a:p>
            <a:pPr algn="just"/>
            <a:r>
              <a:rPr lang="it-IT" sz="1600" b="0" dirty="0" smtClean="0">
                <a:solidFill>
                  <a:srgbClr val="002060"/>
                </a:solidFill>
                <a:cs typeface="Arial" charset="0"/>
              </a:rPr>
              <a:t>Sulle </a:t>
            </a:r>
            <a:r>
              <a:rPr lang="it-IT" sz="1600" b="0" dirty="0">
                <a:solidFill>
                  <a:srgbClr val="002060"/>
                </a:solidFill>
                <a:cs typeface="Arial" charset="0"/>
              </a:rPr>
              <a:t>operazioni di microcredito </a:t>
            </a:r>
            <a:r>
              <a:rPr lang="it-IT" sz="1600" dirty="0">
                <a:solidFill>
                  <a:srgbClr val="002060"/>
                </a:solidFill>
                <a:cs typeface="Arial" charset="0"/>
              </a:rPr>
              <a:t>non viene effettuata alcuna valutazione </a:t>
            </a:r>
            <a:r>
              <a:rPr lang="it-IT" sz="1600" dirty="0" smtClean="0">
                <a:solidFill>
                  <a:srgbClr val="002060"/>
                </a:solidFill>
                <a:cs typeface="Arial" charset="0"/>
              </a:rPr>
              <a:t>di merito</a:t>
            </a:r>
            <a:r>
              <a:rPr lang="it-IT" sz="1600" b="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it-IT" sz="1600" b="0" dirty="0">
                <a:solidFill>
                  <a:srgbClr val="002060"/>
                </a:solidFill>
                <a:cs typeface="Arial" charset="0"/>
              </a:rPr>
              <a:t>di credito da parte del </a:t>
            </a:r>
            <a:r>
              <a:rPr lang="it-IT" sz="1600" dirty="0">
                <a:solidFill>
                  <a:srgbClr val="002060"/>
                </a:solidFill>
                <a:cs typeface="Arial" charset="0"/>
              </a:rPr>
              <a:t>gestore del Fondo</a:t>
            </a:r>
            <a:r>
              <a:rPr lang="it-IT" sz="1600" b="0" dirty="0" smtClean="0">
                <a:solidFill>
                  <a:srgbClr val="002060"/>
                </a:solidFill>
                <a:cs typeface="Arial" charset="0"/>
              </a:rPr>
              <a:t>.</a:t>
            </a:r>
          </a:p>
          <a:p>
            <a:pPr algn="just"/>
            <a:endParaRPr lang="it-IT" sz="1600" b="0" dirty="0">
              <a:solidFill>
                <a:srgbClr val="002060"/>
              </a:solidFill>
              <a:cs typeface="Arial" charset="0"/>
            </a:endParaRPr>
          </a:p>
          <a:p>
            <a:pPr algn="just"/>
            <a:r>
              <a:rPr lang="it-IT" sz="1600" b="0" dirty="0">
                <a:solidFill>
                  <a:srgbClr val="002060"/>
                </a:solidFill>
                <a:cs typeface="Arial" charset="0"/>
              </a:rPr>
              <a:t>Tale tipo di valutazione viene, tuttavia, effettuata dall’</a:t>
            </a:r>
            <a:r>
              <a:rPr lang="it-IT" sz="1600" dirty="0">
                <a:solidFill>
                  <a:srgbClr val="002060"/>
                </a:solidFill>
                <a:cs typeface="Arial" charset="0"/>
              </a:rPr>
              <a:t>intermediario</a:t>
            </a:r>
            <a:r>
              <a:rPr lang="it-IT" sz="1600" b="0" dirty="0">
                <a:solidFill>
                  <a:srgbClr val="002060"/>
                </a:solidFill>
                <a:cs typeface="Arial" charset="0"/>
              </a:rPr>
              <a:t> ai fini della </a:t>
            </a:r>
            <a:r>
              <a:rPr lang="it-IT" sz="1600" dirty="0">
                <a:solidFill>
                  <a:srgbClr val="002060"/>
                </a:solidFill>
                <a:cs typeface="Arial" charset="0"/>
              </a:rPr>
              <a:t>concessione ed erogazione del finanziamento microcredito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>
                <a:solidFill>
                  <a:srgbClr val="00458A"/>
                </a:solidFill>
                <a:cs typeface="Arial" charset="0"/>
              </a:rPr>
              <a:t>La garanzia sulle operazioni di microcredito</a:t>
            </a:r>
          </a:p>
          <a:p>
            <a:r>
              <a:rPr lang="it-IT" sz="18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La valutazione delle imprese beneficiarie</a:t>
            </a:r>
            <a:endParaRPr lang="it-IT" sz="1800" i="1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981075" y="1285875"/>
            <a:ext cx="7839397" cy="5062538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/>
          <a:p>
            <a:pPr algn="just"/>
            <a:r>
              <a:rPr lang="it-IT" sz="1600" b="0" dirty="0">
                <a:solidFill>
                  <a:srgbClr val="002060"/>
                </a:solidFill>
              </a:rPr>
              <a:t>Ferme restando le ordinarie modalità di accesso alla garanzia del Fondo </a:t>
            </a:r>
            <a:r>
              <a:rPr lang="it-IT" sz="1600" b="0" dirty="0" smtClean="0">
                <a:solidFill>
                  <a:srgbClr val="002060"/>
                </a:solidFill>
              </a:rPr>
              <a:t>da parte </a:t>
            </a:r>
            <a:r>
              <a:rPr lang="it-IT" sz="1600" b="0" dirty="0">
                <a:solidFill>
                  <a:srgbClr val="002060"/>
                </a:solidFill>
              </a:rPr>
              <a:t>dei soggetti richiedenti, i soggetti beneficiari finali possono attivare </a:t>
            </a:r>
            <a:r>
              <a:rPr lang="it-IT" sz="1600" b="0" dirty="0" smtClean="0">
                <a:solidFill>
                  <a:srgbClr val="002060"/>
                </a:solidFill>
              </a:rPr>
              <a:t>la </a:t>
            </a:r>
            <a:r>
              <a:rPr lang="it-IT" sz="1600" dirty="0" smtClean="0">
                <a:solidFill>
                  <a:srgbClr val="002060"/>
                </a:solidFill>
              </a:rPr>
              <a:t>procedura </a:t>
            </a:r>
            <a:r>
              <a:rPr lang="it-IT" sz="1600" dirty="0">
                <a:solidFill>
                  <a:srgbClr val="002060"/>
                </a:solidFill>
              </a:rPr>
              <a:t>di accesso diretto</a:t>
            </a:r>
            <a:r>
              <a:rPr lang="it-IT" sz="1600" b="0" dirty="0" smtClean="0">
                <a:solidFill>
                  <a:srgbClr val="002060"/>
                </a:solidFill>
              </a:rPr>
              <a:t>.</a:t>
            </a:r>
          </a:p>
          <a:p>
            <a:endParaRPr lang="it-IT" sz="1600" b="0" dirty="0">
              <a:solidFill>
                <a:srgbClr val="002060"/>
              </a:solidFill>
            </a:endParaRPr>
          </a:p>
          <a:p>
            <a:pPr algn="just"/>
            <a:r>
              <a:rPr lang="it-IT" sz="1600" b="0" dirty="0">
                <a:solidFill>
                  <a:srgbClr val="002060"/>
                </a:solidFill>
              </a:rPr>
              <a:t>I soggetti beneficiari finali possono, anche prima della presentazione </a:t>
            </a:r>
            <a:r>
              <a:rPr lang="it-IT" sz="1600" b="0" dirty="0" smtClean="0">
                <a:solidFill>
                  <a:srgbClr val="002060"/>
                </a:solidFill>
              </a:rPr>
              <a:t>della richiesta </a:t>
            </a:r>
            <a:r>
              <a:rPr lang="it-IT" sz="1600" b="0" dirty="0">
                <a:solidFill>
                  <a:srgbClr val="002060"/>
                </a:solidFill>
              </a:rPr>
              <a:t>di finanziamento a un soggetto finanziatore, presentare al </a:t>
            </a:r>
            <a:r>
              <a:rPr lang="it-IT" sz="1600" b="0" dirty="0" smtClean="0">
                <a:solidFill>
                  <a:srgbClr val="002060"/>
                </a:solidFill>
              </a:rPr>
              <a:t>Gestore del Fondo una </a:t>
            </a:r>
            <a:r>
              <a:rPr lang="it-IT" sz="1600" dirty="0" smtClean="0">
                <a:solidFill>
                  <a:srgbClr val="002060"/>
                </a:solidFill>
              </a:rPr>
              <a:t>richiesta </a:t>
            </a:r>
            <a:r>
              <a:rPr lang="it-IT" sz="1600" dirty="0">
                <a:solidFill>
                  <a:srgbClr val="002060"/>
                </a:solidFill>
              </a:rPr>
              <a:t>di prenotazione </a:t>
            </a:r>
            <a:r>
              <a:rPr lang="it-IT" sz="1600" b="0" dirty="0">
                <a:solidFill>
                  <a:srgbClr val="002060"/>
                </a:solidFill>
              </a:rPr>
              <a:t>delle somme necessarie alla </a:t>
            </a:r>
            <a:r>
              <a:rPr lang="it-IT" sz="1600" b="0" dirty="0" smtClean="0">
                <a:solidFill>
                  <a:srgbClr val="002060"/>
                </a:solidFill>
              </a:rPr>
              <a:t>copertura finanziaria </a:t>
            </a:r>
            <a:r>
              <a:rPr lang="it-IT" sz="1600" b="0" dirty="0">
                <a:solidFill>
                  <a:srgbClr val="002060"/>
                </a:solidFill>
              </a:rPr>
              <a:t>della garanzia</a:t>
            </a:r>
            <a:r>
              <a:rPr lang="it-IT" sz="1600" b="0" dirty="0" smtClean="0">
                <a:solidFill>
                  <a:srgbClr val="002060"/>
                </a:solidFill>
              </a:rPr>
              <a:t>.</a:t>
            </a:r>
          </a:p>
          <a:p>
            <a:endParaRPr lang="it-IT" sz="1600" b="0" dirty="0">
              <a:solidFill>
                <a:srgbClr val="002060"/>
              </a:solidFill>
            </a:endParaRPr>
          </a:p>
          <a:p>
            <a:pPr algn="just"/>
            <a:r>
              <a:rPr lang="it-IT" sz="1600" b="0" dirty="0">
                <a:solidFill>
                  <a:srgbClr val="002060"/>
                </a:solidFill>
              </a:rPr>
              <a:t>La richiesta di prenotazione è presentata in </a:t>
            </a:r>
            <a:r>
              <a:rPr lang="it-IT" sz="1600" dirty="0">
                <a:solidFill>
                  <a:srgbClr val="002060"/>
                </a:solidFill>
              </a:rPr>
              <a:t>via telematica</a:t>
            </a:r>
            <a:r>
              <a:rPr lang="it-IT" sz="1600" b="0" dirty="0">
                <a:solidFill>
                  <a:srgbClr val="002060"/>
                </a:solidFill>
              </a:rPr>
              <a:t>, </a:t>
            </a:r>
            <a:r>
              <a:rPr lang="it-IT" sz="1600" b="0" dirty="0" smtClean="0">
                <a:solidFill>
                  <a:srgbClr val="002060"/>
                </a:solidFill>
              </a:rPr>
              <a:t>accedendo all’apposita </a:t>
            </a:r>
            <a:r>
              <a:rPr lang="it-IT" sz="1600" b="0" dirty="0">
                <a:solidFill>
                  <a:srgbClr val="002060"/>
                </a:solidFill>
              </a:rPr>
              <a:t>sezione del sito Internet del Fondo (</a:t>
            </a:r>
            <a:r>
              <a:rPr lang="it-IT" sz="1600" b="0" dirty="0" smtClean="0">
                <a:solidFill>
                  <a:srgbClr val="002060"/>
                </a:solidFill>
                <a:hlinkClick r:id="rId2"/>
              </a:rPr>
              <a:t>www.fondidigaranzia.it</a:t>
            </a:r>
            <a:r>
              <a:rPr lang="it-IT" sz="1600" b="0" dirty="0" smtClean="0">
                <a:solidFill>
                  <a:srgbClr val="002060"/>
                </a:solidFill>
              </a:rPr>
              <a:t>) dedicata </a:t>
            </a:r>
            <a:r>
              <a:rPr lang="it-IT" sz="1600" b="0" dirty="0">
                <a:solidFill>
                  <a:srgbClr val="002060"/>
                </a:solidFill>
              </a:rPr>
              <a:t>al </a:t>
            </a:r>
            <a:r>
              <a:rPr lang="it-IT" sz="1600" b="0" i="1" dirty="0">
                <a:solidFill>
                  <a:srgbClr val="002060"/>
                </a:solidFill>
              </a:rPr>
              <a:t>microcredito</a:t>
            </a:r>
            <a:r>
              <a:rPr lang="it-IT" sz="1600" b="0" dirty="0">
                <a:solidFill>
                  <a:srgbClr val="002060"/>
                </a:solidFill>
              </a:rPr>
              <a:t>, previa registrazione e utilizzo delle credenziali </a:t>
            </a:r>
            <a:r>
              <a:rPr lang="it-IT" sz="1600" b="0" dirty="0" smtClean="0">
                <a:solidFill>
                  <a:srgbClr val="002060"/>
                </a:solidFill>
              </a:rPr>
              <a:t>di accesso </a:t>
            </a:r>
            <a:r>
              <a:rPr lang="it-IT" sz="1600" b="0" dirty="0">
                <a:solidFill>
                  <a:srgbClr val="002060"/>
                </a:solidFill>
              </a:rPr>
              <a:t>rilasciate</a:t>
            </a:r>
            <a:r>
              <a:rPr lang="it-IT" sz="1600" b="0" dirty="0" smtClean="0">
                <a:solidFill>
                  <a:srgbClr val="002060"/>
                </a:solidFill>
              </a:rPr>
              <a:t>.</a:t>
            </a:r>
          </a:p>
          <a:p>
            <a:endParaRPr lang="it-IT" sz="1600" b="0" dirty="0">
              <a:solidFill>
                <a:srgbClr val="002060"/>
              </a:solidFill>
            </a:endParaRPr>
          </a:p>
          <a:p>
            <a:pPr algn="just"/>
            <a:r>
              <a:rPr lang="it-IT" sz="1600" b="0" dirty="0">
                <a:solidFill>
                  <a:srgbClr val="002060"/>
                </a:solidFill>
              </a:rPr>
              <a:t>Le </a:t>
            </a:r>
            <a:r>
              <a:rPr lang="it-IT" sz="1600" dirty="0">
                <a:solidFill>
                  <a:srgbClr val="002060"/>
                </a:solidFill>
              </a:rPr>
              <a:t>modalità di effettuazione della registrazione </a:t>
            </a:r>
            <a:r>
              <a:rPr lang="it-IT" sz="1600" b="0" dirty="0">
                <a:solidFill>
                  <a:srgbClr val="002060"/>
                </a:solidFill>
              </a:rPr>
              <a:t>prevedono l’indicazione </a:t>
            </a:r>
            <a:r>
              <a:rPr lang="it-IT" sz="1600" b="0" dirty="0" smtClean="0">
                <a:solidFill>
                  <a:srgbClr val="002060"/>
                </a:solidFill>
              </a:rPr>
              <a:t>di nome</a:t>
            </a:r>
            <a:r>
              <a:rPr lang="it-IT" sz="1600" b="0" dirty="0">
                <a:solidFill>
                  <a:srgbClr val="002060"/>
                </a:solidFill>
              </a:rPr>
              <a:t>, cognome, codice fiscale, indirizzo email e numero di telefono </a:t>
            </a:r>
            <a:r>
              <a:rPr lang="it-IT" sz="1600" b="0" dirty="0" smtClean="0">
                <a:solidFill>
                  <a:srgbClr val="002060"/>
                </a:solidFill>
              </a:rPr>
              <a:t>della </a:t>
            </a:r>
            <a:r>
              <a:rPr lang="it-IT" sz="1600" dirty="0" smtClean="0">
                <a:solidFill>
                  <a:srgbClr val="002060"/>
                </a:solidFill>
              </a:rPr>
              <a:t>persona </a:t>
            </a:r>
            <a:r>
              <a:rPr lang="it-IT" sz="1600" dirty="0">
                <a:solidFill>
                  <a:srgbClr val="002060"/>
                </a:solidFill>
              </a:rPr>
              <a:t>da registrare</a:t>
            </a:r>
            <a:r>
              <a:rPr lang="it-IT" sz="1600" b="0" dirty="0">
                <a:solidFill>
                  <a:srgbClr val="002060"/>
                </a:solidFill>
              </a:rPr>
              <a:t>, che può anche non appartenere </a:t>
            </a:r>
            <a:r>
              <a:rPr lang="it-IT" sz="1600" b="0" dirty="0" smtClean="0">
                <a:solidFill>
                  <a:srgbClr val="002060"/>
                </a:solidFill>
              </a:rPr>
              <a:t>all’impresa interessata </a:t>
            </a:r>
            <a:r>
              <a:rPr lang="it-IT" sz="1600" b="0" dirty="0">
                <a:solidFill>
                  <a:srgbClr val="002060"/>
                </a:solidFill>
              </a:rPr>
              <a:t>alla prenotazione</a:t>
            </a:r>
            <a:r>
              <a:rPr lang="it-IT" sz="1600" b="0" dirty="0" smtClean="0">
                <a:solidFill>
                  <a:srgbClr val="002060"/>
                </a:solidFill>
              </a:rPr>
              <a:t>.</a:t>
            </a:r>
            <a:endParaRPr lang="it-IT" sz="1600" b="0" dirty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>
                <a:solidFill>
                  <a:srgbClr val="00458A"/>
                </a:solidFill>
                <a:cs typeface="Arial" charset="0"/>
              </a:rPr>
              <a:t>La garanzia sulle operazioni di microcredito</a:t>
            </a:r>
          </a:p>
          <a:p>
            <a:r>
              <a:rPr lang="it-IT" sz="18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Le procedura di accesso diretto </a:t>
            </a:r>
            <a:r>
              <a:rPr lang="it-IT" sz="1400" b="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(1/3)</a:t>
            </a:r>
            <a:endParaRPr lang="it-IT" sz="1400" b="0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981075" y="1205980"/>
            <a:ext cx="7911406" cy="5535388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/>
          <a:p>
            <a:pPr algn="just"/>
            <a:r>
              <a:rPr lang="it-IT" sz="1600" b="0" dirty="0">
                <a:solidFill>
                  <a:srgbClr val="002060"/>
                </a:solidFill>
              </a:rPr>
              <a:t>Le </a:t>
            </a:r>
            <a:r>
              <a:rPr lang="it-IT" sz="1600" dirty="0">
                <a:solidFill>
                  <a:srgbClr val="002060"/>
                </a:solidFill>
              </a:rPr>
              <a:t>modalità di effettuazione della prenotazione </a:t>
            </a:r>
            <a:r>
              <a:rPr lang="it-IT" sz="1600" b="0" dirty="0">
                <a:solidFill>
                  <a:srgbClr val="002060"/>
                </a:solidFill>
              </a:rPr>
              <a:t>prevedono l’indicazione del codice fiscale, della denominazione, della natura giuridica e </a:t>
            </a:r>
            <a:r>
              <a:rPr lang="it-IT" sz="1600" b="0" dirty="0" smtClean="0">
                <a:solidFill>
                  <a:srgbClr val="002060"/>
                </a:solidFill>
              </a:rPr>
              <a:t>dell’indirizzo email </a:t>
            </a:r>
            <a:r>
              <a:rPr lang="it-IT" sz="1600" b="0" dirty="0">
                <a:solidFill>
                  <a:srgbClr val="002060"/>
                </a:solidFill>
              </a:rPr>
              <a:t>(semplice o PEC) dell’</a:t>
            </a:r>
            <a:r>
              <a:rPr lang="it-IT" sz="1600" dirty="0">
                <a:solidFill>
                  <a:srgbClr val="002060"/>
                </a:solidFill>
              </a:rPr>
              <a:t>impresa interessata </a:t>
            </a:r>
            <a:r>
              <a:rPr lang="it-IT" sz="1600" b="0" dirty="0">
                <a:solidFill>
                  <a:srgbClr val="002060"/>
                </a:solidFill>
              </a:rPr>
              <a:t>e dell’importo dell’operazione di microcredito (max € 35.000,00</a:t>
            </a:r>
            <a:r>
              <a:rPr lang="it-IT" sz="1600" b="0" dirty="0" smtClean="0">
                <a:solidFill>
                  <a:srgbClr val="002060"/>
                </a:solidFill>
              </a:rPr>
              <a:t>).</a:t>
            </a:r>
          </a:p>
          <a:p>
            <a:pPr algn="just"/>
            <a:endParaRPr lang="it-IT" sz="1600" b="0" dirty="0">
              <a:solidFill>
                <a:srgbClr val="002060"/>
              </a:solidFill>
            </a:endParaRPr>
          </a:p>
          <a:p>
            <a:pPr algn="just"/>
            <a:r>
              <a:rPr lang="it-IT" sz="1600" b="0" dirty="0">
                <a:solidFill>
                  <a:srgbClr val="002060"/>
                </a:solidFill>
              </a:rPr>
              <a:t>A seguito della presentazione della richiesta di prenotazione della garanzia, </a:t>
            </a:r>
            <a:r>
              <a:rPr lang="it-IT" sz="1600" b="0" dirty="0" smtClean="0">
                <a:solidFill>
                  <a:srgbClr val="002060"/>
                </a:solidFill>
              </a:rPr>
              <a:t>il sistema </a:t>
            </a:r>
            <a:r>
              <a:rPr lang="it-IT" sz="1600" b="0" dirty="0">
                <a:solidFill>
                  <a:srgbClr val="002060"/>
                </a:solidFill>
              </a:rPr>
              <a:t>informativo del Fondo attribuisce automaticamente un </a:t>
            </a:r>
            <a:r>
              <a:rPr lang="it-IT" sz="1600" dirty="0" smtClean="0">
                <a:solidFill>
                  <a:srgbClr val="002060"/>
                </a:solidFill>
              </a:rPr>
              <a:t>codice identificativo </a:t>
            </a:r>
            <a:r>
              <a:rPr lang="it-IT" sz="1600" b="0" dirty="0">
                <a:solidFill>
                  <a:srgbClr val="002060"/>
                </a:solidFill>
              </a:rPr>
              <a:t>alla richiesta di </a:t>
            </a:r>
            <a:r>
              <a:rPr lang="it-IT" sz="1600" b="0" dirty="0" smtClean="0">
                <a:solidFill>
                  <a:srgbClr val="002060"/>
                </a:solidFill>
              </a:rPr>
              <a:t>prenotazione, </a:t>
            </a:r>
            <a:r>
              <a:rPr lang="it-IT" sz="1600" b="0" dirty="0">
                <a:solidFill>
                  <a:srgbClr val="002060"/>
                </a:solidFill>
              </a:rPr>
              <a:t>e produce la </a:t>
            </a:r>
            <a:r>
              <a:rPr lang="it-IT" sz="1600" b="0" dirty="0" smtClean="0">
                <a:solidFill>
                  <a:srgbClr val="002060"/>
                </a:solidFill>
              </a:rPr>
              <a:t>conseguente </a:t>
            </a:r>
            <a:r>
              <a:rPr lang="it-IT" sz="1600" dirty="0" smtClean="0">
                <a:solidFill>
                  <a:srgbClr val="002060"/>
                </a:solidFill>
              </a:rPr>
              <a:t>ricevuta </a:t>
            </a:r>
            <a:r>
              <a:rPr lang="it-IT" sz="1600" dirty="0">
                <a:solidFill>
                  <a:srgbClr val="002060"/>
                </a:solidFill>
              </a:rPr>
              <a:t>dell’avvenuta prenotazione delle risorse</a:t>
            </a:r>
            <a:r>
              <a:rPr lang="it-IT" sz="1600" b="0" dirty="0">
                <a:solidFill>
                  <a:srgbClr val="002060"/>
                </a:solidFill>
              </a:rPr>
              <a:t>, che il </a:t>
            </a:r>
            <a:r>
              <a:rPr lang="it-IT" sz="1600" b="0" dirty="0" smtClean="0">
                <a:solidFill>
                  <a:srgbClr val="002060"/>
                </a:solidFill>
              </a:rPr>
              <a:t>soggetto beneficiario </a:t>
            </a:r>
            <a:r>
              <a:rPr lang="it-IT" sz="1600" b="0" dirty="0">
                <a:solidFill>
                  <a:srgbClr val="002060"/>
                </a:solidFill>
              </a:rPr>
              <a:t>finale deve </a:t>
            </a:r>
            <a:r>
              <a:rPr lang="it-IT" sz="1600" b="0" dirty="0" smtClean="0">
                <a:solidFill>
                  <a:srgbClr val="002060"/>
                </a:solidFill>
              </a:rPr>
              <a:t>consegnare </a:t>
            </a:r>
            <a:r>
              <a:rPr lang="it-IT" sz="1600" b="0" dirty="0">
                <a:solidFill>
                  <a:srgbClr val="002060"/>
                </a:solidFill>
              </a:rPr>
              <a:t>al soggetto finanziatore al quale </a:t>
            </a:r>
            <a:r>
              <a:rPr lang="it-IT" sz="1600" b="0" dirty="0" smtClean="0">
                <a:solidFill>
                  <a:srgbClr val="002060"/>
                </a:solidFill>
              </a:rPr>
              <a:t>intende richiedere </a:t>
            </a:r>
            <a:r>
              <a:rPr lang="it-IT" sz="1600" b="0" dirty="0">
                <a:solidFill>
                  <a:srgbClr val="002060"/>
                </a:solidFill>
              </a:rPr>
              <a:t>il finanziamento</a:t>
            </a:r>
            <a:r>
              <a:rPr lang="it-IT" sz="1600" b="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it-IT" sz="1600" b="0" dirty="0">
              <a:solidFill>
                <a:srgbClr val="002060"/>
              </a:solidFill>
            </a:endParaRPr>
          </a:p>
          <a:p>
            <a:pPr algn="just"/>
            <a:r>
              <a:rPr lang="it-IT" sz="1600" b="0" dirty="0">
                <a:solidFill>
                  <a:srgbClr val="002060"/>
                </a:solidFill>
              </a:rPr>
              <a:t>La </a:t>
            </a:r>
            <a:r>
              <a:rPr lang="it-IT" sz="1600" dirty="0">
                <a:solidFill>
                  <a:srgbClr val="002060"/>
                </a:solidFill>
              </a:rPr>
              <a:t>prenotazione resta valida per i 5 giorni lavorativi </a:t>
            </a:r>
            <a:r>
              <a:rPr lang="it-IT" sz="1600" b="0" dirty="0">
                <a:solidFill>
                  <a:srgbClr val="002060"/>
                </a:solidFill>
              </a:rPr>
              <a:t>successivi alla data </a:t>
            </a:r>
            <a:r>
              <a:rPr lang="it-IT" sz="1600" b="0" dirty="0" smtClean="0">
                <a:solidFill>
                  <a:srgbClr val="002060"/>
                </a:solidFill>
              </a:rPr>
              <a:t>del suo </a:t>
            </a:r>
            <a:r>
              <a:rPr lang="it-IT" sz="1600" b="0" dirty="0">
                <a:solidFill>
                  <a:srgbClr val="002060"/>
                </a:solidFill>
              </a:rPr>
              <a:t>inserimento sul sistema informativo del Fondo. Entro il </a:t>
            </a:r>
            <a:r>
              <a:rPr lang="it-IT" sz="1600" b="0" dirty="0" smtClean="0">
                <a:solidFill>
                  <a:srgbClr val="002060"/>
                </a:solidFill>
              </a:rPr>
              <a:t>predetto termine</a:t>
            </a:r>
            <a:r>
              <a:rPr lang="it-IT" sz="1600" b="0" dirty="0">
                <a:solidFill>
                  <a:srgbClr val="002060"/>
                </a:solidFill>
              </a:rPr>
              <a:t>, </a:t>
            </a:r>
            <a:r>
              <a:rPr lang="it-IT" sz="1600" dirty="0">
                <a:solidFill>
                  <a:srgbClr val="002060"/>
                </a:solidFill>
              </a:rPr>
              <a:t>la prenotazione deve essere confermata</a:t>
            </a:r>
            <a:r>
              <a:rPr lang="it-IT" sz="1600" b="0" dirty="0">
                <a:solidFill>
                  <a:srgbClr val="002060"/>
                </a:solidFill>
              </a:rPr>
              <a:t>, a pena di decadenza, </a:t>
            </a:r>
            <a:r>
              <a:rPr lang="it-IT" sz="1600" b="0" dirty="0" smtClean="0">
                <a:solidFill>
                  <a:srgbClr val="002060"/>
                </a:solidFill>
              </a:rPr>
              <a:t>dal soggetto </a:t>
            </a:r>
            <a:r>
              <a:rPr lang="it-IT" sz="1600" b="0" dirty="0">
                <a:solidFill>
                  <a:srgbClr val="002060"/>
                </a:solidFill>
              </a:rPr>
              <a:t>finanziatore prescelto, che attesta di aver ricevuto dal </a:t>
            </a:r>
            <a:r>
              <a:rPr lang="it-IT" sz="1600" b="0" dirty="0" smtClean="0">
                <a:solidFill>
                  <a:srgbClr val="002060"/>
                </a:solidFill>
              </a:rPr>
              <a:t>soggetto beneficiario </a:t>
            </a:r>
            <a:r>
              <a:rPr lang="it-IT" sz="1600" b="0" dirty="0">
                <a:solidFill>
                  <a:srgbClr val="002060"/>
                </a:solidFill>
              </a:rPr>
              <a:t>finale formale richiesta di finanziamento. A tal fine, il </a:t>
            </a:r>
            <a:r>
              <a:rPr lang="it-IT" sz="1600" b="0" dirty="0" smtClean="0">
                <a:solidFill>
                  <a:srgbClr val="002060"/>
                </a:solidFill>
              </a:rPr>
              <a:t>soggetto finanziatore </a:t>
            </a:r>
            <a:r>
              <a:rPr lang="it-IT" sz="1600" b="0" dirty="0">
                <a:solidFill>
                  <a:srgbClr val="002060"/>
                </a:solidFill>
              </a:rPr>
              <a:t>accede alla </a:t>
            </a:r>
            <a:r>
              <a:rPr lang="it-IT" sz="1600" dirty="0">
                <a:solidFill>
                  <a:srgbClr val="002060"/>
                </a:solidFill>
              </a:rPr>
              <a:t>sezione </a:t>
            </a:r>
            <a:r>
              <a:rPr lang="it-IT" sz="1600" i="1" dirty="0">
                <a:solidFill>
                  <a:srgbClr val="002060"/>
                </a:solidFill>
              </a:rPr>
              <a:t>microcredito </a:t>
            </a:r>
            <a:r>
              <a:rPr lang="it-IT" sz="1600" dirty="0">
                <a:solidFill>
                  <a:srgbClr val="002060"/>
                </a:solidFill>
              </a:rPr>
              <a:t>del sito Internet del Fondo</a:t>
            </a:r>
            <a:r>
              <a:rPr lang="it-IT" sz="1600" b="0" dirty="0" smtClean="0">
                <a:solidFill>
                  <a:srgbClr val="002060"/>
                </a:solidFill>
              </a:rPr>
              <a:t>, utilizzando</a:t>
            </a:r>
            <a:r>
              <a:rPr lang="it-IT" sz="1600" b="0" dirty="0">
                <a:solidFill>
                  <a:srgbClr val="002060"/>
                </a:solidFill>
              </a:rPr>
              <a:t>, oltre alle credenziali di accesso rilasciate dal Gestore in sede </a:t>
            </a:r>
            <a:r>
              <a:rPr lang="it-IT" sz="1600" b="0" dirty="0" smtClean="0">
                <a:solidFill>
                  <a:srgbClr val="002060"/>
                </a:solidFill>
              </a:rPr>
              <a:t>di abilitazione </a:t>
            </a:r>
            <a:r>
              <a:rPr lang="it-IT" sz="1600" b="0" dirty="0">
                <a:solidFill>
                  <a:srgbClr val="002060"/>
                </a:solidFill>
              </a:rPr>
              <a:t>a operare, il predetto codice identificativo.</a:t>
            </a:r>
          </a:p>
          <a:p>
            <a:pPr algn="just"/>
            <a:endParaRPr lang="it-IT" sz="1600" b="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>
                <a:solidFill>
                  <a:srgbClr val="00458A"/>
                </a:solidFill>
                <a:cs typeface="Arial" charset="0"/>
              </a:rPr>
              <a:t>La garanzia sulle operazioni di microcredito</a:t>
            </a:r>
          </a:p>
          <a:p>
            <a:r>
              <a:rPr lang="it-IT" sz="18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Le procedura di accesso diretto </a:t>
            </a:r>
            <a:r>
              <a:rPr lang="it-IT" sz="1400" b="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(2/3)</a:t>
            </a:r>
            <a:endParaRPr lang="it-IT" sz="1400" b="0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950913" y="1179786"/>
            <a:ext cx="7941568" cy="5489574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/>
          <a:p>
            <a:pPr algn="just"/>
            <a:endParaRPr lang="it-IT" sz="1600" dirty="0" smtClean="0">
              <a:solidFill>
                <a:srgbClr val="002060"/>
              </a:solidFill>
            </a:endParaRPr>
          </a:p>
          <a:p>
            <a:pPr algn="just"/>
            <a:r>
              <a:rPr lang="it-IT" sz="1600" dirty="0" smtClean="0">
                <a:solidFill>
                  <a:srgbClr val="002060"/>
                </a:solidFill>
              </a:rPr>
              <a:t>La </a:t>
            </a:r>
            <a:r>
              <a:rPr lang="it-IT" sz="1600" dirty="0">
                <a:solidFill>
                  <a:srgbClr val="002060"/>
                </a:solidFill>
              </a:rPr>
              <a:t>prenotazione conserva la sua validità per i 60 giorni successivi alla </a:t>
            </a:r>
            <a:r>
              <a:rPr lang="it-IT" sz="1600" dirty="0" smtClean="0">
                <a:solidFill>
                  <a:srgbClr val="002060"/>
                </a:solidFill>
              </a:rPr>
              <a:t>data della </a:t>
            </a:r>
            <a:r>
              <a:rPr lang="it-IT" sz="1600" dirty="0">
                <a:solidFill>
                  <a:srgbClr val="002060"/>
                </a:solidFill>
              </a:rPr>
              <a:t>conferma</a:t>
            </a:r>
            <a:r>
              <a:rPr lang="it-IT" sz="1600" b="0" dirty="0">
                <a:solidFill>
                  <a:srgbClr val="002060"/>
                </a:solidFill>
              </a:rPr>
              <a:t>. Nel caso in cui il soggetto finanziatore </a:t>
            </a:r>
            <a:r>
              <a:rPr lang="it-IT" sz="1600" b="0" dirty="0" smtClean="0">
                <a:solidFill>
                  <a:srgbClr val="002060"/>
                </a:solidFill>
              </a:rPr>
              <a:t>intenda </a:t>
            </a:r>
            <a:r>
              <a:rPr lang="it-IT" sz="1600" b="0" dirty="0">
                <a:solidFill>
                  <a:srgbClr val="002060"/>
                </a:solidFill>
              </a:rPr>
              <a:t>concedere </a:t>
            </a:r>
            <a:r>
              <a:rPr lang="it-IT" sz="1600" b="0" dirty="0" smtClean="0">
                <a:solidFill>
                  <a:srgbClr val="002060"/>
                </a:solidFill>
              </a:rPr>
              <a:t>il finanziamento </a:t>
            </a:r>
            <a:r>
              <a:rPr lang="it-IT" sz="1600" b="0" dirty="0">
                <a:solidFill>
                  <a:srgbClr val="002060"/>
                </a:solidFill>
              </a:rPr>
              <a:t>richiesto al soggetto beneficiario finale, </a:t>
            </a:r>
            <a:r>
              <a:rPr lang="it-IT" sz="1600" b="0" dirty="0" smtClean="0">
                <a:solidFill>
                  <a:srgbClr val="002060"/>
                </a:solidFill>
              </a:rPr>
              <a:t>(ovvero </a:t>
            </a:r>
            <a:r>
              <a:rPr lang="it-IT" sz="1600" b="0" dirty="0">
                <a:solidFill>
                  <a:srgbClr val="002060"/>
                </a:solidFill>
              </a:rPr>
              <a:t>il </a:t>
            </a:r>
            <a:r>
              <a:rPr lang="it-IT" sz="1600" b="0" dirty="0" smtClean="0">
                <a:solidFill>
                  <a:srgbClr val="002060"/>
                </a:solidFill>
              </a:rPr>
              <a:t>confidi garante nel </a:t>
            </a:r>
            <a:r>
              <a:rPr lang="it-IT" sz="1600" b="0" dirty="0">
                <a:solidFill>
                  <a:srgbClr val="002060"/>
                </a:solidFill>
              </a:rPr>
              <a:t>caso di controgaranzia), </a:t>
            </a:r>
            <a:r>
              <a:rPr lang="it-IT" sz="1600" b="0" dirty="0" smtClean="0">
                <a:solidFill>
                  <a:srgbClr val="002060"/>
                </a:solidFill>
              </a:rPr>
              <a:t>dovrà </a:t>
            </a:r>
            <a:r>
              <a:rPr lang="it-IT" sz="1600" b="0" dirty="0">
                <a:solidFill>
                  <a:srgbClr val="002060"/>
                </a:solidFill>
              </a:rPr>
              <a:t>entro il predetto termine, </a:t>
            </a:r>
            <a:r>
              <a:rPr lang="it-IT" sz="1600" b="0" dirty="0" smtClean="0">
                <a:solidFill>
                  <a:srgbClr val="002060"/>
                </a:solidFill>
              </a:rPr>
              <a:t>inviare al </a:t>
            </a:r>
            <a:r>
              <a:rPr lang="it-IT" sz="1600" b="0" dirty="0">
                <a:solidFill>
                  <a:srgbClr val="002060"/>
                </a:solidFill>
              </a:rPr>
              <a:t>Gestore del Fondo </a:t>
            </a:r>
            <a:r>
              <a:rPr lang="it-IT" sz="1600" dirty="0">
                <a:solidFill>
                  <a:srgbClr val="002060"/>
                </a:solidFill>
              </a:rPr>
              <a:t>la relativa richiesta di garanzia</a:t>
            </a:r>
            <a:r>
              <a:rPr lang="it-IT" sz="1600" b="0" dirty="0">
                <a:solidFill>
                  <a:srgbClr val="002060"/>
                </a:solidFill>
              </a:rPr>
              <a:t>. Trascorso tale </a:t>
            </a:r>
            <a:r>
              <a:rPr lang="it-IT" sz="1600" b="0" dirty="0" smtClean="0">
                <a:solidFill>
                  <a:srgbClr val="002060"/>
                </a:solidFill>
              </a:rPr>
              <a:t>termine senza </a:t>
            </a:r>
            <a:r>
              <a:rPr lang="it-IT" sz="1600" b="0" dirty="0">
                <a:solidFill>
                  <a:srgbClr val="002060"/>
                </a:solidFill>
              </a:rPr>
              <a:t>che la predetta richiesta di garanzia sia stata presentata, </a:t>
            </a:r>
            <a:r>
              <a:rPr lang="it-IT" sz="1600" b="0" dirty="0" smtClean="0">
                <a:solidFill>
                  <a:srgbClr val="002060"/>
                </a:solidFill>
              </a:rPr>
              <a:t>la prenotazione </a:t>
            </a:r>
            <a:r>
              <a:rPr lang="it-IT" sz="1600" b="0" dirty="0">
                <a:solidFill>
                  <a:srgbClr val="002060"/>
                </a:solidFill>
              </a:rPr>
              <a:t>decade e le risorse accantonate rientrano nella </a:t>
            </a:r>
            <a:r>
              <a:rPr lang="it-IT" sz="1600" b="0" dirty="0" smtClean="0">
                <a:solidFill>
                  <a:srgbClr val="002060"/>
                </a:solidFill>
              </a:rPr>
              <a:t>disponibilità del </a:t>
            </a:r>
            <a:r>
              <a:rPr lang="it-IT" sz="1600" b="0" dirty="0">
                <a:solidFill>
                  <a:srgbClr val="002060"/>
                </a:solidFill>
              </a:rPr>
              <a:t>Fondo</a:t>
            </a:r>
            <a:r>
              <a:rPr lang="it-IT" sz="1600" b="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it-IT" sz="1600" b="0" dirty="0">
              <a:solidFill>
                <a:srgbClr val="002060"/>
              </a:solidFill>
            </a:endParaRPr>
          </a:p>
          <a:p>
            <a:pPr algn="just"/>
            <a:r>
              <a:rPr lang="it-IT" sz="1600" b="0" dirty="0">
                <a:solidFill>
                  <a:srgbClr val="002060"/>
                </a:solidFill>
              </a:rPr>
              <a:t>Una nuova richiesta di garanzia da parte dell’intermediario potrà </a:t>
            </a:r>
            <a:r>
              <a:rPr lang="it-IT" sz="1600" b="0" dirty="0" smtClean="0">
                <a:solidFill>
                  <a:srgbClr val="002060"/>
                </a:solidFill>
              </a:rPr>
              <a:t>tuttavia essere </a:t>
            </a:r>
            <a:r>
              <a:rPr lang="it-IT" sz="1600" b="0" dirty="0">
                <a:solidFill>
                  <a:srgbClr val="002060"/>
                </a:solidFill>
              </a:rPr>
              <a:t>presentata e regolarmente presa in carico da parte del Gestore.</a:t>
            </a:r>
          </a:p>
          <a:p>
            <a:pPr algn="just"/>
            <a:r>
              <a:rPr lang="it-IT" sz="1600" b="0" dirty="0">
                <a:solidFill>
                  <a:srgbClr val="002060"/>
                </a:solidFill>
              </a:rPr>
              <a:t>Al fine di agevolare i soggetti beneficiari finali, nella sezione del sito </a:t>
            </a:r>
            <a:r>
              <a:rPr lang="it-IT" sz="1600" b="0" dirty="0" smtClean="0">
                <a:solidFill>
                  <a:srgbClr val="002060"/>
                </a:solidFill>
              </a:rPr>
              <a:t>Internet del </a:t>
            </a:r>
            <a:r>
              <a:rPr lang="it-IT" sz="1600" b="0" dirty="0">
                <a:solidFill>
                  <a:srgbClr val="002060"/>
                </a:solidFill>
              </a:rPr>
              <a:t>Fondo dedicata al </a:t>
            </a:r>
            <a:r>
              <a:rPr lang="it-IT" sz="1600" b="0" i="1" dirty="0">
                <a:solidFill>
                  <a:srgbClr val="002060"/>
                </a:solidFill>
              </a:rPr>
              <a:t>microcredito</a:t>
            </a:r>
            <a:r>
              <a:rPr lang="it-IT" sz="1600" b="0" dirty="0">
                <a:solidFill>
                  <a:srgbClr val="002060"/>
                </a:solidFill>
              </a:rPr>
              <a:t>, è riportato l’elenco dei soggetti </a:t>
            </a:r>
            <a:r>
              <a:rPr lang="it-IT" sz="1600" b="0" dirty="0" smtClean="0">
                <a:solidFill>
                  <a:srgbClr val="002060"/>
                </a:solidFill>
              </a:rPr>
              <a:t>abilitati a </a:t>
            </a:r>
            <a:r>
              <a:rPr lang="it-IT" sz="1600" b="0" dirty="0">
                <a:solidFill>
                  <a:srgbClr val="002060"/>
                </a:solidFill>
              </a:rPr>
              <a:t>operare con il Fondo</a:t>
            </a:r>
            <a:r>
              <a:rPr lang="it-IT" sz="1600" b="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it-IT" sz="1600" b="0" dirty="0">
              <a:solidFill>
                <a:srgbClr val="002060"/>
              </a:solidFill>
            </a:endParaRPr>
          </a:p>
          <a:p>
            <a:pPr algn="just"/>
            <a:r>
              <a:rPr lang="it-IT" sz="1600" b="0" dirty="0">
                <a:solidFill>
                  <a:srgbClr val="002060"/>
                </a:solidFill>
              </a:rPr>
              <a:t>Si rammenta che l’operatività è soggetta alla regolamentazione generale </a:t>
            </a:r>
            <a:r>
              <a:rPr lang="it-IT" sz="1600" b="0" dirty="0" smtClean="0">
                <a:solidFill>
                  <a:srgbClr val="002060"/>
                </a:solidFill>
              </a:rPr>
              <a:t>del Fondo </a:t>
            </a:r>
            <a:r>
              <a:rPr lang="it-IT" sz="1600" b="0" dirty="0">
                <a:solidFill>
                  <a:srgbClr val="002060"/>
                </a:solidFill>
              </a:rPr>
              <a:t>e che, pertanto, </a:t>
            </a:r>
            <a:r>
              <a:rPr lang="it-IT" sz="1600" dirty="0">
                <a:solidFill>
                  <a:srgbClr val="002060"/>
                </a:solidFill>
              </a:rPr>
              <a:t>la richiesta di garanzia o controgaranzia deve </a:t>
            </a:r>
            <a:r>
              <a:rPr lang="it-IT" sz="1600" dirty="0" smtClean="0">
                <a:solidFill>
                  <a:srgbClr val="002060"/>
                </a:solidFill>
              </a:rPr>
              <a:t>essere presentata </a:t>
            </a:r>
            <a:r>
              <a:rPr lang="it-IT" sz="1600" dirty="0">
                <a:solidFill>
                  <a:srgbClr val="002060"/>
                </a:solidFill>
              </a:rPr>
              <a:t>dall’intermediario richiedente prima della delibera </a:t>
            </a:r>
            <a:r>
              <a:rPr lang="it-IT" sz="1600" dirty="0" smtClean="0">
                <a:solidFill>
                  <a:srgbClr val="002060"/>
                </a:solidFill>
              </a:rPr>
              <a:t>di concessione </a:t>
            </a:r>
            <a:r>
              <a:rPr lang="it-IT" sz="1600" dirty="0">
                <a:solidFill>
                  <a:srgbClr val="002060"/>
                </a:solidFill>
              </a:rPr>
              <a:t>del finanziamento</a:t>
            </a:r>
            <a:r>
              <a:rPr lang="it-IT" sz="1600" b="0" dirty="0">
                <a:solidFill>
                  <a:srgbClr val="002060"/>
                </a:solidFill>
              </a:rPr>
              <a:t>. È consentita l’adozione della </a:t>
            </a:r>
            <a:r>
              <a:rPr lang="it-IT" sz="1600" b="0" dirty="0" smtClean="0">
                <a:solidFill>
                  <a:srgbClr val="002060"/>
                </a:solidFill>
              </a:rPr>
              <a:t>predetta delibera </a:t>
            </a:r>
            <a:r>
              <a:rPr lang="it-IT" sz="1600" b="0" dirty="0">
                <a:solidFill>
                  <a:srgbClr val="002060"/>
                </a:solidFill>
              </a:rPr>
              <a:t>soltanto se la stessa sia </a:t>
            </a:r>
            <a:r>
              <a:rPr lang="it-IT" sz="1600" dirty="0">
                <a:solidFill>
                  <a:srgbClr val="002060"/>
                </a:solidFill>
              </a:rPr>
              <a:t>condizionata </a:t>
            </a:r>
            <a:r>
              <a:rPr lang="it-IT" sz="1600" b="0" dirty="0">
                <a:solidFill>
                  <a:srgbClr val="002060"/>
                </a:solidFill>
              </a:rPr>
              <a:t>all’intervento del Fondo</a:t>
            </a:r>
            <a:r>
              <a:rPr lang="it-IT" sz="1600" b="0" dirty="0" smtClean="0">
                <a:solidFill>
                  <a:srgbClr val="002060"/>
                </a:solidFill>
              </a:rPr>
              <a:t>.</a:t>
            </a:r>
            <a:endParaRPr lang="it-IT" sz="1600" b="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8441" name="Rectangle 29"/>
          <p:cNvSpPr>
            <a:spLocks noChangeArrowheads="1"/>
          </p:cNvSpPr>
          <p:nvPr/>
        </p:nvSpPr>
        <p:spPr bwMode="auto">
          <a:xfrm>
            <a:off x="879475" y="98425"/>
            <a:ext cx="8013700" cy="1000125"/>
          </a:xfrm>
          <a:prstGeom prst="rect">
            <a:avLst/>
          </a:prstGeom>
          <a:noFill/>
          <a:ln>
            <a:noFill/>
          </a:ln>
          <a:extLst/>
        </p:spPr>
        <p:txBody>
          <a:bodyPr lIns="91432" tIns="45716" rIns="91432" bIns="45716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solidFill>
                <a:srgbClr val="00458A"/>
              </a:solidFill>
              <a:latin typeface="Aria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>
                <a:solidFill>
                  <a:srgbClr val="00458A"/>
                </a:solidFill>
                <a:cs typeface="Arial" charset="0"/>
              </a:rPr>
              <a:t>La garanzia sulle operazioni di microcredito</a:t>
            </a:r>
          </a:p>
          <a:p>
            <a:r>
              <a:rPr lang="it-IT" sz="18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Le procedura di accesso diretto </a:t>
            </a:r>
            <a:r>
              <a:rPr lang="it-IT" sz="1400" b="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(3/3)</a:t>
            </a:r>
            <a:endParaRPr lang="it-IT" sz="1400" b="0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981075" y="1285875"/>
            <a:ext cx="7911405" cy="5062538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/>
          <a:p>
            <a:pPr algn="just"/>
            <a:r>
              <a:rPr lang="it-IT" sz="1600" b="0" dirty="0">
                <a:solidFill>
                  <a:srgbClr val="002060"/>
                </a:solidFill>
              </a:rPr>
              <a:t>Le garanzie sulle operazioni di </a:t>
            </a:r>
            <a:r>
              <a:rPr lang="it-IT" sz="1600" b="0" i="1" dirty="0">
                <a:solidFill>
                  <a:srgbClr val="002060"/>
                </a:solidFill>
              </a:rPr>
              <a:t>microcredito </a:t>
            </a:r>
            <a:r>
              <a:rPr lang="it-IT" sz="1600" b="0" dirty="0">
                <a:solidFill>
                  <a:srgbClr val="002060"/>
                </a:solidFill>
              </a:rPr>
              <a:t>sono concesse a valere </a:t>
            </a:r>
            <a:r>
              <a:rPr lang="it-IT" sz="1600" b="0" dirty="0" smtClean="0">
                <a:solidFill>
                  <a:srgbClr val="002060"/>
                </a:solidFill>
              </a:rPr>
              <a:t>sulle </a:t>
            </a:r>
            <a:r>
              <a:rPr lang="it-IT" sz="1600" dirty="0" smtClean="0">
                <a:solidFill>
                  <a:srgbClr val="002060"/>
                </a:solidFill>
              </a:rPr>
              <a:t>risorse </a:t>
            </a:r>
            <a:r>
              <a:rPr lang="it-IT" sz="1600" dirty="0">
                <a:solidFill>
                  <a:srgbClr val="002060"/>
                </a:solidFill>
              </a:rPr>
              <a:t>ordinarie del Fondo</a:t>
            </a:r>
            <a:r>
              <a:rPr lang="it-IT" sz="1600" b="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it-IT" sz="1600" b="0" dirty="0">
              <a:solidFill>
                <a:srgbClr val="002060"/>
              </a:solidFill>
            </a:endParaRPr>
          </a:p>
          <a:p>
            <a:pPr algn="just"/>
            <a:r>
              <a:rPr lang="it-IT" sz="1600" b="0" dirty="0">
                <a:solidFill>
                  <a:srgbClr val="002060"/>
                </a:solidFill>
              </a:rPr>
              <a:t>La </a:t>
            </a:r>
            <a:r>
              <a:rPr lang="it-IT" sz="1600" i="1" dirty="0">
                <a:solidFill>
                  <a:srgbClr val="002060"/>
                </a:solidFill>
              </a:rPr>
              <a:t>quota di destinazione</a:t>
            </a:r>
            <a:r>
              <a:rPr lang="it-IT" sz="1600" b="0" dirty="0">
                <a:solidFill>
                  <a:srgbClr val="002060"/>
                </a:solidFill>
              </a:rPr>
              <a:t>, individuata dal DM 24/12/2014 (5% delle </a:t>
            </a:r>
            <a:r>
              <a:rPr lang="it-IT" sz="1600" b="0" dirty="0" smtClean="0">
                <a:solidFill>
                  <a:srgbClr val="002060"/>
                </a:solidFill>
              </a:rPr>
              <a:t>risorse ordinarie </a:t>
            </a:r>
            <a:r>
              <a:rPr lang="it-IT" sz="1600" b="0" dirty="0">
                <a:solidFill>
                  <a:srgbClr val="002060"/>
                </a:solidFill>
              </a:rPr>
              <a:t>nazionali del Fondo PMI, con il massimo di € 30 milioni, più </a:t>
            </a:r>
            <a:r>
              <a:rPr lang="it-IT" sz="1600" b="0" dirty="0" smtClean="0">
                <a:solidFill>
                  <a:srgbClr val="002060"/>
                </a:solidFill>
              </a:rPr>
              <a:t>le ulteriori </a:t>
            </a:r>
            <a:r>
              <a:rPr lang="it-IT" sz="1600" b="0" dirty="0">
                <a:solidFill>
                  <a:srgbClr val="002060"/>
                </a:solidFill>
              </a:rPr>
              <a:t>disponibilità derivanti da assegnazioni da parte di enti pubblici </a:t>
            </a:r>
            <a:r>
              <a:rPr lang="it-IT" sz="1600" b="0" dirty="0" smtClean="0">
                <a:solidFill>
                  <a:srgbClr val="002060"/>
                </a:solidFill>
              </a:rPr>
              <a:t>e privati </a:t>
            </a:r>
            <a:r>
              <a:rPr lang="it-IT" sz="1600" b="0" dirty="0">
                <a:solidFill>
                  <a:srgbClr val="002060"/>
                </a:solidFill>
              </a:rPr>
              <a:t>e istituzioni), </a:t>
            </a:r>
            <a:r>
              <a:rPr lang="it-IT" sz="1600" dirty="0">
                <a:solidFill>
                  <a:srgbClr val="002060"/>
                </a:solidFill>
              </a:rPr>
              <a:t>rappresenta il plafond entro il quale è </a:t>
            </a:r>
            <a:r>
              <a:rPr lang="it-IT" sz="1600" dirty="0" smtClean="0">
                <a:solidFill>
                  <a:srgbClr val="002060"/>
                </a:solidFill>
              </a:rPr>
              <a:t>possibile acquisire </a:t>
            </a:r>
            <a:r>
              <a:rPr lang="it-IT" sz="1600" dirty="0">
                <a:solidFill>
                  <a:srgbClr val="002060"/>
                </a:solidFill>
              </a:rPr>
              <a:t>da parte del Gestore le prenotazioni </a:t>
            </a:r>
            <a:r>
              <a:rPr lang="it-IT" sz="1600" i="1" dirty="0">
                <a:solidFill>
                  <a:srgbClr val="002060"/>
                </a:solidFill>
              </a:rPr>
              <a:t>on line</a:t>
            </a:r>
            <a:r>
              <a:rPr lang="it-IT" sz="1600" b="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it-IT" sz="1600" b="0" dirty="0">
              <a:solidFill>
                <a:srgbClr val="002060"/>
              </a:solidFill>
            </a:endParaRPr>
          </a:p>
          <a:p>
            <a:pPr algn="just"/>
            <a:r>
              <a:rPr lang="it-IT" sz="1600" b="0" dirty="0">
                <a:solidFill>
                  <a:srgbClr val="002060"/>
                </a:solidFill>
              </a:rPr>
              <a:t>Nei casi </a:t>
            </a:r>
            <a:r>
              <a:rPr lang="it-IT" sz="1600" b="0" dirty="0" smtClean="0">
                <a:solidFill>
                  <a:srgbClr val="002060"/>
                </a:solidFill>
              </a:rPr>
              <a:t>in cui le </a:t>
            </a:r>
            <a:r>
              <a:rPr lang="it-IT" sz="1600" b="0" dirty="0">
                <a:solidFill>
                  <a:srgbClr val="002060"/>
                </a:solidFill>
              </a:rPr>
              <a:t>prenotazioni </a:t>
            </a:r>
            <a:r>
              <a:rPr lang="it-IT" sz="1600" b="0" i="1" dirty="0">
                <a:solidFill>
                  <a:srgbClr val="002060"/>
                </a:solidFill>
              </a:rPr>
              <a:t>on line </a:t>
            </a:r>
            <a:r>
              <a:rPr lang="it-IT" sz="1600" b="0" dirty="0">
                <a:solidFill>
                  <a:srgbClr val="002060"/>
                </a:solidFill>
              </a:rPr>
              <a:t>impegnino l’intero plafond, </a:t>
            </a:r>
            <a:r>
              <a:rPr lang="it-IT" sz="1600" b="0" dirty="0" smtClean="0">
                <a:solidFill>
                  <a:srgbClr val="002060"/>
                </a:solidFill>
              </a:rPr>
              <a:t>la procedura </a:t>
            </a:r>
            <a:r>
              <a:rPr lang="it-IT" sz="1600" b="0" i="1" dirty="0">
                <a:solidFill>
                  <a:srgbClr val="002060"/>
                </a:solidFill>
              </a:rPr>
              <a:t>on line </a:t>
            </a:r>
            <a:r>
              <a:rPr lang="it-IT" sz="1600" b="0" dirty="0">
                <a:solidFill>
                  <a:srgbClr val="002060"/>
                </a:solidFill>
              </a:rPr>
              <a:t>di prenotazione delle risorse viene sospesa, per </a:t>
            </a:r>
            <a:r>
              <a:rPr lang="it-IT" sz="1600" b="0" dirty="0" smtClean="0">
                <a:solidFill>
                  <a:srgbClr val="002060"/>
                </a:solidFill>
              </a:rPr>
              <a:t>essere eventualmente </a:t>
            </a:r>
            <a:r>
              <a:rPr lang="it-IT" sz="1600" b="0" dirty="0">
                <a:solidFill>
                  <a:srgbClr val="002060"/>
                </a:solidFill>
              </a:rPr>
              <a:t>riattivata con le risorse liberate dalle prenotazioni </a:t>
            </a:r>
            <a:r>
              <a:rPr lang="it-IT" sz="1600" b="0" dirty="0" smtClean="0">
                <a:solidFill>
                  <a:srgbClr val="002060"/>
                </a:solidFill>
              </a:rPr>
              <a:t>non confermate.</a:t>
            </a:r>
          </a:p>
          <a:p>
            <a:pPr algn="just"/>
            <a:endParaRPr lang="it-IT" sz="1600" b="0" dirty="0">
              <a:solidFill>
                <a:srgbClr val="002060"/>
              </a:solidFill>
            </a:endParaRPr>
          </a:p>
          <a:p>
            <a:pPr algn="just"/>
            <a:r>
              <a:rPr lang="it-IT" sz="1600" b="0" dirty="0">
                <a:solidFill>
                  <a:srgbClr val="002060"/>
                </a:solidFill>
              </a:rPr>
              <a:t>Nei casi di </a:t>
            </a:r>
            <a:r>
              <a:rPr lang="it-IT" sz="1600" dirty="0">
                <a:solidFill>
                  <a:srgbClr val="002060"/>
                </a:solidFill>
              </a:rPr>
              <a:t>sospensione della procedura di prenotazione </a:t>
            </a:r>
            <a:r>
              <a:rPr lang="it-IT" sz="1600" b="0" i="1" dirty="0">
                <a:solidFill>
                  <a:srgbClr val="002060"/>
                </a:solidFill>
              </a:rPr>
              <a:t>on line</a:t>
            </a:r>
            <a:r>
              <a:rPr lang="it-IT" sz="1600" b="0" dirty="0">
                <a:solidFill>
                  <a:srgbClr val="002060"/>
                </a:solidFill>
              </a:rPr>
              <a:t>, </a:t>
            </a:r>
            <a:r>
              <a:rPr lang="it-IT" sz="1600" b="0" dirty="0" smtClean="0">
                <a:solidFill>
                  <a:srgbClr val="002060"/>
                </a:solidFill>
              </a:rPr>
              <a:t>le </a:t>
            </a:r>
            <a:r>
              <a:rPr lang="it-IT" sz="1600" dirty="0" smtClean="0">
                <a:solidFill>
                  <a:srgbClr val="002060"/>
                </a:solidFill>
              </a:rPr>
              <a:t>domande </a:t>
            </a:r>
            <a:r>
              <a:rPr lang="it-IT" sz="1600" b="0" dirty="0">
                <a:solidFill>
                  <a:srgbClr val="002060"/>
                </a:solidFill>
              </a:rPr>
              <a:t>di garanzia sulle operazioni di </a:t>
            </a:r>
            <a:r>
              <a:rPr lang="it-IT" sz="1600" b="0" i="1" dirty="0">
                <a:solidFill>
                  <a:srgbClr val="002060"/>
                </a:solidFill>
              </a:rPr>
              <a:t>microcredito </a:t>
            </a:r>
            <a:r>
              <a:rPr lang="it-IT" sz="1600" dirty="0" smtClean="0">
                <a:solidFill>
                  <a:srgbClr val="002060"/>
                </a:solidFill>
              </a:rPr>
              <a:t>presentate</a:t>
            </a:r>
            <a:r>
              <a:rPr lang="it-IT" sz="1600" b="0" dirty="0" smtClean="0">
                <a:solidFill>
                  <a:srgbClr val="002060"/>
                </a:solidFill>
              </a:rPr>
              <a:t> </a:t>
            </a:r>
            <a:r>
              <a:rPr lang="it-IT" sz="1600" dirty="0" smtClean="0">
                <a:solidFill>
                  <a:srgbClr val="002060"/>
                </a:solidFill>
              </a:rPr>
              <a:t>dagli intermediari accreditati</a:t>
            </a:r>
            <a:r>
              <a:rPr lang="it-IT" sz="1600" b="0" dirty="0" smtClean="0">
                <a:solidFill>
                  <a:srgbClr val="002060"/>
                </a:solidFill>
              </a:rPr>
              <a:t>, </a:t>
            </a:r>
            <a:r>
              <a:rPr lang="it-IT" sz="1600" b="0" dirty="0">
                <a:solidFill>
                  <a:srgbClr val="002060"/>
                </a:solidFill>
              </a:rPr>
              <a:t>anche </a:t>
            </a:r>
            <a:r>
              <a:rPr lang="it-IT" sz="1600" b="0" dirty="0" smtClean="0">
                <a:solidFill>
                  <a:srgbClr val="002060"/>
                </a:solidFill>
              </a:rPr>
              <a:t>in assenza </a:t>
            </a:r>
            <a:r>
              <a:rPr lang="it-IT" sz="1600" b="0" dirty="0">
                <a:solidFill>
                  <a:srgbClr val="002060"/>
                </a:solidFill>
              </a:rPr>
              <a:t>di </a:t>
            </a:r>
            <a:r>
              <a:rPr lang="it-IT" sz="1600" b="0" dirty="0" smtClean="0">
                <a:solidFill>
                  <a:srgbClr val="002060"/>
                </a:solidFill>
              </a:rPr>
              <a:t>prenotazione, </a:t>
            </a:r>
            <a:r>
              <a:rPr lang="it-IT" sz="1600" dirty="0" smtClean="0">
                <a:solidFill>
                  <a:srgbClr val="002060"/>
                </a:solidFill>
              </a:rPr>
              <a:t>continueranno ad essere </a:t>
            </a:r>
            <a:r>
              <a:rPr lang="it-IT" sz="1600" dirty="0">
                <a:solidFill>
                  <a:srgbClr val="002060"/>
                </a:solidFill>
              </a:rPr>
              <a:t>accettate e lavorate dal Gestore</a:t>
            </a:r>
            <a:r>
              <a:rPr lang="it-IT" sz="1600" b="0" dirty="0">
                <a:solidFill>
                  <a:srgbClr val="002060"/>
                </a:solidFill>
              </a:rPr>
              <a:t>.</a:t>
            </a:r>
          </a:p>
          <a:p>
            <a:endParaRPr lang="it-IT" sz="1600" b="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>
                <a:solidFill>
                  <a:srgbClr val="00458A"/>
                </a:solidFill>
                <a:cs typeface="Arial" charset="0"/>
              </a:rPr>
              <a:t>La garanzia sulle operazioni di microcredito</a:t>
            </a:r>
          </a:p>
          <a:p>
            <a:r>
              <a:rPr lang="it-IT" sz="18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Le modalità di utilizzo delle risorse </a:t>
            </a:r>
            <a:r>
              <a:rPr lang="it-IT" sz="1400" b="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(1/2)</a:t>
            </a:r>
            <a:endParaRPr lang="it-IT" sz="1400" b="0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971601" y="1268760"/>
            <a:ext cx="7920880" cy="5062538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/>
          <a:p>
            <a:pPr algn="just"/>
            <a:endParaRPr lang="it-IT" sz="1600" b="0" dirty="0" smtClean="0">
              <a:solidFill>
                <a:srgbClr val="002060"/>
              </a:solidFill>
            </a:endParaRPr>
          </a:p>
          <a:p>
            <a:pPr algn="just"/>
            <a:r>
              <a:rPr lang="it-IT" sz="1600" b="0" dirty="0" smtClean="0">
                <a:solidFill>
                  <a:srgbClr val="002060"/>
                </a:solidFill>
              </a:rPr>
              <a:t>È </a:t>
            </a:r>
            <a:r>
              <a:rPr lang="it-IT" sz="1600" b="0" dirty="0">
                <a:solidFill>
                  <a:srgbClr val="002060"/>
                </a:solidFill>
              </a:rPr>
              <a:t>auspicabile che le imprese </a:t>
            </a:r>
            <a:r>
              <a:rPr lang="it-IT" sz="1600" b="0" dirty="0" smtClean="0">
                <a:solidFill>
                  <a:srgbClr val="002060"/>
                </a:solidFill>
              </a:rPr>
              <a:t>ed </a:t>
            </a:r>
            <a:r>
              <a:rPr lang="it-IT" sz="1600" b="0" dirty="0">
                <a:solidFill>
                  <a:srgbClr val="002060"/>
                </a:solidFill>
              </a:rPr>
              <a:t>i professionisti interessati </a:t>
            </a:r>
            <a:r>
              <a:rPr lang="it-IT" sz="1600" b="0" dirty="0" smtClean="0">
                <a:solidFill>
                  <a:srgbClr val="002060"/>
                </a:solidFill>
              </a:rPr>
              <a:t>avviino preventivamente </a:t>
            </a:r>
            <a:r>
              <a:rPr lang="it-IT" sz="1600" b="0" dirty="0">
                <a:solidFill>
                  <a:srgbClr val="002060"/>
                </a:solidFill>
              </a:rPr>
              <a:t>la ricerca della banca o finanziaria vigilata interessata </a:t>
            </a:r>
            <a:r>
              <a:rPr lang="it-IT" sz="1600" b="0" dirty="0" smtClean="0">
                <a:solidFill>
                  <a:srgbClr val="002060"/>
                </a:solidFill>
              </a:rPr>
              <a:t>alle operazioni </a:t>
            </a:r>
            <a:r>
              <a:rPr lang="it-IT" sz="1600" b="0" dirty="0">
                <a:solidFill>
                  <a:srgbClr val="002060"/>
                </a:solidFill>
              </a:rPr>
              <a:t>di </a:t>
            </a:r>
            <a:r>
              <a:rPr lang="it-IT" sz="1600" b="0" i="1" dirty="0">
                <a:solidFill>
                  <a:srgbClr val="002060"/>
                </a:solidFill>
              </a:rPr>
              <a:t>microcredito </a:t>
            </a:r>
            <a:r>
              <a:rPr lang="it-IT" sz="1600" b="0" dirty="0" smtClean="0">
                <a:solidFill>
                  <a:srgbClr val="002060"/>
                </a:solidFill>
              </a:rPr>
              <a:t>ed  </a:t>
            </a:r>
            <a:r>
              <a:rPr lang="it-IT" sz="1600" dirty="0" smtClean="0">
                <a:solidFill>
                  <a:srgbClr val="002060"/>
                </a:solidFill>
              </a:rPr>
              <a:t>effettuino </a:t>
            </a:r>
            <a:r>
              <a:rPr lang="it-IT" sz="1600" dirty="0">
                <a:solidFill>
                  <a:srgbClr val="002060"/>
                </a:solidFill>
              </a:rPr>
              <a:t>la prenotazione una </a:t>
            </a:r>
            <a:r>
              <a:rPr lang="it-IT" sz="1600" dirty="0" smtClean="0">
                <a:solidFill>
                  <a:srgbClr val="002060"/>
                </a:solidFill>
              </a:rPr>
              <a:t>volta individuato </a:t>
            </a:r>
            <a:r>
              <a:rPr lang="it-IT" sz="1600" dirty="0">
                <a:solidFill>
                  <a:srgbClr val="002060"/>
                </a:solidFill>
              </a:rPr>
              <a:t>l’intermediario </a:t>
            </a:r>
            <a:r>
              <a:rPr lang="it-IT" sz="1600" b="0" dirty="0">
                <a:solidFill>
                  <a:srgbClr val="002060"/>
                </a:solidFill>
              </a:rPr>
              <a:t>disposto ad accettare la domanda </a:t>
            </a:r>
            <a:r>
              <a:rPr lang="it-IT" sz="1600" b="0" dirty="0" smtClean="0">
                <a:solidFill>
                  <a:srgbClr val="002060"/>
                </a:solidFill>
              </a:rPr>
              <a:t>di finanziamento.</a:t>
            </a:r>
          </a:p>
          <a:p>
            <a:pPr algn="just"/>
            <a:endParaRPr lang="it-IT" sz="1600" b="0" dirty="0">
              <a:solidFill>
                <a:srgbClr val="002060"/>
              </a:solidFill>
            </a:endParaRPr>
          </a:p>
          <a:p>
            <a:pPr algn="just"/>
            <a:r>
              <a:rPr lang="it-IT" sz="1600" b="0" dirty="0">
                <a:solidFill>
                  <a:srgbClr val="002060"/>
                </a:solidFill>
              </a:rPr>
              <a:t>Si precisa che </a:t>
            </a:r>
            <a:r>
              <a:rPr lang="it-IT" sz="1600" dirty="0">
                <a:solidFill>
                  <a:srgbClr val="002060"/>
                </a:solidFill>
              </a:rPr>
              <a:t>l’effettuazione della prenotazione non costituisce </a:t>
            </a:r>
            <a:r>
              <a:rPr lang="it-IT" sz="1600" dirty="0" smtClean="0">
                <a:solidFill>
                  <a:srgbClr val="002060"/>
                </a:solidFill>
              </a:rPr>
              <a:t>condizione necessaria </a:t>
            </a:r>
            <a:r>
              <a:rPr lang="it-IT" sz="1600" b="0" dirty="0">
                <a:solidFill>
                  <a:srgbClr val="002060"/>
                </a:solidFill>
              </a:rPr>
              <a:t>per la presentazione della domanda di garanzia da </a:t>
            </a:r>
            <a:r>
              <a:rPr lang="it-IT" sz="1600" b="0" dirty="0" smtClean="0">
                <a:solidFill>
                  <a:srgbClr val="002060"/>
                </a:solidFill>
              </a:rPr>
              <a:t>parte dell’intermediario.</a:t>
            </a:r>
          </a:p>
          <a:p>
            <a:pPr algn="just"/>
            <a:endParaRPr lang="it-IT" sz="1600" b="0" dirty="0" smtClean="0">
              <a:solidFill>
                <a:srgbClr val="002060"/>
              </a:solidFill>
            </a:endParaRPr>
          </a:p>
          <a:p>
            <a:pPr algn="just"/>
            <a:r>
              <a:rPr lang="it-IT" sz="1600" b="0" dirty="0" smtClean="0">
                <a:solidFill>
                  <a:srgbClr val="002060"/>
                </a:solidFill>
              </a:rPr>
              <a:t>In </a:t>
            </a:r>
            <a:r>
              <a:rPr lang="it-IT" sz="1600" b="0" dirty="0">
                <a:solidFill>
                  <a:srgbClr val="002060"/>
                </a:solidFill>
              </a:rPr>
              <a:t>altre parole, </a:t>
            </a:r>
            <a:r>
              <a:rPr lang="it-IT" sz="1600" dirty="0">
                <a:solidFill>
                  <a:srgbClr val="002060"/>
                </a:solidFill>
              </a:rPr>
              <a:t>l’intermediario accreditato </a:t>
            </a:r>
            <a:r>
              <a:rPr lang="it-IT" sz="1600" dirty="0" smtClean="0">
                <a:solidFill>
                  <a:srgbClr val="002060"/>
                </a:solidFill>
              </a:rPr>
              <a:t>può presentare </a:t>
            </a:r>
            <a:r>
              <a:rPr lang="it-IT" sz="1600" dirty="0">
                <a:solidFill>
                  <a:srgbClr val="002060"/>
                </a:solidFill>
              </a:rPr>
              <a:t>domanda di garanzia anche senza preventiva prenotazione </a:t>
            </a:r>
            <a:r>
              <a:rPr lang="it-IT" sz="1600" dirty="0" smtClean="0">
                <a:solidFill>
                  <a:srgbClr val="002060"/>
                </a:solidFill>
              </a:rPr>
              <a:t>da parte </a:t>
            </a:r>
            <a:r>
              <a:rPr lang="it-IT" sz="1600" dirty="0">
                <a:solidFill>
                  <a:srgbClr val="002060"/>
                </a:solidFill>
              </a:rPr>
              <a:t>dell’impresa</a:t>
            </a:r>
            <a:r>
              <a:rPr lang="it-IT" sz="1600" b="0" dirty="0">
                <a:solidFill>
                  <a:srgbClr val="002060"/>
                </a:solidFill>
              </a:rPr>
              <a:t>.</a:t>
            </a:r>
            <a:endParaRPr lang="it-IT" sz="1600" b="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 smtClean="0">
                <a:solidFill>
                  <a:srgbClr val="00458A"/>
                </a:solidFill>
                <a:cs typeface="Arial" charset="0"/>
              </a:rPr>
              <a:t>Le operazioni di microcredito</a:t>
            </a:r>
          </a:p>
          <a:p>
            <a:r>
              <a:rPr lang="it-IT" sz="18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Le modalità di utilizzo delle risorse </a:t>
            </a:r>
            <a:r>
              <a:rPr lang="it-IT" sz="1400" b="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(2/2)</a:t>
            </a:r>
            <a:endParaRPr lang="it-IT" sz="1400" b="0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Line 3"/>
          <p:cNvSpPr>
            <a:spLocks noChangeShapeType="1"/>
          </p:cNvSpPr>
          <p:nvPr/>
        </p:nvSpPr>
        <p:spPr bwMode="auto">
          <a:xfrm flipH="1">
            <a:off x="2219325" y="3308350"/>
            <a:ext cx="6297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2408238" y="2892623"/>
            <a:ext cx="6411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buClr>
                <a:srgbClr val="00458A"/>
              </a:buClr>
              <a:buFont typeface="Webdings" pitchFamily="18" charset="2"/>
              <a:buNone/>
            </a:pPr>
            <a:r>
              <a:rPr lang="it-IT" sz="2000" b="1" dirty="0" smtClean="0">
                <a:solidFill>
                  <a:srgbClr val="00458A"/>
                </a:solidFill>
                <a:cs typeface="Arial" charset="0"/>
              </a:rPr>
              <a:t>Storia, caratteristiche e numeri del </a:t>
            </a:r>
            <a:r>
              <a:rPr lang="it-IT" sz="2000" b="1" dirty="0">
                <a:solidFill>
                  <a:srgbClr val="00458A"/>
                </a:solidFill>
                <a:cs typeface="Arial" charset="0"/>
              </a:rPr>
              <a:t>Fondo</a:t>
            </a:r>
            <a:endParaRPr lang="de-DE" sz="2000" b="1" i="1" dirty="0">
              <a:solidFill>
                <a:srgbClr val="00458A"/>
              </a:solidFill>
              <a:cs typeface="Arial" charset="0"/>
            </a:endParaRPr>
          </a:p>
        </p:txBody>
      </p:sp>
      <p:pic>
        <p:nvPicPr>
          <p:cNvPr id="138245" name="Picture 5" descr="White Sphere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5961" y="2597756"/>
            <a:ext cx="669775" cy="68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971600" y="548680"/>
            <a:ext cx="7992888" cy="43204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458A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Il</a:t>
            </a:r>
            <a:r>
              <a:rPr kumimoji="0" lang="it-IT" sz="1900" b="1" i="0" u="none" strike="noStrike" kern="0" cap="none" spc="0" normalizeH="0" noProof="0" dirty="0" smtClean="0">
                <a:ln>
                  <a:noFill/>
                </a:ln>
                <a:solidFill>
                  <a:srgbClr val="00458A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 </a:t>
            </a:r>
            <a:r>
              <a:rPr kumimoji="0" lang="it-IT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458A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Fondo di garanzia per le PMI</a:t>
            </a:r>
            <a:r>
              <a:rPr kumimoji="0" lang="it-IT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458A"/>
                </a:solidFill>
                <a:effectLst/>
                <a:uLnTx/>
                <a:uFillTx/>
                <a:latin typeface="+mj-lt"/>
                <a:ea typeface="+mj-ea"/>
                <a:cs typeface="Osaka"/>
              </a:rPr>
              <a:t/>
            </a:r>
            <a:br>
              <a:rPr kumimoji="0" lang="it-IT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458A"/>
                </a:solidFill>
                <a:effectLst/>
                <a:uLnTx/>
                <a:uFillTx/>
                <a:latin typeface="+mj-lt"/>
                <a:ea typeface="+mj-ea"/>
                <a:cs typeface="Osaka"/>
              </a:rPr>
            </a:br>
            <a:endParaRPr kumimoji="0" lang="it-IT" sz="1900" b="1" i="0" u="none" strike="noStrike" kern="0" cap="none" spc="0" normalizeH="0" baseline="0" noProof="0" dirty="0" smtClean="0">
              <a:ln>
                <a:noFill/>
              </a:ln>
              <a:solidFill>
                <a:srgbClr val="00458A"/>
              </a:solidFill>
              <a:effectLst/>
              <a:uLnTx/>
              <a:uFillTx/>
              <a:latin typeface="+mj-lt"/>
              <a:ea typeface="+mj-e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41271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981075" y="1285875"/>
            <a:ext cx="7911405" cy="5062538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6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acquisto </a:t>
            </a:r>
            <a:r>
              <a:rPr lang="it-IT" sz="1600" dirty="0">
                <a:solidFill>
                  <a:srgbClr val="002060"/>
                </a:solidFill>
              </a:rPr>
              <a:t>di beni</a:t>
            </a:r>
            <a:r>
              <a:rPr lang="it-IT" sz="1600" b="0" dirty="0">
                <a:solidFill>
                  <a:srgbClr val="002060"/>
                </a:solidFill>
              </a:rPr>
              <a:t>, ivi incluse le materie prime necessarie alla </a:t>
            </a:r>
            <a:r>
              <a:rPr lang="it-IT" sz="1600" b="0" dirty="0" smtClean="0">
                <a:solidFill>
                  <a:srgbClr val="002060"/>
                </a:solidFill>
              </a:rPr>
              <a:t>produzione di </a:t>
            </a:r>
            <a:r>
              <a:rPr lang="it-IT" sz="1600" b="0" dirty="0">
                <a:solidFill>
                  <a:srgbClr val="002060"/>
                </a:solidFill>
              </a:rPr>
              <a:t>beni o servizi e le merci destinate alla rivendita, </a:t>
            </a:r>
            <a:r>
              <a:rPr lang="it-IT" sz="1600" dirty="0">
                <a:solidFill>
                  <a:srgbClr val="002060"/>
                </a:solidFill>
              </a:rPr>
              <a:t>o di </a:t>
            </a:r>
            <a:r>
              <a:rPr lang="it-IT" sz="1600" dirty="0" smtClean="0">
                <a:solidFill>
                  <a:srgbClr val="002060"/>
                </a:solidFill>
              </a:rPr>
              <a:t>servizi strumentali </a:t>
            </a:r>
            <a:r>
              <a:rPr lang="it-IT" sz="1600" dirty="0">
                <a:solidFill>
                  <a:srgbClr val="002060"/>
                </a:solidFill>
              </a:rPr>
              <a:t>all'attività svolta</a:t>
            </a:r>
            <a:r>
              <a:rPr lang="it-IT" sz="1600" b="0" dirty="0">
                <a:solidFill>
                  <a:srgbClr val="002060"/>
                </a:solidFill>
              </a:rPr>
              <a:t>, compreso il pagamento dei canoni </a:t>
            </a:r>
            <a:r>
              <a:rPr lang="it-IT" sz="1600" b="0" dirty="0" smtClean="0">
                <a:solidFill>
                  <a:srgbClr val="002060"/>
                </a:solidFill>
              </a:rPr>
              <a:t>delle operazioni </a:t>
            </a:r>
            <a:r>
              <a:rPr lang="it-IT" sz="1600" b="0" dirty="0">
                <a:solidFill>
                  <a:srgbClr val="002060"/>
                </a:solidFill>
              </a:rPr>
              <a:t>di leasing e il pagamento delle spese connesse </a:t>
            </a:r>
            <a:r>
              <a:rPr lang="it-IT" sz="1600" b="0" dirty="0" smtClean="0">
                <a:solidFill>
                  <a:srgbClr val="002060"/>
                </a:solidFill>
              </a:rPr>
              <a:t>alla sottoscrizione </a:t>
            </a:r>
            <a:r>
              <a:rPr lang="it-IT" sz="1600" b="0" dirty="0">
                <a:solidFill>
                  <a:srgbClr val="002060"/>
                </a:solidFill>
              </a:rPr>
              <a:t>di polizze assicurative</a:t>
            </a:r>
            <a:r>
              <a:rPr lang="it-IT" sz="1600" b="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/>
            <a:r>
              <a:rPr lang="it-IT" sz="1600" b="0" dirty="0" smtClean="0">
                <a:solidFill>
                  <a:srgbClr val="002060"/>
                </a:solidFill>
              </a:rPr>
              <a:t>	I </a:t>
            </a:r>
            <a:r>
              <a:rPr lang="it-IT" sz="1600" b="0" dirty="0">
                <a:solidFill>
                  <a:srgbClr val="002060"/>
                </a:solidFill>
              </a:rPr>
              <a:t>finanziamenti possono </a:t>
            </a:r>
            <a:r>
              <a:rPr lang="it-IT" sz="1600" b="0" dirty="0" smtClean="0">
                <a:solidFill>
                  <a:srgbClr val="002060"/>
                </a:solidFill>
              </a:rPr>
              <a:t>essere concessi </a:t>
            </a:r>
            <a:r>
              <a:rPr lang="it-IT" sz="1600" b="0" dirty="0">
                <a:solidFill>
                  <a:srgbClr val="002060"/>
                </a:solidFill>
              </a:rPr>
              <a:t>anche nella forma di </a:t>
            </a:r>
            <a:r>
              <a:rPr lang="it-IT" sz="1600" dirty="0">
                <a:solidFill>
                  <a:srgbClr val="002060"/>
                </a:solidFill>
              </a:rPr>
              <a:t>microleasing </a:t>
            </a:r>
            <a:r>
              <a:rPr lang="it-IT" sz="1600" b="0" dirty="0">
                <a:solidFill>
                  <a:srgbClr val="002060"/>
                </a:solidFill>
              </a:rPr>
              <a:t>finanziario</a:t>
            </a:r>
            <a:r>
              <a:rPr lang="it-IT" sz="1600" b="0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600" b="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retribuzione </a:t>
            </a:r>
            <a:r>
              <a:rPr lang="it-IT" sz="1600" b="0" dirty="0">
                <a:solidFill>
                  <a:srgbClr val="002060"/>
                </a:solidFill>
              </a:rPr>
              <a:t>di nuovi dipendenti o soci lavoratori</a:t>
            </a:r>
            <a:r>
              <a:rPr lang="it-IT" sz="1600" b="0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600" b="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b="0" dirty="0" smtClean="0">
                <a:solidFill>
                  <a:srgbClr val="002060"/>
                </a:solidFill>
              </a:rPr>
              <a:t>pagamento </a:t>
            </a:r>
            <a:r>
              <a:rPr lang="it-IT" sz="1600" b="0" dirty="0">
                <a:solidFill>
                  <a:srgbClr val="002060"/>
                </a:solidFill>
              </a:rPr>
              <a:t>di </a:t>
            </a:r>
            <a:r>
              <a:rPr lang="it-IT" sz="1600" dirty="0">
                <a:solidFill>
                  <a:srgbClr val="002060"/>
                </a:solidFill>
              </a:rPr>
              <a:t>corsi di formazione </a:t>
            </a:r>
            <a:r>
              <a:rPr lang="it-IT" sz="1600" b="0" dirty="0">
                <a:solidFill>
                  <a:srgbClr val="002060"/>
                </a:solidFill>
              </a:rPr>
              <a:t>volti ad elevare la </a:t>
            </a:r>
            <a:r>
              <a:rPr lang="it-IT" sz="1600" b="0" dirty="0" smtClean="0">
                <a:solidFill>
                  <a:srgbClr val="002060"/>
                </a:solidFill>
              </a:rPr>
              <a:t>qualità professionale </a:t>
            </a:r>
            <a:r>
              <a:rPr lang="it-IT" sz="1600" b="0" dirty="0">
                <a:solidFill>
                  <a:srgbClr val="002060"/>
                </a:solidFill>
              </a:rPr>
              <a:t>e le capacità tecniche e gestionali del </a:t>
            </a:r>
            <a:r>
              <a:rPr lang="it-IT" sz="1600" dirty="0">
                <a:solidFill>
                  <a:srgbClr val="002060"/>
                </a:solidFill>
              </a:rPr>
              <a:t>professionista</a:t>
            </a:r>
            <a:r>
              <a:rPr lang="it-IT" sz="1600" b="0" dirty="0" smtClean="0">
                <a:solidFill>
                  <a:srgbClr val="002060"/>
                </a:solidFill>
              </a:rPr>
              <a:t>, dell'</a:t>
            </a:r>
            <a:r>
              <a:rPr lang="it-IT" sz="1600" dirty="0" smtClean="0">
                <a:solidFill>
                  <a:srgbClr val="002060"/>
                </a:solidFill>
              </a:rPr>
              <a:t>imprenditore</a:t>
            </a:r>
            <a:r>
              <a:rPr lang="it-IT" sz="1600" b="0" dirty="0" smtClean="0">
                <a:solidFill>
                  <a:srgbClr val="002060"/>
                </a:solidFill>
              </a:rPr>
              <a:t> </a:t>
            </a:r>
            <a:r>
              <a:rPr lang="it-IT" sz="1600" b="0" dirty="0">
                <a:solidFill>
                  <a:srgbClr val="002060"/>
                </a:solidFill>
              </a:rPr>
              <a:t>e dei relativi </a:t>
            </a:r>
            <a:r>
              <a:rPr lang="it-IT" sz="1600" dirty="0">
                <a:solidFill>
                  <a:srgbClr val="002060"/>
                </a:solidFill>
              </a:rPr>
              <a:t>dipendenti</a:t>
            </a:r>
            <a:r>
              <a:rPr lang="it-IT" sz="1600" b="0" dirty="0">
                <a:solidFill>
                  <a:srgbClr val="002060"/>
                </a:solidFill>
              </a:rPr>
              <a:t>; i finanziamenti concessi </a:t>
            </a:r>
            <a:r>
              <a:rPr lang="it-IT" sz="1600" b="0" dirty="0" smtClean="0">
                <a:solidFill>
                  <a:srgbClr val="002060"/>
                </a:solidFill>
              </a:rPr>
              <a:t>alle società </a:t>
            </a:r>
            <a:r>
              <a:rPr lang="it-IT" sz="1600" b="0" dirty="0">
                <a:solidFill>
                  <a:srgbClr val="002060"/>
                </a:solidFill>
              </a:rPr>
              <a:t>di persone e alle società cooperative possono essere </a:t>
            </a:r>
            <a:r>
              <a:rPr lang="it-IT" sz="1600" b="0" dirty="0" smtClean="0">
                <a:solidFill>
                  <a:srgbClr val="002060"/>
                </a:solidFill>
              </a:rPr>
              <a:t>destinati anche </a:t>
            </a:r>
            <a:r>
              <a:rPr lang="it-IT" sz="1600" b="0" dirty="0">
                <a:solidFill>
                  <a:srgbClr val="002060"/>
                </a:solidFill>
              </a:rPr>
              <a:t>a consentire la partecipazione a </a:t>
            </a:r>
            <a:r>
              <a:rPr lang="it-IT" sz="1600" dirty="0">
                <a:solidFill>
                  <a:srgbClr val="002060"/>
                </a:solidFill>
              </a:rPr>
              <a:t>corsi di formazione da parte </a:t>
            </a:r>
            <a:r>
              <a:rPr lang="it-IT" sz="1600" dirty="0" smtClean="0">
                <a:solidFill>
                  <a:srgbClr val="002060"/>
                </a:solidFill>
              </a:rPr>
              <a:t>dei soci.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>
                <a:solidFill>
                  <a:srgbClr val="00458A"/>
                </a:solidFill>
                <a:cs typeface="Arial" charset="0"/>
              </a:rPr>
              <a:t>La garanzia sulle operazioni di microcredito</a:t>
            </a:r>
          </a:p>
          <a:p>
            <a:r>
              <a:rPr lang="it-IT" sz="18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Le finalità dei finanziamenti microcredito </a:t>
            </a:r>
            <a:r>
              <a:rPr lang="it-IT" sz="1400" b="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(1/2)</a:t>
            </a:r>
            <a:endParaRPr lang="it-IT" sz="1400" b="0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981075" y="1285875"/>
            <a:ext cx="7911405" cy="4879429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/>
          <a:p>
            <a:pPr algn="just"/>
            <a:endParaRPr lang="it-IT" sz="1600" b="0" dirty="0" smtClean="0">
              <a:solidFill>
                <a:srgbClr val="002060"/>
              </a:solidFill>
            </a:endParaRPr>
          </a:p>
          <a:p>
            <a:pPr algn="just"/>
            <a:r>
              <a:rPr lang="it-IT" sz="1600" b="0" dirty="0" smtClean="0">
                <a:solidFill>
                  <a:srgbClr val="002060"/>
                </a:solidFill>
              </a:rPr>
              <a:t>Il </a:t>
            </a:r>
            <a:r>
              <a:rPr lang="it-IT" sz="1600" b="0" dirty="0">
                <a:solidFill>
                  <a:srgbClr val="002060"/>
                </a:solidFill>
              </a:rPr>
              <a:t>Decreto MEF 176/2014 prevede una ulteriore finalità </a:t>
            </a:r>
            <a:r>
              <a:rPr lang="it-IT" sz="1600" b="0" dirty="0" smtClean="0">
                <a:solidFill>
                  <a:srgbClr val="002060"/>
                </a:solidFill>
              </a:rPr>
              <a:t>del finanziamento </a:t>
            </a:r>
            <a:r>
              <a:rPr lang="it-IT" sz="1600" b="0" dirty="0">
                <a:solidFill>
                  <a:srgbClr val="002060"/>
                </a:solidFill>
              </a:rPr>
              <a:t>(pagamento di corsi di formazione anche di </a:t>
            </a:r>
            <a:r>
              <a:rPr lang="it-IT" sz="1600" b="0" dirty="0" smtClean="0">
                <a:solidFill>
                  <a:srgbClr val="002060"/>
                </a:solidFill>
              </a:rPr>
              <a:t>natura universitaria </a:t>
            </a:r>
            <a:r>
              <a:rPr lang="it-IT" sz="1600" b="0" dirty="0">
                <a:solidFill>
                  <a:srgbClr val="002060"/>
                </a:solidFill>
              </a:rPr>
              <a:t>o post‐universitaria volti ad agevolare l’inserimento </a:t>
            </a:r>
            <a:r>
              <a:rPr lang="it-IT" sz="1600" b="0" dirty="0" smtClean="0">
                <a:solidFill>
                  <a:srgbClr val="002060"/>
                </a:solidFill>
              </a:rPr>
              <a:t>nel mercato </a:t>
            </a:r>
            <a:r>
              <a:rPr lang="it-IT" sz="1600" b="0" dirty="0">
                <a:solidFill>
                  <a:srgbClr val="002060"/>
                </a:solidFill>
              </a:rPr>
              <a:t>del lavoro delle persone fisiche beneficiarie del finanziamento</a:t>
            </a:r>
            <a:r>
              <a:rPr lang="it-IT" sz="1600" b="0" dirty="0" smtClean="0">
                <a:solidFill>
                  <a:srgbClr val="002060"/>
                </a:solidFill>
              </a:rPr>
              <a:t>).</a:t>
            </a:r>
          </a:p>
          <a:p>
            <a:pPr algn="just"/>
            <a:endParaRPr lang="it-IT" sz="1600" b="0" dirty="0">
              <a:solidFill>
                <a:srgbClr val="002060"/>
              </a:solidFill>
            </a:endParaRPr>
          </a:p>
          <a:p>
            <a:pPr algn="just"/>
            <a:r>
              <a:rPr lang="it-IT" sz="1600" dirty="0">
                <a:solidFill>
                  <a:srgbClr val="002060"/>
                </a:solidFill>
              </a:rPr>
              <a:t>Tale finalità è stata omessa in quanto esclusivamente riferita a soggetti </a:t>
            </a:r>
            <a:r>
              <a:rPr lang="it-IT" sz="1600" dirty="0" smtClean="0">
                <a:solidFill>
                  <a:srgbClr val="002060"/>
                </a:solidFill>
              </a:rPr>
              <a:t>non ammissibili </a:t>
            </a:r>
            <a:r>
              <a:rPr lang="it-IT" sz="1600" dirty="0">
                <a:solidFill>
                  <a:srgbClr val="002060"/>
                </a:solidFill>
              </a:rPr>
              <a:t>all’intervento del Fondo</a:t>
            </a:r>
            <a:r>
              <a:rPr lang="it-IT" sz="16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it-IT" sz="1600" b="0" dirty="0">
              <a:solidFill>
                <a:srgbClr val="002060"/>
              </a:solidFill>
            </a:endParaRPr>
          </a:p>
          <a:p>
            <a:pPr algn="just"/>
            <a:r>
              <a:rPr lang="it-IT" sz="1600" dirty="0">
                <a:solidFill>
                  <a:srgbClr val="002060"/>
                </a:solidFill>
              </a:rPr>
              <a:t>L'intermediario finanziatore verifica l'effettiva destinazione </a:t>
            </a:r>
            <a:r>
              <a:rPr lang="it-IT" sz="1600" dirty="0" smtClean="0">
                <a:solidFill>
                  <a:srgbClr val="002060"/>
                </a:solidFill>
              </a:rPr>
              <a:t>dei finanziamenti </a:t>
            </a:r>
            <a:r>
              <a:rPr lang="it-IT" sz="1600" dirty="0">
                <a:solidFill>
                  <a:srgbClr val="002060"/>
                </a:solidFill>
              </a:rPr>
              <a:t>alle finalità </a:t>
            </a:r>
            <a:r>
              <a:rPr lang="it-IT" sz="1600" b="0" dirty="0">
                <a:solidFill>
                  <a:srgbClr val="002060"/>
                </a:solidFill>
              </a:rPr>
              <a:t>di cui all’art. 2 del Decreto MEF 176/2014, </a:t>
            </a:r>
            <a:r>
              <a:rPr lang="it-IT" sz="1600" b="0" dirty="0" smtClean="0">
                <a:solidFill>
                  <a:srgbClr val="002060"/>
                </a:solidFill>
              </a:rPr>
              <a:t>anche richiedendo </a:t>
            </a:r>
            <a:r>
              <a:rPr lang="it-IT" sz="1600" b="0" dirty="0">
                <a:solidFill>
                  <a:srgbClr val="002060"/>
                </a:solidFill>
              </a:rPr>
              <a:t>apposita attestazione al soggetto finanziato.</a:t>
            </a:r>
            <a:endParaRPr lang="it-IT" sz="1600" b="0" dirty="0">
              <a:solidFill>
                <a:srgbClr val="002060"/>
              </a:solidFill>
              <a:cs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600" b="0" dirty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>
                <a:solidFill>
                  <a:srgbClr val="00458A"/>
                </a:solidFill>
                <a:cs typeface="Arial" charset="0"/>
              </a:rPr>
              <a:t>La garanzia sulle operazioni di microcredito</a:t>
            </a:r>
          </a:p>
          <a:p>
            <a:r>
              <a:rPr lang="it-IT" sz="18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Le finalità dei finanziamenti microcredito </a:t>
            </a:r>
            <a:r>
              <a:rPr lang="it-IT" sz="1400" b="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(2/2)</a:t>
            </a:r>
            <a:endParaRPr lang="it-IT" sz="1400" b="0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981075" y="1285875"/>
            <a:ext cx="7911405" cy="4951437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/>
          <a:p>
            <a:pPr algn="just"/>
            <a:endParaRPr lang="it-IT" sz="1600" b="0" dirty="0" smtClean="0">
              <a:solidFill>
                <a:srgbClr val="002060"/>
              </a:solidFill>
            </a:endParaRPr>
          </a:p>
          <a:p>
            <a:pPr algn="just"/>
            <a:r>
              <a:rPr lang="it-IT" sz="1600" b="0" dirty="0" smtClean="0">
                <a:solidFill>
                  <a:srgbClr val="002060"/>
                </a:solidFill>
              </a:rPr>
              <a:t>L'intermediario </a:t>
            </a:r>
            <a:r>
              <a:rPr lang="it-IT" sz="1600" b="0" dirty="0">
                <a:solidFill>
                  <a:srgbClr val="002060"/>
                </a:solidFill>
              </a:rPr>
              <a:t>finanziatore è tenuto a </a:t>
            </a:r>
            <a:r>
              <a:rPr lang="it-IT" sz="1600" b="0" dirty="0" smtClean="0">
                <a:solidFill>
                  <a:srgbClr val="002060"/>
                </a:solidFill>
              </a:rPr>
              <a:t>prestare ai soggetti finanziati, in </a:t>
            </a:r>
            <a:r>
              <a:rPr lang="it-IT" sz="1600" b="0" dirty="0">
                <a:solidFill>
                  <a:srgbClr val="002060"/>
                </a:solidFill>
              </a:rPr>
              <a:t>fase istruttoria e durante il periodo di </a:t>
            </a:r>
            <a:r>
              <a:rPr lang="it-IT" sz="1600" b="0" dirty="0" smtClean="0">
                <a:solidFill>
                  <a:srgbClr val="002060"/>
                </a:solidFill>
              </a:rPr>
              <a:t>rimborso, </a:t>
            </a:r>
            <a:r>
              <a:rPr lang="it-IT" sz="1600" dirty="0" smtClean="0">
                <a:solidFill>
                  <a:srgbClr val="002060"/>
                </a:solidFill>
              </a:rPr>
              <a:t>almeno </a:t>
            </a:r>
            <a:r>
              <a:rPr lang="it-IT" sz="1600" dirty="0">
                <a:solidFill>
                  <a:srgbClr val="002060"/>
                </a:solidFill>
              </a:rPr>
              <a:t>due </a:t>
            </a:r>
            <a:r>
              <a:rPr lang="it-IT" sz="1600" b="0" dirty="0">
                <a:solidFill>
                  <a:srgbClr val="002060"/>
                </a:solidFill>
              </a:rPr>
              <a:t>dei seguenti servizi ausiliari di assistenza e </a:t>
            </a:r>
            <a:r>
              <a:rPr lang="it-IT" sz="1600" b="0" dirty="0" smtClean="0">
                <a:solidFill>
                  <a:srgbClr val="002060"/>
                </a:solidFill>
              </a:rPr>
              <a:t>monitoraggio:</a:t>
            </a:r>
          </a:p>
          <a:p>
            <a:pPr algn="just"/>
            <a:endParaRPr lang="it-IT" sz="1600" b="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b="0" dirty="0" smtClean="0">
                <a:solidFill>
                  <a:srgbClr val="002060"/>
                </a:solidFill>
              </a:rPr>
              <a:t>supporto </a:t>
            </a:r>
            <a:r>
              <a:rPr lang="it-IT" sz="1600" b="0" dirty="0">
                <a:solidFill>
                  <a:srgbClr val="002060"/>
                </a:solidFill>
              </a:rPr>
              <a:t>alla </a:t>
            </a:r>
            <a:r>
              <a:rPr lang="it-IT" sz="1600" dirty="0">
                <a:solidFill>
                  <a:srgbClr val="002060"/>
                </a:solidFill>
              </a:rPr>
              <a:t>definizione della strategia di sviluppo </a:t>
            </a:r>
            <a:r>
              <a:rPr lang="it-IT" sz="1600" b="0" dirty="0">
                <a:solidFill>
                  <a:srgbClr val="002060"/>
                </a:solidFill>
              </a:rPr>
              <a:t>del </a:t>
            </a:r>
            <a:r>
              <a:rPr lang="it-IT" sz="1600" b="0" dirty="0" smtClean="0">
                <a:solidFill>
                  <a:srgbClr val="002060"/>
                </a:solidFill>
              </a:rPr>
              <a:t>progetto finanziato </a:t>
            </a:r>
            <a:r>
              <a:rPr lang="it-IT" sz="1600" b="0" dirty="0">
                <a:solidFill>
                  <a:srgbClr val="002060"/>
                </a:solidFill>
              </a:rPr>
              <a:t>e all'analisi di soluzioni per il miglioramento </a:t>
            </a:r>
            <a:r>
              <a:rPr lang="it-IT" sz="1600" b="0" dirty="0" smtClean="0">
                <a:solidFill>
                  <a:srgbClr val="002060"/>
                </a:solidFill>
              </a:rPr>
              <a:t>dello svolgimento </a:t>
            </a:r>
            <a:r>
              <a:rPr lang="it-IT" sz="1600" b="0" dirty="0">
                <a:solidFill>
                  <a:srgbClr val="002060"/>
                </a:solidFill>
              </a:rPr>
              <a:t>dell'attività;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b="0" dirty="0" smtClean="0">
                <a:solidFill>
                  <a:srgbClr val="002060"/>
                </a:solidFill>
              </a:rPr>
              <a:t>formazione </a:t>
            </a:r>
            <a:r>
              <a:rPr lang="it-IT" sz="1600" b="0" dirty="0">
                <a:solidFill>
                  <a:srgbClr val="002060"/>
                </a:solidFill>
              </a:rPr>
              <a:t>sulle </a:t>
            </a:r>
            <a:r>
              <a:rPr lang="it-IT" sz="1600" dirty="0">
                <a:solidFill>
                  <a:srgbClr val="002060"/>
                </a:solidFill>
              </a:rPr>
              <a:t>tecniche di amministrazione dell'impresa</a:t>
            </a:r>
            <a:r>
              <a:rPr lang="it-IT" sz="1600" b="0" dirty="0">
                <a:solidFill>
                  <a:srgbClr val="002060"/>
                </a:solidFill>
              </a:rPr>
              <a:t>, sotto </a:t>
            </a:r>
            <a:r>
              <a:rPr lang="it-IT" sz="1600" b="0" dirty="0" smtClean="0">
                <a:solidFill>
                  <a:srgbClr val="002060"/>
                </a:solidFill>
              </a:rPr>
              <a:t>il profilo </a:t>
            </a:r>
            <a:r>
              <a:rPr lang="it-IT" sz="1600" b="0" dirty="0">
                <a:solidFill>
                  <a:srgbClr val="002060"/>
                </a:solidFill>
              </a:rPr>
              <a:t>della gestione contabile, della gestione finanziaria, </a:t>
            </a:r>
            <a:r>
              <a:rPr lang="it-IT" sz="1600" b="0" dirty="0" smtClean="0">
                <a:solidFill>
                  <a:srgbClr val="002060"/>
                </a:solidFill>
              </a:rPr>
              <a:t>della gestione </a:t>
            </a:r>
            <a:r>
              <a:rPr lang="it-IT" sz="1600" b="0" dirty="0">
                <a:solidFill>
                  <a:srgbClr val="002060"/>
                </a:solidFill>
              </a:rPr>
              <a:t>del </a:t>
            </a:r>
            <a:r>
              <a:rPr lang="it-IT" sz="1600" b="0" dirty="0" smtClean="0">
                <a:solidFill>
                  <a:srgbClr val="002060"/>
                </a:solidFill>
              </a:rPr>
              <a:t>personale;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formazione </a:t>
            </a:r>
            <a:r>
              <a:rPr lang="it-IT" sz="1600" b="0" dirty="0" smtClean="0">
                <a:solidFill>
                  <a:srgbClr val="002060"/>
                </a:solidFill>
              </a:rPr>
              <a:t>sull'uso delle </a:t>
            </a:r>
            <a:r>
              <a:rPr lang="it-IT" sz="1600" dirty="0" smtClean="0">
                <a:solidFill>
                  <a:srgbClr val="002060"/>
                </a:solidFill>
              </a:rPr>
              <a:t>tecnologie più avanzate per innalzare la produttività </a:t>
            </a:r>
            <a:r>
              <a:rPr lang="it-IT" sz="1600" b="0" dirty="0">
                <a:solidFill>
                  <a:srgbClr val="002060"/>
                </a:solidFill>
              </a:rPr>
              <a:t>dell'attività;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b="0" dirty="0" smtClean="0">
                <a:solidFill>
                  <a:srgbClr val="002060"/>
                </a:solidFill>
              </a:rPr>
              <a:t>supporto </a:t>
            </a:r>
            <a:r>
              <a:rPr lang="it-IT" sz="1600" b="0" dirty="0">
                <a:solidFill>
                  <a:srgbClr val="002060"/>
                </a:solidFill>
              </a:rPr>
              <a:t>alla </a:t>
            </a:r>
            <a:r>
              <a:rPr lang="it-IT" sz="1600" dirty="0">
                <a:solidFill>
                  <a:srgbClr val="002060"/>
                </a:solidFill>
              </a:rPr>
              <a:t>definizione dei prezzi e delle strategie di vendita</a:t>
            </a:r>
            <a:r>
              <a:rPr lang="it-IT" sz="1600" b="0" dirty="0">
                <a:solidFill>
                  <a:srgbClr val="002060"/>
                </a:solidFill>
              </a:rPr>
              <a:t>, </a:t>
            </a:r>
            <a:r>
              <a:rPr lang="it-IT" sz="1600" b="0" dirty="0" smtClean="0">
                <a:solidFill>
                  <a:srgbClr val="002060"/>
                </a:solidFill>
              </a:rPr>
              <a:t>con l'effettuazione </a:t>
            </a:r>
            <a:r>
              <a:rPr lang="it-IT" sz="1600" b="0" dirty="0">
                <a:solidFill>
                  <a:srgbClr val="002060"/>
                </a:solidFill>
              </a:rPr>
              <a:t>di </a:t>
            </a:r>
            <a:r>
              <a:rPr lang="it-IT" sz="1600" dirty="0">
                <a:solidFill>
                  <a:srgbClr val="002060"/>
                </a:solidFill>
              </a:rPr>
              <a:t>studi di mercato</a:t>
            </a:r>
            <a:r>
              <a:rPr lang="it-IT" sz="1600" b="0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b="0" dirty="0" smtClean="0">
                <a:solidFill>
                  <a:srgbClr val="002060"/>
                </a:solidFill>
              </a:rPr>
              <a:t>supporto per la </a:t>
            </a:r>
            <a:r>
              <a:rPr lang="it-IT" sz="1600" dirty="0" smtClean="0">
                <a:solidFill>
                  <a:srgbClr val="002060"/>
                </a:solidFill>
              </a:rPr>
              <a:t>soluzione di problemi legali, fiscali e amministrativi </a:t>
            </a:r>
            <a:r>
              <a:rPr lang="it-IT" sz="1600" b="0" dirty="0" smtClean="0">
                <a:solidFill>
                  <a:srgbClr val="002060"/>
                </a:solidFill>
              </a:rPr>
              <a:t>e informazioni circa i relativi servizi disponibili sul mercato;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b="0" dirty="0" smtClean="0">
                <a:solidFill>
                  <a:srgbClr val="002060"/>
                </a:solidFill>
              </a:rPr>
              <a:t>supporto all'individuazione e diagnosi di eventuali </a:t>
            </a:r>
            <a:r>
              <a:rPr lang="it-IT" sz="1600" dirty="0" smtClean="0">
                <a:solidFill>
                  <a:srgbClr val="002060"/>
                </a:solidFill>
              </a:rPr>
              <a:t>criticità dell'implementazione del progetto finanziato</a:t>
            </a:r>
            <a:r>
              <a:rPr lang="it-IT" sz="1600" b="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600" b="0" dirty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>
                <a:solidFill>
                  <a:srgbClr val="00458A"/>
                </a:solidFill>
                <a:cs typeface="Arial" charset="0"/>
              </a:rPr>
              <a:t>La garanzia sulle operazioni di microcredito</a:t>
            </a:r>
          </a:p>
          <a:p>
            <a:r>
              <a:rPr lang="it-IT" sz="18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I servizi ausiliari di assistenza e monitoraggio </a:t>
            </a:r>
            <a:r>
              <a:rPr lang="it-IT" sz="1400" b="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(1/2)</a:t>
            </a:r>
            <a:endParaRPr lang="it-IT" sz="1400" b="0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981075" y="1285875"/>
            <a:ext cx="7911405" cy="5302250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/>
          <a:p>
            <a:pPr algn="just"/>
            <a:endParaRPr lang="it-IT" sz="1600" dirty="0" smtClean="0">
              <a:solidFill>
                <a:srgbClr val="002060"/>
              </a:solidFill>
            </a:endParaRPr>
          </a:p>
          <a:p>
            <a:pPr algn="just"/>
            <a:r>
              <a:rPr lang="it-IT" sz="1600" b="0" dirty="0" smtClean="0">
                <a:solidFill>
                  <a:srgbClr val="002060"/>
                </a:solidFill>
              </a:rPr>
              <a:t>Il </a:t>
            </a:r>
            <a:r>
              <a:rPr lang="it-IT" sz="1600" b="0" dirty="0">
                <a:solidFill>
                  <a:srgbClr val="002060"/>
                </a:solidFill>
              </a:rPr>
              <a:t>Decreto MEF 176/2014 prevede una ulteriore tipologia di </a:t>
            </a:r>
            <a:r>
              <a:rPr lang="it-IT" sz="1600" b="0" dirty="0" smtClean="0">
                <a:solidFill>
                  <a:srgbClr val="002060"/>
                </a:solidFill>
              </a:rPr>
              <a:t>servizi ausiliari </a:t>
            </a:r>
            <a:r>
              <a:rPr lang="it-IT" sz="1600" b="0" dirty="0">
                <a:solidFill>
                  <a:srgbClr val="002060"/>
                </a:solidFill>
              </a:rPr>
              <a:t>(supporto alla definizione del percorso di inserimento nel </a:t>
            </a:r>
            <a:r>
              <a:rPr lang="it-IT" sz="1600" b="0" dirty="0" smtClean="0">
                <a:solidFill>
                  <a:srgbClr val="002060"/>
                </a:solidFill>
              </a:rPr>
              <a:t>mercato del </a:t>
            </a:r>
            <a:r>
              <a:rPr lang="it-IT" sz="1600" b="0" dirty="0">
                <a:solidFill>
                  <a:srgbClr val="002060"/>
                </a:solidFill>
              </a:rPr>
              <a:t>lavoro). </a:t>
            </a:r>
            <a:r>
              <a:rPr lang="it-IT" sz="1600" dirty="0">
                <a:solidFill>
                  <a:srgbClr val="002060"/>
                </a:solidFill>
              </a:rPr>
              <a:t>Tale finalità è stata omessa in quanto esclusivamente riferita </a:t>
            </a:r>
            <a:r>
              <a:rPr lang="it-IT" sz="1600" dirty="0" smtClean="0">
                <a:solidFill>
                  <a:srgbClr val="002060"/>
                </a:solidFill>
              </a:rPr>
              <a:t>a soggetti </a:t>
            </a:r>
            <a:r>
              <a:rPr lang="it-IT" sz="1600" dirty="0">
                <a:solidFill>
                  <a:srgbClr val="002060"/>
                </a:solidFill>
              </a:rPr>
              <a:t>non ammissibili all’intervento del Fondo (persone fisiche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r>
              <a:rPr lang="it-IT" sz="1600" b="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it-IT" sz="1600" b="0" dirty="0">
              <a:solidFill>
                <a:srgbClr val="002060"/>
              </a:solidFill>
            </a:endParaRPr>
          </a:p>
          <a:p>
            <a:pPr algn="just"/>
            <a:r>
              <a:rPr lang="it-IT" sz="1600" dirty="0">
                <a:solidFill>
                  <a:srgbClr val="002060"/>
                </a:solidFill>
              </a:rPr>
              <a:t>L'intermediario finanziatore può affidare</a:t>
            </a:r>
            <a:r>
              <a:rPr lang="it-IT" sz="1600" b="0" dirty="0">
                <a:solidFill>
                  <a:srgbClr val="002060"/>
                </a:solidFill>
              </a:rPr>
              <a:t>, con contratto da stipularsi </a:t>
            </a:r>
            <a:r>
              <a:rPr lang="it-IT" sz="1600" b="0" dirty="0" smtClean="0">
                <a:solidFill>
                  <a:srgbClr val="002060"/>
                </a:solidFill>
              </a:rPr>
              <a:t>in forma </a:t>
            </a:r>
            <a:r>
              <a:rPr lang="it-IT" sz="1600" b="0" dirty="0">
                <a:solidFill>
                  <a:srgbClr val="002060"/>
                </a:solidFill>
              </a:rPr>
              <a:t>scritta, </a:t>
            </a:r>
            <a:r>
              <a:rPr lang="it-IT" sz="1600" dirty="0">
                <a:solidFill>
                  <a:srgbClr val="002060"/>
                </a:solidFill>
              </a:rPr>
              <a:t>i servizi ausiliari di assistenza e monitoraggio, a </a:t>
            </a:r>
            <a:r>
              <a:rPr lang="it-IT" sz="1600" dirty="0" smtClean="0">
                <a:solidFill>
                  <a:srgbClr val="002060"/>
                </a:solidFill>
              </a:rPr>
              <a:t>soggetti specializzati </a:t>
            </a:r>
            <a:r>
              <a:rPr lang="it-IT" sz="1600" b="0" dirty="0">
                <a:solidFill>
                  <a:srgbClr val="002060"/>
                </a:solidFill>
              </a:rPr>
              <a:t>nella prestazione di tali attività. Il contratto deve prevedere, </a:t>
            </a:r>
            <a:r>
              <a:rPr lang="it-IT" sz="1600" b="0" dirty="0" smtClean="0">
                <a:solidFill>
                  <a:srgbClr val="002060"/>
                </a:solidFill>
              </a:rPr>
              <a:t>tra l'altro</a:t>
            </a:r>
            <a:r>
              <a:rPr lang="it-IT" sz="1600" b="0" dirty="0">
                <a:solidFill>
                  <a:srgbClr val="002060"/>
                </a:solidFill>
              </a:rPr>
              <a:t>, l'obbligo di riferire periodicamente all'intermediario </a:t>
            </a:r>
            <a:r>
              <a:rPr lang="it-IT" sz="1600" b="0" dirty="0" smtClean="0">
                <a:solidFill>
                  <a:srgbClr val="002060"/>
                </a:solidFill>
              </a:rPr>
              <a:t>l'andamento delle </a:t>
            </a:r>
            <a:r>
              <a:rPr lang="it-IT" sz="1600" b="0" dirty="0">
                <a:solidFill>
                  <a:srgbClr val="002060"/>
                </a:solidFill>
              </a:rPr>
              <a:t>attività svolte e i risultati conseguiti dai soggetti finanziati.</a:t>
            </a:r>
          </a:p>
          <a:p>
            <a:pPr algn="just"/>
            <a:endParaRPr lang="it-IT" sz="1600" b="0" dirty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>
                <a:solidFill>
                  <a:srgbClr val="00458A"/>
                </a:solidFill>
                <a:cs typeface="Arial" charset="0"/>
              </a:rPr>
              <a:t>La garanzia sulle operazioni di microcredito</a:t>
            </a:r>
          </a:p>
          <a:p>
            <a:r>
              <a:rPr lang="it-IT" sz="18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I servizi ausiliari di assistenza e monitoraggio </a:t>
            </a:r>
            <a:r>
              <a:rPr lang="it-IT" sz="1400" b="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(2/2)</a:t>
            </a:r>
            <a:endParaRPr lang="it-IT" sz="1400" b="0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981075" y="1285875"/>
            <a:ext cx="7911405" cy="5239469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/>
          <a:p>
            <a:pPr algn="just"/>
            <a:endParaRPr lang="it-IT" sz="1600" dirty="0" smtClean="0">
              <a:solidFill>
                <a:srgbClr val="002060"/>
              </a:solidFill>
            </a:endParaRPr>
          </a:p>
          <a:p>
            <a:pPr algn="just"/>
            <a:r>
              <a:rPr lang="it-IT" sz="1600" dirty="0" smtClean="0">
                <a:solidFill>
                  <a:srgbClr val="002060"/>
                </a:solidFill>
              </a:rPr>
              <a:t>I </a:t>
            </a:r>
            <a:r>
              <a:rPr lang="it-IT" sz="1600" dirty="0">
                <a:solidFill>
                  <a:srgbClr val="002060"/>
                </a:solidFill>
              </a:rPr>
              <a:t>finanziamenti non possono essere assistiti da garanzie reali </a:t>
            </a:r>
            <a:r>
              <a:rPr lang="it-IT" sz="1600" b="0" dirty="0">
                <a:solidFill>
                  <a:srgbClr val="002060"/>
                </a:solidFill>
              </a:rPr>
              <a:t>e non </a:t>
            </a:r>
            <a:r>
              <a:rPr lang="it-IT" sz="1600" b="0" dirty="0" smtClean="0">
                <a:solidFill>
                  <a:srgbClr val="002060"/>
                </a:solidFill>
              </a:rPr>
              <a:t>possono eccedere </a:t>
            </a:r>
            <a:r>
              <a:rPr lang="it-IT" sz="1600" b="0" dirty="0">
                <a:solidFill>
                  <a:srgbClr val="002060"/>
                </a:solidFill>
              </a:rPr>
              <a:t>il limite di </a:t>
            </a:r>
            <a:r>
              <a:rPr lang="it-IT" sz="1600" dirty="0">
                <a:solidFill>
                  <a:srgbClr val="002060"/>
                </a:solidFill>
              </a:rPr>
              <a:t>euro 25.000 </a:t>
            </a:r>
            <a:r>
              <a:rPr lang="it-IT" sz="1600" b="0" dirty="0">
                <a:solidFill>
                  <a:srgbClr val="002060"/>
                </a:solidFill>
              </a:rPr>
              <a:t>per ciascun beneficiario. </a:t>
            </a:r>
            <a:endParaRPr lang="it-IT" sz="1600" b="0" dirty="0" smtClean="0">
              <a:solidFill>
                <a:srgbClr val="002060"/>
              </a:solidFill>
            </a:endParaRPr>
          </a:p>
          <a:p>
            <a:pPr algn="just"/>
            <a:endParaRPr lang="it-IT" sz="1600" b="0" dirty="0" smtClean="0">
              <a:solidFill>
                <a:srgbClr val="002060"/>
              </a:solidFill>
            </a:endParaRPr>
          </a:p>
          <a:p>
            <a:pPr algn="just"/>
            <a:r>
              <a:rPr lang="it-IT" sz="1600" b="0" dirty="0" smtClean="0">
                <a:solidFill>
                  <a:srgbClr val="002060"/>
                </a:solidFill>
              </a:rPr>
              <a:t>Il </a:t>
            </a:r>
            <a:r>
              <a:rPr lang="it-IT" sz="1600" b="0" dirty="0">
                <a:solidFill>
                  <a:srgbClr val="002060"/>
                </a:solidFill>
              </a:rPr>
              <a:t>limite può </a:t>
            </a:r>
            <a:r>
              <a:rPr lang="it-IT" sz="1600" b="0" dirty="0" smtClean="0">
                <a:solidFill>
                  <a:srgbClr val="002060"/>
                </a:solidFill>
              </a:rPr>
              <a:t>essere </a:t>
            </a:r>
            <a:r>
              <a:rPr lang="it-IT" sz="1600" dirty="0" smtClean="0">
                <a:solidFill>
                  <a:srgbClr val="002060"/>
                </a:solidFill>
              </a:rPr>
              <a:t>aumentato </a:t>
            </a:r>
            <a:r>
              <a:rPr lang="it-IT" sz="1600" dirty="0">
                <a:solidFill>
                  <a:srgbClr val="002060"/>
                </a:solidFill>
              </a:rPr>
              <a:t>di euro 10.000</a:t>
            </a:r>
            <a:r>
              <a:rPr lang="it-IT" sz="1600" b="0" dirty="0">
                <a:solidFill>
                  <a:srgbClr val="002060"/>
                </a:solidFill>
              </a:rPr>
              <a:t>, qualora il contratto di finanziamento </a:t>
            </a:r>
            <a:r>
              <a:rPr lang="it-IT" sz="1600" b="0" dirty="0" smtClean="0">
                <a:solidFill>
                  <a:srgbClr val="002060"/>
                </a:solidFill>
              </a:rPr>
              <a:t>preveda </a:t>
            </a:r>
            <a:r>
              <a:rPr lang="it-IT" sz="1600" dirty="0" smtClean="0">
                <a:solidFill>
                  <a:srgbClr val="002060"/>
                </a:solidFill>
              </a:rPr>
              <a:t>l'erogazione </a:t>
            </a:r>
            <a:r>
              <a:rPr lang="it-IT" sz="1600" dirty="0">
                <a:solidFill>
                  <a:srgbClr val="002060"/>
                </a:solidFill>
              </a:rPr>
              <a:t>frazionata </a:t>
            </a:r>
            <a:r>
              <a:rPr lang="it-IT" sz="1600" b="0" dirty="0">
                <a:solidFill>
                  <a:srgbClr val="002060"/>
                </a:solidFill>
              </a:rPr>
              <a:t>subordinando i versamenti successivi </a:t>
            </a:r>
            <a:r>
              <a:rPr lang="it-IT" sz="1600" dirty="0">
                <a:solidFill>
                  <a:srgbClr val="002060"/>
                </a:solidFill>
              </a:rPr>
              <a:t>al </a:t>
            </a:r>
            <a:r>
              <a:rPr lang="it-IT" sz="1600" dirty="0" smtClean="0">
                <a:solidFill>
                  <a:srgbClr val="002060"/>
                </a:solidFill>
              </a:rPr>
              <a:t>verificarsi delle </a:t>
            </a:r>
            <a:r>
              <a:rPr lang="it-IT" sz="1600" dirty="0">
                <a:solidFill>
                  <a:srgbClr val="002060"/>
                </a:solidFill>
              </a:rPr>
              <a:t>seguenti condizioni</a:t>
            </a:r>
            <a:r>
              <a:rPr lang="it-IT" sz="1600" b="0" dirty="0" smtClean="0">
                <a:solidFill>
                  <a:srgbClr val="002060"/>
                </a:solidFill>
              </a:rPr>
              <a:t>:</a:t>
            </a:r>
            <a:endParaRPr lang="it-IT" sz="1600" b="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il </a:t>
            </a:r>
            <a:r>
              <a:rPr lang="it-IT" sz="1600" dirty="0">
                <a:solidFill>
                  <a:srgbClr val="002060"/>
                </a:solidFill>
              </a:rPr>
              <a:t>pagamento puntuale di almeno le ultime sei rate pregresse</a:t>
            </a:r>
            <a:r>
              <a:rPr lang="it-IT" sz="1600" b="0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lo </a:t>
            </a:r>
            <a:r>
              <a:rPr lang="it-IT" sz="1600" dirty="0">
                <a:solidFill>
                  <a:srgbClr val="002060"/>
                </a:solidFill>
              </a:rPr>
              <a:t>sviluppo del progetto finanziato</a:t>
            </a:r>
            <a:r>
              <a:rPr lang="it-IT" sz="1600" b="0" dirty="0">
                <a:solidFill>
                  <a:srgbClr val="002060"/>
                </a:solidFill>
              </a:rPr>
              <a:t>, attestato dal raggiungimento </a:t>
            </a:r>
            <a:r>
              <a:rPr lang="it-IT" sz="1600" b="0" dirty="0" smtClean="0">
                <a:solidFill>
                  <a:srgbClr val="002060"/>
                </a:solidFill>
              </a:rPr>
              <a:t>di risultati </a:t>
            </a:r>
            <a:r>
              <a:rPr lang="it-IT" sz="1600" b="0" dirty="0">
                <a:solidFill>
                  <a:srgbClr val="002060"/>
                </a:solidFill>
              </a:rPr>
              <a:t>intermedi stabiliti dal contratto e verificati dall'operatore </a:t>
            </a:r>
            <a:r>
              <a:rPr lang="it-IT" sz="1600" b="0" dirty="0" smtClean="0">
                <a:solidFill>
                  <a:srgbClr val="002060"/>
                </a:solidFill>
              </a:rPr>
              <a:t>di </a:t>
            </a:r>
            <a:r>
              <a:rPr lang="it-IT" sz="1600" b="0" i="1" dirty="0" smtClean="0">
                <a:solidFill>
                  <a:srgbClr val="002060"/>
                </a:solidFill>
              </a:rPr>
              <a:t>microcredito</a:t>
            </a:r>
            <a:r>
              <a:rPr lang="it-IT" sz="1600" b="0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it-IT" sz="1600" b="0" dirty="0" smtClean="0">
              <a:solidFill>
                <a:srgbClr val="002060"/>
              </a:solidFill>
            </a:endParaRPr>
          </a:p>
          <a:p>
            <a:pPr algn="just"/>
            <a:r>
              <a:rPr lang="it-IT" sz="1600" b="0" dirty="0" smtClean="0">
                <a:solidFill>
                  <a:srgbClr val="002060"/>
                </a:solidFill>
              </a:rPr>
              <a:t>L'intermediario </a:t>
            </a:r>
            <a:r>
              <a:rPr lang="it-IT" sz="1600" b="0" dirty="0">
                <a:solidFill>
                  <a:srgbClr val="002060"/>
                </a:solidFill>
              </a:rPr>
              <a:t>finanziatore può concedere allo stesso soggetto un </a:t>
            </a:r>
            <a:r>
              <a:rPr lang="it-IT" sz="1600" b="0" dirty="0" smtClean="0">
                <a:solidFill>
                  <a:srgbClr val="002060"/>
                </a:solidFill>
              </a:rPr>
              <a:t>nuovo finanziamento </a:t>
            </a:r>
            <a:r>
              <a:rPr lang="it-IT" sz="1600" b="0" dirty="0">
                <a:solidFill>
                  <a:srgbClr val="002060"/>
                </a:solidFill>
              </a:rPr>
              <a:t>per un ammontare, che sommato al debito residuo, </a:t>
            </a:r>
            <a:r>
              <a:rPr lang="it-IT" sz="1600" b="0" dirty="0" smtClean="0">
                <a:solidFill>
                  <a:srgbClr val="002060"/>
                </a:solidFill>
              </a:rPr>
              <a:t>non superi </a:t>
            </a:r>
            <a:r>
              <a:rPr lang="it-IT" sz="1600" b="0" dirty="0">
                <a:solidFill>
                  <a:srgbClr val="002060"/>
                </a:solidFill>
              </a:rPr>
              <a:t>il limite di </a:t>
            </a:r>
            <a:r>
              <a:rPr lang="it-IT" sz="1600" dirty="0">
                <a:solidFill>
                  <a:srgbClr val="002060"/>
                </a:solidFill>
              </a:rPr>
              <a:t>25.000 euro </a:t>
            </a:r>
            <a:r>
              <a:rPr lang="it-IT" sz="1600" b="0" dirty="0">
                <a:solidFill>
                  <a:srgbClr val="002060"/>
                </a:solidFill>
              </a:rPr>
              <a:t>o, nei casi previsti, di </a:t>
            </a:r>
            <a:r>
              <a:rPr lang="it-IT" sz="1600" dirty="0">
                <a:solidFill>
                  <a:srgbClr val="002060"/>
                </a:solidFill>
              </a:rPr>
              <a:t>35.000 euro</a:t>
            </a:r>
            <a:r>
              <a:rPr lang="it-IT" sz="1600" b="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>
                <a:solidFill>
                  <a:srgbClr val="00458A"/>
                </a:solidFill>
                <a:cs typeface="Arial" charset="0"/>
              </a:rPr>
              <a:t>La garanzia sulle operazioni di microcredito</a:t>
            </a:r>
          </a:p>
          <a:p>
            <a:r>
              <a:rPr lang="it-IT" sz="18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Le caratteristiche dei finanziamenti </a:t>
            </a:r>
            <a:r>
              <a:rPr lang="it-IT" sz="1400" b="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(1/2)</a:t>
            </a:r>
            <a:endParaRPr lang="it-IT" sz="1400" b="0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1057519" y="1285875"/>
            <a:ext cx="7834961" cy="5302250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/>
          <a:p>
            <a:pPr algn="just"/>
            <a:endParaRPr lang="it-IT" sz="1600" b="0" dirty="0" smtClean="0">
              <a:solidFill>
                <a:srgbClr val="002060"/>
              </a:solidFill>
            </a:endParaRPr>
          </a:p>
          <a:p>
            <a:pPr algn="just"/>
            <a:r>
              <a:rPr lang="it-IT" sz="1600" b="0" dirty="0" smtClean="0">
                <a:solidFill>
                  <a:srgbClr val="002060"/>
                </a:solidFill>
              </a:rPr>
              <a:t>Il </a:t>
            </a:r>
            <a:r>
              <a:rPr lang="it-IT" sz="1600" b="0" dirty="0">
                <a:solidFill>
                  <a:srgbClr val="002060"/>
                </a:solidFill>
              </a:rPr>
              <a:t>rimborso dei finanziamenti è regolato sulla base di un </a:t>
            </a:r>
            <a:r>
              <a:rPr lang="it-IT" sz="1600" dirty="0">
                <a:solidFill>
                  <a:srgbClr val="002060"/>
                </a:solidFill>
              </a:rPr>
              <a:t>piano con </a:t>
            </a:r>
            <a:r>
              <a:rPr lang="it-IT" sz="1600" dirty="0" smtClean="0">
                <a:solidFill>
                  <a:srgbClr val="002060"/>
                </a:solidFill>
              </a:rPr>
              <a:t>rate aventi </a:t>
            </a:r>
            <a:r>
              <a:rPr lang="it-IT" sz="1600" dirty="0">
                <a:solidFill>
                  <a:srgbClr val="002060"/>
                </a:solidFill>
              </a:rPr>
              <a:t>cadenza al massimo trimestrale</a:t>
            </a:r>
            <a:r>
              <a:rPr lang="it-IT" sz="1600" b="0" dirty="0">
                <a:solidFill>
                  <a:srgbClr val="002060"/>
                </a:solidFill>
              </a:rPr>
              <a:t>. La data di inizio del </a:t>
            </a:r>
            <a:r>
              <a:rPr lang="it-IT" sz="1600" b="0" dirty="0" smtClean="0">
                <a:solidFill>
                  <a:srgbClr val="002060"/>
                </a:solidFill>
              </a:rPr>
              <a:t>pagamento delle </a:t>
            </a:r>
            <a:r>
              <a:rPr lang="it-IT" sz="1600" b="0" dirty="0">
                <a:solidFill>
                  <a:srgbClr val="002060"/>
                </a:solidFill>
              </a:rPr>
              <a:t>rate può essere posposta per giustificate ragioni connesse con </a:t>
            </a:r>
            <a:r>
              <a:rPr lang="it-IT" sz="1600" b="0" dirty="0" smtClean="0">
                <a:solidFill>
                  <a:srgbClr val="002060"/>
                </a:solidFill>
              </a:rPr>
              <a:t>le caratteristiche </a:t>
            </a:r>
            <a:r>
              <a:rPr lang="it-IT" sz="1600" b="0" dirty="0">
                <a:solidFill>
                  <a:srgbClr val="002060"/>
                </a:solidFill>
              </a:rPr>
              <a:t>del progetto finanziato.</a:t>
            </a:r>
          </a:p>
          <a:p>
            <a:pPr algn="just"/>
            <a:r>
              <a:rPr lang="it-IT" sz="1600" b="0" dirty="0">
                <a:solidFill>
                  <a:srgbClr val="002060"/>
                </a:solidFill>
              </a:rPr>
              <a:t>La </a:t>
            </a:r>
            <a:r>
              <a:rPr lang="it-IT" sz="1600" dirty="0">
                <a:solidFill>
                  <a:srgbClr val="002060"/>
                </a:solidFill>
              </a:rPr>
              <a:t>durata massima del finanziamento non può essere superiore a 7 anni</a:t>
            </a:r>
            <a:r>
              <a:rPr lang="it-IT" sz="1600" b="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it-IT" b="0" dirty="0">
              <a:solidFill>
                <a:srgbClr val="002060"/>
              </a:solidFill>
            </a:endParaRPr>
          </a:p>
          <a:p>
            <a:pPr algn="just"/>
            <a:r>
              <a:rPr lang="it-IT" sz="1600" b="0" i="1" dirty="0" smtClean="0">
                <a:solidFill>
                  <a:srgbClr val="002060"/>
                </a:solidFill>
              </a:rPr>
              <a:t>Il </a:t>
            </a:r>
            <a:r>
              <a:rPr lang="it-IT" sz="1600" b="0" i="1" dirty="0">
                <a:solidFill>
                  <a:srgbClr val="002060"/>
                </a:solidFill>
              </a:rPr>
              <a:t>Decreto MEF 176/2014 contempla la possibilità di </a:t>
            </a:r>
            <a:r>
              <a:rPr lang="it-IT" sz="1600" b="0" i="1" dirty="0" smtClean="0">
                <a:solidFill>
                  <a:srgbClr val="002060"/>
                </a:solidFill>
              </a:rPr>
              <a:t>concedere operazioni </a:t>
            </a:r>
            <a:r>
              <a:rPr lang="it-IT" sz="1600" b="0" i="1" dirty="0">
                <a:solidFill>
                  <a:srgbClr val="002060"/>
                </a:solidFill>
              </a:rPr>
              <a:t>di microcredito di durata superiore a 7 anni, con il massimo di </a:t>
            </a:r>
            <a:r>
              <a:rPr lang="it-IT" sz="1600" b="0" i="1" dirty="0" smtClean="0">
                <a:solidFill>
                  <a:srgbClr val="002060"/>
                </a:solidFill>
              </a:rPr>
              <a:t>10 (</a:t>
            </a:r>
            <a:r>
              <a:rPr lang="it-IT" sz="1600" b="0" i="1" dirty="0">
                <a:solidFill>
                  <a:srgbClr val="002060"/>
                </a:solidFill>
              </a:rPr>
              <a:t>per il pagamento di corsi di formazione anche di natura universitaria o </a:t>
            </a:r>
            <a:r>
              <a:rPr lang="it-IT" sz="1600" b="0" i="1" dirty="0" smtClean="0">
                <a:solidFill>
                  <a:srgbClr val="002060"/>
                </a:solidFill>
              </a:rPr>
              <a:t>postuniversitaria volti </a:t>
            </a:r>
            <a:r>
              <a:rPr lang="it-IT" sz="1600" b="0" i="1" dirty="0">
                <a:solidFill>
                  <a:srgbClr val="002060"/>
                </a:solidFill>
              </a:rPr>
              <a:t>ad agevolare l’inserimento nel mercato del lavoro </a:t>
            </a:r>
            <a:r>
              <a:rPr lang="it-IT" sz="1600" b="0" i="1" dirty="0" smtClean="0">
                <a:solidFill>
                  <a:srgbClr val="002060"/>
                </a:solidFill>
              </a:rPr>
              <a:t>delle persone </a:t>
            </a:r>
            <a:r>
              <a:rPr lang="it-IT" sz="1600" b="0" i="1" dirty="0">
                <a:solidFill>
                  <a:srgbClr val="002060"/>
                </a:solidFill>
              </a:rPr>
              <a:t>fisiche beneficiarie del finanziamento). </a:t>
            </a:r>
            <a:r>
              <a:rPr lang="it-IT" sz="1600" i="1" dirty="0">
                <a:solidFill>
                  <a:srgbClr val="002060"/>
                </a:solidFill>
              </a:rPr>
              <a:t>Tale finalità è stata </a:t>
            </a:r>
            <a:r>
              <a:rPr lang="it-IT" sz="1600" i="1" dirty="0" smtClean="0">
                <a:solidFill>
                  <a:srgbClr val="002060"/>
                </a:solidFill>
              </a:rPr>
              <a:t>omessa in </a:t>
            </a:r>
            <a:r>
              <a:rPr lang="it-IT" sz="1600" i="1" dirty="0">
                <a:solidFill>
                  <a:srgbClr val="002060"/>
                </a:solidFill>
              </a:rPr>
              <a:t>quanto esclusivamente riferita a soggetti non ammissibili </a:t>
            </a:r>
            <a:r>
              <a:rPr lang="it-IT" sz="1600" i="1" dirty="0" smtClean="0">
                <a:solidFill>
                  <a:srgbClr val="002060"/>
                </a:solidFill>
              </a:rPr>
              <a:t>all’intervento del </a:t>
            </a:r>
            <a:r>
              <a:rPr lang="it-IT" sz="1600" i="1" dirty="0">
                <a:solidFill>
                  <a:srgbClr val="002060"/>
                </a:solidFill>
              </a:rPr>
              <a:t>Fondo</a:t>
            </a:r>
            <a:r>
              <a:rPr lang="it-IT" sz="1600" i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it-IT" b="0" dirty="0">
              <a:solidFill>
                <a:srgbClr val="002060"/>
              </a:solidFill>
            </a:endParaRPr>
          </a:p>
          <a:p>
            <a:pPr algn="just"/>
            <a:r>
              <a:rPr lang="it-IT" sz="1600" dirty="0">
                <a:solidFill>
                  <a:srgbClr val="002060"/>
                </a:solidFill>
              </a:rPr>
              <a:t>Gli intermediari concludono direttamente i contratti di finanziamento</a:t>
            </a:r>
            <a:r>
              <a:rPr lang="it-IT" sz="1600" b="0" dirty="0">
                <a:solidFill>
                  <a:srgbClr val="002060"/>
                </a:solidFill>
              </a:rPr>
              <a:t>. Per </a:t>
            </a:r>
            <a:r>
              <a:rPr lang="it-IT" sz="1600" b="0" dirty="0" smtClean="0">
                <a:solidFill>
                  <a:srgbClr val="002060"/>
                </a:solidFill>
              </a:rPr>
              <a:t>la promozione </a:t>
            </a:r>
            <a:r>
              <a:rPr lang="it-IT" sz="1600" b="0" dirty="0">
                <a:solidFill>
                  <a:srgbClr val="002060"/>
                </a:solidFill>
              </a:rPr>
              <a:t>e il collocamento dei contratti di finanziamento, ove non </a:t>
            </a:r>
            <a:r>
              <a:rPr lang="it-IT" sz="1600" b="0" dirty="0" smtClean="0">
                <a:solidFill>
                  <a:srgbClr val="002060"/>
                </a:solidFill>
              </a:rPr>
              <a:t>curati direttamente</a:t>
            </a:r>
            <a:r>
              <a:rPr lang="it-IT" sz="1600" b="0" dirty="0">
                <a:solidFill>
                  <a:srgbClr val="002060"/>
                </a:solidFill>
              </a:rPr>
              <a:t>, gli intermediari possono avvalersi esclusivamente di </a:t>
            </a:r>
            <a:r>
              <a:rPr lang="it-IT" sz="1600" b="0" dirty="0" smtClean="0">
                <a:solidFill>
                  <a:srgbClr val="002060"/>
                </a:solidFill>
              </a:rPr>
              <a:t>soggetti specializzati </a:t>
            </a:r>
            <a:r>
              <a:rPr lang="it-IT" sz="1600" b="0" dirty="0">
                <a:solidFill>
                  <a:srgbClr val="002060"/>
                </a:solidFill>
              </a:rPr>
              <a:t>nella prestazione dei servizi ausiliari di assistenza </a:t>
            </a:r>
            <a:r>
              <a:rPr lang="it-IT" sz="1600" b="0" dirty="0" smtClean="0">
                <a:solidFill>
                  <a:srgbClr val="002060"/>
                </a:solidFill>
              </a:rPr>
              <a:t>e monitoraggio</a:t>
            </a:r>
            <a:r>
              <a:rPr lang="it-IT" sz="1600" b="0" dirty="0">
                <a:solidFill>
                  <a:srgbClr val="002060"/>
                </a:solidFill>
              </a:rPr>
              <a:t>.</a:t>
            </a:r>
          </a:p>
          <a:p>
            <a:endParaRPr lang="it-IT" sz="1900" b="0" dirty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>
                <a:solidFill>
                  <a:srgbClr val="00458A"/>
                </a:solidFill>
                <a:cs typeface="Arial" charset="0"/>
              </a:rPr>
              <a:t>La garanzia sulle operazioni di microcredito</a:t>
            </a:r>
          </a:p>
          <a:p>
            <a:r>
              <a:rPr lang="it-IT" sz="18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Le caratteristiche dei finanziamenti </a:t>
            </a:r>
            <a:r>
              <a:rPr lang="it-IT" sz="1400" b="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(2/2)</a:t>
            </a:r>
            <a:endParaRPr lang="it-IT" sz="1400" b="0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Line 3"/>
          <p:cNvSpPr>
            <a:spLocks noChangeShapeType="1"/>
          </p:cNvSpPr>
          <p:nvPr/>
        </p:nvSpPr>
        <p:spPr bwMode="auto">
          <a:xfrm flipH="1">
            <a:off x="2219325" y="3308350"/>
            <a:ext cx="6297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2408238" y="2892623"/>
            <a:ext cx="6411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buClr>
                <a:srgbClr val="00458A"/>
              </a:buClr>
              <a:buFont typeface="Webdings" pitchFamily="18" charset="2"/>
              <a:buNone/>
            </a:pPr>
            <a:r>
              <a:rPr lang="it-IT" sz="2000" b="1" dirty="0" smtClean="0">
                <a:solidFill>
                  <a:srgbClr val="00458A"/>
                </a:solidFill>
                <a:cs typeface="Arial" charset="0"/>
              </a:rPr>
              <a:t>La procedura di prenotazione </a:t>
            </a:r>
            <a:r>
              <a:rPr lang="it-IT" sz="2000" b="1" i="1" dirty="0" smtClean="0">
                <a:solidFill>
                  <a:srgbClr val="00458A"/>
                </a:solidFill>
                <a:cs typeface="Arial" charset="0"/>
              </a:rPr>
              <a:t>on </a:t>
            </a:r>
            <a:r>
              <a:rPr lang="it-IT" sz="2000" b="1" i="1" dirty="0" err="1" smtClean="0">
                <a:solidFill>
                  <a:srgbClr val="00458A"/>
                </a:solidFill>
                <a:cs typeface="Arial" charset="0"/>
              </a:rPr>
              <a:t>line</a:t>
            </a:r>
            <a:r>
              <a:rPr lang="it-IT" sz="2000" b="1" i="1" dirty="0" smtClean="0">
                <a:solidFill>
                  <a:srgbClr val="00458A"/>
                </a:solidFill>
                <a:cs typeface="Arial" charset="0"/>
              </a:rPr>
              <a:t> </a:t>
            </a:r>
            <a:r>
              <a:rPr lang="it-IT" sz="2000" b="1" dirty="0" smtClean="0">
                <a:solidFill>
                  <a:srgbClr val="00458A"/>
                </a:solidFill>
                <a:cs typeface="Arial" charset="0"/>
              </a:rPr>
              <a:t>della garanzia</a:t>
            </a:r>
            <a:endParaRPr lang="de-DE" sz="2000" b="1" i="1" dirty="0">
              <a:solidFill>
                <a:srgbClr val="00458A"/>
              </a:solidFill>
              <a:cs typeface="Arial" charset="0"/>
            </a:endParaRPr>
          </a:p>
        </p:txBody>
      </p:sp>
      <p:pic>
        <p:nvPicPr>
          <p:cNvPr id="138245" name="Picture 5" descr="White Sphere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5961" y="2597756"/>
            <a:ext cx="669775" cy="68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971600" y="548680"/>
            <a:ext cx="7992888" cy="43204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r>
              <a:rPr lang="it-IT" sz="2000" kern="0" dirty="0" smtClean="0">
                <a:solidFill>
                  <a:srgbClr val="00458A"/>
                </a:solidFill>
                <a:cs typeface="Arial" charset="0"/>
              </a:rPr>
              <a:t>La garanzia sulle operazioni di microcredito</a:t>
            </a:r>
            <a:endParaRPr lang="it-IT" sz="2000" kern="0" dirty="0">
              <a:solidFill>
                <a:srgbClr val="00458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La procedura di prenotazione della garanzia </a:t>
            </a:r>
          </a:p>
          <a:p>
            <a:r>
              <a:rPr lang="it-IT" sz="16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Creazione dell’account </a:t>
            </a:r>
            <a:endParaRPr lang="it-IT" sz="1400" b="0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99" y="1196752"/>
            <a:ext cx="8143597" cy="5089748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 bwMode="auto">
          <a:xfrm>
            <a:off x="1475656" y="2348880"/>
            <a:ext cx="1728192" cy="648072"/>
          </a:xfrm>
          <a:prstGeom prst="ellipse">
            <a:avLst/>
          </a:prstGeom>
          <a:noFill/>
          <a:ln w="38100" cap="flat" cmpd="sng" algn="ctr">
            <a:solidFill>
              <a:srgbClr val="FF5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838729" y="6500563"/>
            <a:ext cx="3949296" cy="312813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defTabSz="892175">
              <a:spcBef>
                <a:spcPct val="20000"/>
              </a:spcBef>
              <a:buClr>
                <a:srgbClr val="E2001A"/>
              </a:buClr>
            </a:pPr>
            <a:r>
              <a:rPr lang="it-IT" sz="13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Osaka" pitchFamily="1" charset="-128"/>
              </a:rPr>
              <a:t>Link sito web: </a:t>
            </a:r>
            <a:r>
              <a:rPr lang="it-IT" sz="1300" dirty="0" smtClean="0">
                <a:solidFill>
                  <a:srgbClr val="0070C0"/>
                </a:solidFill>
                <a:latin typeface="Arial" charset="0"/>
                <a:ea typeface="Osaka" pitchFamily="1" charset="-128"/>
              </a:rPr>
              <a:t>https</a:t>
            </a:r>
            <a:r>
              <a:rPr lang="it-IT" sz="1300" dirty="0">
                <a:solidFill>
                  <a:srgbClr val="0070C0"/>
                </a:solidFill>
                <a:latin typeface="Arial" charset="0"/>
                <a:ea typeface="Osaka" pitchFamily="1" charset="-128"/>
              </a:rPr>
              <a:t>://www.mcc.it/microcredito/</a:t>
            </a:r>
            <a:endParaRPr kumimoji="0" lang="it-IT" sz="13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La procedura di prenotazione della garanzia </a:t>
            </a:r>
          </a:p>
          <a:p>
            <a:r>
              <a:rPr lang="it-IT" sz="16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Registrazione</a:t>
            </a:r>
            <a:endParaRPr lang="it-IT" sz="1400" b="0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2" y="1057592"/>
            <a:ext cx="7416823" cy="532373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 bwMode="auto">
          <a:xfrm>
            <a:off x="6444208" y="5733256"/>
            <a:ext cx="2016224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La procedura di prenotazione della garanzia </a:t>
            </a:r>
          </a:p>
          <a:p>
            <a:r>
              <a:rPr lang="it-IT" sz="16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Richiesta di conferma</a:t>
            </a:r>
            <a:endParaRPr lang="it-IT" sz="1400" b="0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057592"/>
            <a:ext cx="7560839" cy="54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71600" y="2512055"/>
            <a:ext cx="7920990" cy="3293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rgbClr val="00458A"/>
                </a:solidFill>
                <a:latin typeface="+mn-lt"/>
              </a:rPr>
              <a:t>Il Fondo di Garanzia </a:t>
            </a:r>
            <a:r>
              <a:rPr lang="it-IT" sz="1600" b="0" dirty="0" smtClean="0">
                <a:solidFill>
                  <a:srgbClr val="00458A"/>
                </a:solidFill>
                <a:latin typeface="+mn-lt"/>
              </a:rPr>
              <a:t> è uno strumento di mitigazione del rischio di credito, operativo presso il Ministero dello sviluppo economico, a sostegno delle PMI.</a:t>
            </a:r>
          </a:p>
          <a:p>
            <a:pPr algn="just"/>
            <a:endParaRPr lang="it-IT" sz="1600" b="0" dirty="0" smtClean="0">
              <a:solidFill>
                <a:srgbClr val="00458A"/>
              </a:solidFill>
              <a:latin typeface="+mn-lt"/>
            </a:endParaRPr>
          </a:p>
          <a:p>
            <a:pPr algn="just"/>
            <a:r>
              <a:rPr lang="it-IT" sz="1600" b="0" dirty="0" smtClean="0">
                <a:solidFill>
                  <a:srgbClr val="00458A"/>
                </a:solidFill>
                <a:latin typeface="+mn-lt"/>
              </a:rPr>
              <a:t>Il </a:t>
            </a:r>
            <a:r>
              <a:rPr lang="it-IT" sz="1600" dirty="0" smtClean="0">
                <a:solidFill>
                  <a:srgbClr val="00458A"/>
                </a:solidFill>
                <a:latin typeface="+mn-lt"/>
              </a:rPr>
              <a:t>Fondo</a:t>
            </a:r>
            <a:r>
              <a:rPr lang="it-IT" sz="1600" b="0" dirty="0" smtClean="0">
                <a:solidFill>
                  <a:srgbClr val="00458A"/>
                </a:solidFill>
                <a:latin typeface="+mn-lt"/>
              </a:rPr>
              <a:t> sostiene lo sviluppo delle micro, piccole e medie imprese italiane riconoscendo una garanzia pubblica a fronte di finanziamenti concessi dalle banche</a:t>
            </a:r>
          </a:p>
          <a:p>
            <a:pPr algn="just"/>
            <a:endParaRPr lang="it-IT" sz="1600" b="0" dirty="0" smtClean="0">
              <a:solidFill>
                <a:srgbClr val="00458A"/>
              </a:solidFill>
              <a:latin typeface="+mn-lt"/>
            </a:endParaRPr>
          </a:p>
          <a:p>
            <a:pPr algn="just"/>
            <a:r>
              <a:rPr lang="it-IT" sz="1600" b="0" dirty="0" smtClean="0">
                <a:solidFill>
                  <a:srgbClr val="00458A"/>
                </a:solidFill>
                <a:latin typeface="+mn-lt"/>
              </a:rPr>
              <a:t>L’impresa che si rivolge al </a:t>
            </a:r>
            <a:r>
              <a:rPr lang="it-IT" sz="1600" dirty="0" smtClean="0">
                <a:solidFill>
                  <a:srgbClr val="00458A"/>
                </a:solidFill>
                <a:latin typeface="+mn-lt"/>
              </a:rPr>
              <a:t>Fondo di Garanzia </a:t>
            </a:r>
            <a:r>
              <a:rPr lang="it-IT" sz="1600" b="0" dirty="0" smtClean="0">
                <a:solidFill>
                  <a:srgbClr val="00458A"/>
                </a:solidFill>
                <a:latin typeface="+mn-lt"/>
              </a:rPr>
              <a:t>non ha un contributo in denaro, ma la concreta possibilità di ottenere finanziamenti senza garanzie aggiuntive sugli importi garantiti dal </a:t>
            </a:r>
            <a:r>
              <a:rPr lang="it-IT" sz="1600" dirty="0" smtClean="0">
                <a:solidFill>
                  <a:srgbClr val="00458A"/>
                </a:solidFill>
                <a:latin typeface="+mn-lt"/>
              </a:rPr>
              <a:t>Fondo</a:t>
            </a:r>
            <a:r>
              <a:rPr lang="it-IT" sz="1600" b="0" dirty="0" smtClean="0">
                <a:solidFill>
                  <a:srgbClr val="00458A"/>
                </a:solidFill>
                <a:latin typeface="+mn-lt"/>
              </a:rPr>
              <a:t>.</a:t>
            </a:r>
          </a:p>
          <a:p>
            <a:pPr algn="just"/>
            <a:endParaRPr lang="it-IT" sz="1600" b="0" dirty="0" smtClean="0">
              <a:solidFill>
                <a:srgbClr val="002060"/>
              </a:solidFill>
              <a:latin typeface="+mn-lt"/>
            </a:endParaRPr>
          </a:p>
          <a:p>
            <a:pPr algn="just"/>
            <a:endParaRPr lang="it-IT" sz="1600" b="0" dirty="0" smtClean="0">
              <a:solidFill>
                <a:srgbClr val="002060"/>
              </a:solidFill>
              <a:latin typeface="+mn-lt"/>
            </a:endParaRPr>
          </a:p>
          <a:p>
            <a:pPr algn="just"/>
            <a:endParaRPr lang="it-IT" sz="1600" b="0" dirty="0" smtClean="0">
              <a:solidFill>
                <a:srgbClr val="002060"/>
              </a:solidFill>
            </a:endParaRPr>
          </a:p>
          <a:p>
            <a:pPr algn="just"/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71600" y="548680"/>
            <a:ext cx="7992888" cy="43204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it-IT" sz="1900" dirty="0">
                <a:solidFill>
                  <a:srgbClr val="00458A"/>
                </a:solidFill>
                <a:ea typeface="+mj-ea"/>
                <a:cs typeface="Arial" panose="020B0604020202020204" pitchFamily="34" charset="0"/>
              </a:rPr>
              <a:t>Il Fondo di garanzia per le PMI</a:t>
            </a:r>
            <a:br>
              <a:rPr lang="it-IT" sz="1900" dirty="0">
                <a:solidFill>
                  <a:srgbClr val="00458A"/>
                </a:solidFill>
                <a:ea typeface="+mj-ea"/>
                <a:cs typeface="Arial" panose="020B0604020202020204" pitchFamily="34" charset="0"/>
              </a:rPr>
            </a:br>
            <a:endParaRPr lang="it-IT" sz="1900" dirty="0">
              <a:solidFill>
                <a:srgbClr val="00458A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71600" y="1196752"/>
            <a:ext cx="7920929" cy="918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86493" tIns="43247" rIns="86493" bIns="43247">
            <a:spAutoFit/>
          </a:bodyPr>
          <a:lstStyle/>
          <a:p>
            <a:pPr algn="just">
              <a:spcBef>
                <a:spcPct val="50000"/>
              </a:spcBef>
              <a:buClr>
                <a:srgbClr val="E2001A"/>
              </a:buClr>
              <a:buFont typeface="Webdings" pitchFamily="18" charset="2"/>
              <a:buNone/>
              <a:defRPr/>
            </a:pPr>
            <a:r>
              <a:rPr lang="it-IT" sz="1800" dirty="0">
                <a:solidFill>
                  <a:srgbClr val="00458A"/>
                </a:solidFill>
                <a:latin typeface="+mn-lt"/>
                <a:ea typeface="+mn-ea"/>
                <a:cs typeface="+mn-cs"/>
              </a:rPr>
              <a:t>Il Fondo di garanzia per le PMI viene costituito presso MCC con Legge n. 662/96 (art. 2, comma 100, lettera a) “</a:t>
            </a:r>
            <a:r>
              <a:rPr lang="it-IT" sz="1800" i="1" dirty="0">
                <a:solidFill>
                  <a:srgbClr val="00458A"/>
                </a:solidFill>
                <a:latin typeface="+mn-lt"/>
                <a:ea typeface="+mn-ea"/>
                <a:cs typeface="+mn-cs"/>
              </a:rPr>
              <a:t>allo scopo di assicurare una parziale assicurazione ai crediti concessi dagli istituti di credito a favore delle piccole e medie imprese</a:t>
            </a:r>
            <a:r>
              <a:rPr lang="it-IT" sz="1800" dirty="0">
                <a:solidFill>
                  <a:srgbClr val="00458A"/>
                </a:solidFill>
                <a:latin typeface="+mn-lt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44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La procedura di prenotazione della garanzia </a:t>
            </a:r>
          </a:p>
          <a:p>
            <a:r>
              <a:rPr lang="it-IT" sz="16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Ricezione mail con credenziali di accesso alla prenotazione</a:t>
            </a:r>
            <a:endParaRPr lang="it-IT" sz="1400" b="0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0" y="1124841"/>
            <a:ext cx="7200801" cy="540050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 bwMode="auto">
          <a:xfrm>
            <a:off x="1331640" y="5877272"/>
            <a:ext cx="7200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La procedura di prenotazione della garanzia </a:t>
            </a:r>
          </a:p>
          <a:p>
            <a:r>
              <a:rPr lang="it-IT" sz="16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Accesso alla prenotazione </a:t>
            </a:r>
            <a:r>
              <a:rPr lang="it-IT" sz="1400" b="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(1/2)</a:t>
            </a:r>
            <a:endParaRPr lang="it-IT" sz="1400" b="0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99" y="1196752"/>
            <a:ext cx="8143597" cy="5089748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 bwMode="auto">
          <a:xfrm>
            <a:off x="6444208" y="2228057"/>
            <a:ext cx="2664296" cy="840903"/>
          </a:xfrm>
          <a:prstGeom prst="ellipse">
            <a:avLst/>
          </a:prstGeom>
          <a:noFill/>
          <a:ln w="38100" cap="flat" cmpd="sng" algn="ctr">
            <a:solidFill>
              <a:srgbClr val="FF5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838729" y="6500563"/>
            <a:ext cx="3949296" cy="312813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defTabSz="892175">
              <a:spcBef>
                <a:spcPct val="20000"/>
              </a:spcBef>
              <a:buClr>
                <a:srgbClr val="E2001A"/>
              </a:buClr>
            </a:pPr>
            <a:r>
              <a:rPr lang="it-IT" sz="13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Osaka" pitchFamily="1" charset="-128"/>
              </a:rPr>
              <a:t>Link sito web: </a:t>
            </a:r>
            <a:r>
              <a:rPr lang="it-IT" sz="1300" dirty="0" smtClean="0">
                <a:solidFill>
                  <a:srgbClr val="0070C0"/>
                </a:solidFill>
                <a:latin typeface="Arial" charset="0"/>
                <a:ea typeface="Osaka" pitchFamily="1" charset="-128"/>
              </a:rPr>
              <a:t>https</a:t>
            </a:r>
            <a:r>
              <a:rPr lang="it-IT" sz="1300" dirty="0">
                <a:solidFill>
                  <a:srgbClr val="0070C0"/>
                </a:solidFill>
                <a:latin typeface="Arial" charset="0"/>
                <a:ea typeface="Osaka" pitchFamily="1" charset="-128"/>
              </a:rPr>
              <a:t>://www.mcc.it/microcredito/</a:t>
            </a:r>
            <a:endParaRPr kumimoji="0" lang="it-IT" sz="13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La procedura di prenotazione della garanzia </a:t>
            </a:r>
          </a:p>
          <a:p>
            <a:r>
              <a:rPr lang="it-IT" sz="160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Accesso alla prenotazione </a:t>
            </a:r>
            <a:r>
              <a:rPr lang="it-IT" sz="1400" b="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(2/</a:t>
            </a:r>
            <a:r>
              <a:rPr lang="it-IT" sz="1400" b="0" i="1" kern="0" dirty="0" err="1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2</a:t>
            </a:r>
            <a:r>
              <a:rPr lang="it-IT" sz="1400" b="0" i="1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)</a:t>
            </a:r>
            <a:endParaRPr lang="it-IT" sz="1400" b="0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1125091"/>
            <a:ext cx="7560840" cy="5544269"/>
          </a:xfrm>
          <a:prstGeom prst="rect">
            <a:avLst/>
          </a:prstGeom>
          <a:ln>
            <a:solidFill>
              <a:srgbClr val="FF5050"/>
            </a:solidFill>
          </a:ln>
        </p:spPr>
      </p:pic>
      <p:sp>
        <p:nvSpPr>
          <p:cNvPr id="11" name="Ovale 10"/>
          <p:cNvSpPr/>
          <p:nvPr/>
        </p:nvSpPr>
        <p:spPr bwMode="auto">
          <a:xfrm>
            <a:off x="2123728" y="3933056"/>
            <a:ext cx="4464496" cy="648072"/>
          </a:xfrm>
          <a:prstGeom prst="ellipse">
            <a:avLst/>
          </a:prstGeom>
          <a:noFill/>
          <a:ln w="38100" cap="flat" cmpd="sng" algn="ctr">
            <a:solidFill>
              <a:srgbClr val="FF5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3" name="Ovale 12"/>
          <p:cNvSpPr/>
          <p:nvPr/>
        </p:nvSpPr>
        <p:spPr bwMode="auto">
          <a:xfrm>
            <a:off x="1835696" y="2060848"/>
            <a:ext cx="914400" cy="144016"/>
          </a:xfrm>
          <a:prstGeom prst="ellipse">
            <a:avLst/>
          </a:prstGeom>
          <a:noFill/>
          <a:ln w="28575" cap="flat" cmpd="sng" algn="ctr">
            <a:solidFill>
              <a:srgbClr val="FF5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9" name="Rettangolo 18"/>
          <p:cNvSpPr/>
          <p:nvPr/>
        </p:nvSpPr>
        <p:spPr bwMode="auto">
          <a:xfrm>
            <a:off x="6948264" y="1916832"/>
            <a:ext cx="792088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La procedura di prenotazione della garanzia </a:t>
            </a:r>
          </a:p>
          <a:p>
            <a:r>
              <a:rPr lang="it-IT" sz="1600" i="1" kern="1200" dirty="0" smtClean="0">
                <a:solidFill>
                  <a:srgbClr val="00458A"/>
                </a:solidFill>
                <a:latin typeface="Arial" pitchFamily="34" charset="0"/>
                <a:cs typeface="Arial" panose="020B0604020202020204" pitchFamily="34" charset="0"/>
              </a:rPr>
              <a:t>Messaggio di </a:t>
            </a:r>
            <a:r>
              <a:rPr lang="it-IT" sz="1600" i="1" kern="1200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errore</a:t>
            </a:r>
            <a:r>
              <a:rPr lang="it-IT" sz="1600" i="1" kern="1200" dirty="0" smtClean="0">
                <a:solidFill>
                  <a:srgbClr val="00458A"/>
                </a:solidFill>
                <a:latin typeface="Arial" pitchFamily="34" charset="0"/>
                <a:cs typeface="Arial" panose="020B0604020202020204" pitchFamily="34" charset="0"/>
              </a:rPr>
              <a:t>:l’importo eccede il limite massimo</a:t>
            </a:r>
            <a:endParaRPr lang="it-IT" sz="1600" i="1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1331640" y="5877272"/>
            <a:ext cx="7200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pic>
        <p:nvPicPr>
          <p:cNvPr id="10" name="Immagin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134457"/>
            <a:ext cx="7416823" cy="546289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 bwMode="auto">
          <a:xfrm>
            <a:off x="1187624" y="6309320"/>
            <a:ext cx="194421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3" name="Ovale 12"/>
          <p:cNvSpPr/>
          <p:nvPr/>
        </p:nvSpPr>
        <p:spPr bwMode="auto">
          <a:xfrm>
            <a:off x="1979712" y="3645024"/>
            <a:ext cx="2232248" cy="648072"/>
          </a:xfrm>
          <a:prstGeom prst="ellipse">
            <a:avLst/>
          </a:prstGeom>
          <a:noFill/>
          <a:ln w="38100" cap="flat" cmpd="sng" algn="ctr">
            <a:solidFill>
              <a:srgbClr val="FF5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6948264" y="1916832"/>
            <a:ext cx="9361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La procedura di prenotazione della garanzia </a:t>
            </a:r>
          </a:p>
          <a:p>
            <a:r>
              <a:rPr lang="it-IT" sz="1600" i="1" kern="1200" dirty="0" smtClean="0">
                <a:solidFill>
                  <a:srgbClr val="00458A"/>
                </a:solidFill>
                <a:latin typeface="Arial" pitchFamily="34" charset="0"/>
                <a:cs typeface="Arial" panose="020B0604020202020204" pitchFamily="34" charset="0"/>
              </a:rPr>
              <a:t>Inserimento importo corretto, entro il limite massimo</a:t>
            </a:r>
            <a:endParaRPr lang="it-IT" sz="1600" i="1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1331640" y="5877272"/>
            <a:ext cx="7200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1187624" y="6309320"/>
            <a:ext cx="194421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pic>
        <p:nvPicPr>
          <p:cNvPr id="14" name="Immagine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1125438"/>
            <a:ext cx="7632847" cy="5399906"/>
          </a:xfrm>
          <a:prstGeom prst="rect">
            <a:avLst/>
          </a:prstGeom>
        </p:spPr>
      </p:pic>
      <p:sp>
        <p:nvSpPr>
          <p:cNvPr id="15" name="Ovale 14"/>
          <p:cNvSpPr/>
          <p:nvPr/>
        </p:nvSpPr>
        <p:spPr bwMode="auto">
          <a:xfrm>
            <a:off x="3563888" y="4581128"/>
            <a:ext cx="864096" cy="216024"/>
          </a:xfrm>
          <a:prstGeom prst="ellipse">
            <a:avLst/>
          </a:prstGeom>
          <a:noFill/>
          <a:ln w="38100" cap="flat" cmpd="sng" algn="ctr">
            <a:solidFill>
              <a:srgbClr val="FF5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6" name="Freccia in giù 15"/>
          <p:cNvSpPr/>
          <p:nvPr/>
        </p:nvSpPr>
        <p:spPr bwMode="auto">
          <a:xfrm rot="3554504">
            <a:off x="5694211" y="5656384"/>
            <a:ext cx="216024" cy="360040"/>
          </a:xfrm>
          <a:prstGeom prst="downArrow">
            <a:avLst>
              <a:gd name="adj1" fmla="val 43281"/>
              <a:gd name="adj2" fmla="val 31187"/>
            </a:avLst>
          </a:prstGeom>
          <a:solidFill>
            <a:srgbClr val="FF505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7" name="Rettangolo 16"/>
          <p:cNvSpPr/>
          <p:nvPr/>
        </p:nvSpPr>
        <p:spPr bwMode="auto">
          <a:xfrm>
            <a:off x="6948264" y="1844824"/>
            <a:ext cx="9361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La procedura di prenotazione della garanzia </a:t>
            </a:r>
          </a:p>
          <a:p>
            <a:r>
              <a:rPr lang="it-IT" sz="1600" i="1" dirty="0" smtClean="0">
                <a:solidFill>
                  <a:srgbClr val="00458A"/>
                </a:solidFill>
                <a:latin typeface="Arial" pitchFamily="34" charset="0"/>
                <a:cs typeface="Arial" panose="020B0604020202020204" pitchFamily="34" charset="0"/>
              </a:rPr>
              <a:t>Stampa ricevuta prenotazione</a:t>
            </a:r>
            <a:endParaRPr lang="it-IT" sz="1600" i="1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1331640" y="5877272"/>
            <a:ext cx="7200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1187624" y="6309320"/>
            <a:ext cx="194421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pic>
        <p:nvPicPr>
          <p:cNvPr id="13" name="Immagine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1085611"/>
            <a:ext cx="7560839" cy="5511741"/>
          </a:xfrm>
          <a:prstGeom prst="rect">
            <a:avLst/>
          </a:prstGeom>
        </p:spPr>
      </p:pic>
      <p:sp>
        <p:nvSpPr>
          <p:cNvPr id="16" name="Freccia in giù 15"/>
          <p:cNvSpPr/>
          <p:nvPr/>
        </p:nvSpPr>
        <p:spPr bwMode="auto">
          <a:xfrm rot="4729273">
            <a:off x="6749501" y="2216124"/>
            <a:ext cx="265684" cy="665668"/>
          </a:xfrm>
          <a:prstGeom prst="downArrow">
            <a:avLst>
              <a:gd name="adj1" fmla="val 43281"/>
              <a:gd name="adj2" fmla="val 31187"/>
            </a:avLst>
          </a:prstGeom>
          <a:solidFill>
            <a:srgbClr val="FF505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7" name="Ovale 16"/>
          <p:cNvSpPr/>
          <p:nvPr/>
        </p:nvSpPr>
        <p:spPr bwMode="auto">
          <a:xfrm>
            <a:off x="3275856" y="2348880"/>
            <a:ext cx="3024336" cy="576064"/>
          </a:xfrm>
          <a:prstGeom prst="ellipse">
            <a:avLst/>
          </a:prstGeom>
          <a:noFill/>
          <a:ln w="38100" cap="flat" cmpd="sng" algn="ctr">
            <a:solidFill>
              <a:srgbClr val="FF5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La procedura di prenotazione della garanzia </a:t>
            </a:r>
          </a:p>
          <a:p>
            <a:r>
              <a:rPr lang="it-IT" sz="1600" i="1" kern="1200" dirty="0" smtClean="0">
                <a:solidFill>
                  <a:srgbClr val="00458A"/>
                </a:solidFill>
                <a:latin typeface="Arial" pitchFamily="34" charset="0"/>
                <a:cs typeface="Arial" panose="020B0604020202020204" pitchFamily="34" charset="0"/>
              </a:rPr>
              <a:t>Elenco prenotazioni aggiornato – inserimento nuova prenotazione</a:t>
            </a:r>
            <a:endParaRPr lang="it-IT" sz="1600" i="1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1331640" y="5877272"/>
            <a:ext cx="7200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1187624" y="6309320"/>
            <a:ext cx="194421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pic>
        <p:nvPicPr>
          <p:cNvPr id="14" name="Immagine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1125091"/>
            <a:ext cx="7704855" cy="547226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 bwMode="auto">
          <a:xfrm>
            <a:off x="1115616" y="6165304"/>
            <a:ext cx="20162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8" name="Ovale 17"/>
          <p:cNvSpPr/>
          <p:nvPr/>
        </p:nvSpPr>
        <p:spPr bwMode="auto">
          <a:xfrm>
            <a:off x="2123728" y="3933056"/>
            <a:ext cx="4464496" cy="648072"/>
          </a:xfrm>
          <a:prstGeom prst="ellipse">
            <a:avLst/>
          </a:prstGeom>
          <a:noFill/>
          <a:ln w="38100" cap="flat" cmpd="sng" algn="ctr">
            <a:solidFill>
              <a:srgbClr val="FF5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9" name="Freccia in giù 18"/>
          <p:cNvSpPr/>
          <p:nvPr/>
        </p:nvSpPr>
        <p:spPr bwMode="auto">
          <a:xfrm rot="16768115">
            <a:off x="1435203" y="1613622"/>
            <a:ext cx="265684" cy="790394"/>
          </a:xfrm>
          <a:prstGeom prst="downArrow">
            <a:avLst>
              <a:gd name="adj1" fmla="val 43281"/>
              <a:gd name="adj2" fmla="val 31187"/>
            </a:avLst>
          </a:prstGeom>
          <a:solidFill>
            <a:srgbClr val="FF505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20" name="Freccia in giù 19"/>
          <p:cNvSpPr/>
          <p:nvPr/>
        </p:nvSpPr>
        <p:spPr bwMode="auto">
          <a:xfrm rot="5815383">
            <a:off x="7811176" y="2805044"/>
            <a:ext cx="265684" cy="523137"/>
          </a:xfrm>
          <a:prstGeom prst="downArrow">
            <a:avLst>
              <a:gd name="adj1" fmla="val 43281"/>
              <a:gd name="adj2" fmla="val 31187"/>
            </a:avLst>
          </a:prstGeom>
          <a:solidFill>
            <a:srgbClr val="FF505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21" name="Ovale 20"/>
          <p:cNvSpPr/>
          <p:nvPr/>
        </p:nvSpPr>
        <p:spPr bwMode="auto">
          <a:xfrm>
            <a:off x="7164288" y="3140968"/>
            <a:ext cx="720080" cy="28803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22" name="Ovale 21"/>
          <p:cNvSpPr/>
          <p:nvPr/>
        </p:nvSpPr>
        <p:spPr bwMode="auto">
          <a:xfrm>
            <a:off x="7236296" y="3140968"/>
            <a:ext cx="720080" cy="21602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7668344" y="3212976"/>
            <a:ext cx="914400" cy="36004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454061" y="3182779"/>
            <a:ext cx="646331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206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it-IT" sz="1000" dirty="0" smtClean="0"/>
              <a:t>Stampa</a:t>
            </a:r>
            <a:endParaRPr lang="it-IT" sz="1000" dirty="0"/>
          </a:p>
        </p:txBody>
      </p:sp>
      <p:sp>
        <p:nvSpPr>
          <p:cNvPr id="25" name="Rettangolo 24"/>
          <p:cNvSpPr/>
          <p:nvPr/>
        </p:nvSpPr>
        <p:spPr bwMode="auto">
          <a:xfrm>
            <a:off x="7452320" y="3212976"/>
            <a:ext cx="914400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26" name="Rettangolo 25"/>
          <p:cNvSpPr/>
          <p:nvPr/>
        </p:nvSpPr>
        <p:spPr bwMode="auto">
          <a:xfrm>
            <a:off x="6948264" y="1844824"/>
            <a:ext cx="9361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La procedura di prenotazione della garanzia </a:t>
            </a:r>
          </a:p>
          <a:p>
            <a:r>
              <a:rPr lang="it-IT" sz="1600" i="1" kern="1200" dirty="0" smtClean="0">
                <a:solidFill>
                  <a:srgbClr val="00458A"/>
                </a:solidFill>
                <a:latin typeface="Arial" pitchFamily="34" charset="0"/>
                <a:cs typeface="Arial" panose="020B0604020202020204" pitchFamily="34" charset="0"/>
              </a:rPr>
              <a:t>Nuova prenotazione di 20.000 € su stesso C.F.</a:t>
            </a:r>
            <a:endParaRPr lang="it-IT" sz="1600" i="1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1331640" y="5877272"/>
            <a:ext cx="7200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1187624" y="6309320"/>
            <a:ext cx="194421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1115616" y="6165304"/>
            <a:ext cx="20162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pic>
        <p:nvPicPr>
          <p:cNvPr id="16" name="Immagine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057592"/>
            <a:ext cx="7488831" cy="5611768"/>
          </a:xfrm>
          <a:prstGeom prst="rect">
            <a:avLst/>
          </a:prstGeom>
        </p:spPr>
      </p:pic>
      <p:sp>
        <p:nvSpPr>
          <p:cNvPr id="17" name="Freccia in giù 16"/>
          <p:cNvSpPr/>
          <p:nvPr/>
        </p:nvSpPr>
        <p:spPr bwMode="auto">
          <a:xfrm rot="16768115">
            <a:off x="1435203" y="2117678"/>
            <a:ext cx="265684" cy="790394"/>
          </a:xfrm>
          <a:prstGeom prst="downArrow">
            <a:avLst>
              <a:gd name="adj1" fmla="val 43281"/>
              <a:gd name="adj2" fmla="val 31187"/>
            </a:avLst>
          </a:prstGeom>
          <a:solidFill>
            <a:srgbClr val="FF5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20" name="Rettangolo 19"/>
          <p:cNvSpPr/>
          <p:nvPr/>
        </p:nvSpPr>
        <p:spPr bwMode="auto">
          <a:xfrm>
            <a:off x="6876256" y="1844824"/>
            <a:ext cx="9361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La procedura di prenotazione della garanzia </a:t>
            </a:r>
          </a:p>
          <a:p>
            <a:r>
              <a:rPr lang="it-IT" sz="1600" i="1" kern="1200" dirty="0" smtClean="0">
                <a:solidFill>
                  <a:srgbClr val="00458A"/>
                </a:solidFill>
                <a:latin typeface="Arial" pitchFamily="34" charset="0"/>
                <a:cs typeface="Arial" panose="020B0604020202020204" pitchFamily="34" charset="0"/>
              </a:rPr>
              <a:t>Funzione “cancellazione” prenotazione</a:t>
            </a:r>
            <a:endParaRPr lang="it-IT" sz="1600" i="1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1331640" y="5877272"/>
            <a:ext cx="7200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1187624" y="6309320"/>
            <a:ext cx="194421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1115616" y="6165304"/>
            <a:ext cx="20162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pic>
        <p:nvPicPr>
          <p:cNvPr id="13" name="Immagine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134457"/>
            <a:ext cx="7776863" cy="546289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 bwMode="auto">
          <a:xfrm>
            <a:off x="1043608" y="6381328"/>
            <a:ext cx="2088232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8" name="Ovale 17"/>
          <p:cNvSpPr/>
          <p:nvPr/>
        </p:nvSpPr>
        <p:spPr bwMode="auto">
          <a:xfrm>
            <a:off x="1691680" y="2276872"/>
            <a:ext cx="1440160" cy="216024"/>
          </a:xfrm>
          <a:prstGeom prst="ellipse">
            <a:avLst/>
          </a:prstGeom>
          <a:noFill/>
          <a:ln w="38100" cap="flat" cmpd="sng" algn="ctr">
            <a:solidFill>
              <a:srgbClr val="FF5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9" name="Rettangolo 18"/>
          <p:cNvSpPr/>
          <p:nvPr/>
        </p:nvSpPr>
        <p:spPr bwMode="auto">
          <a:xfrm>
            <a:off x="6948264" y="1916832"/>
            <a:ext cx="86409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La procedura di prenotazione della garanzia </a:t>
            </a:r>
          </a:p>
          <a:p>
            <a:r>
              <a:rPr lang="it-IT" sz="1600" i="1" kern="1200" dirty="0" smtClean="0">
                <a:solidFill>
                  <a:srgbClr val="00458A"/>
                </a:solidFill>
                <a:latin typeface="Arial" pitchFamily="34" charset="0"/>
                <a:cs typeface="Arial" panose="020B0604020202020204" pitchFamily="34" charset="0"/>
              </a:rPr>
              <a:t>“Cancellazione” prenotazione</a:t>
            </a:r>
            <a:endParaRPr lang="it-IT" sz="1600" i="1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1331640" y="5877272"/>
            <a:ext cx="7200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1187624" y="6309320"/>
            <a:ext cx="194421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1115616" y="6165304"/>
            <a:ext cx="20162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1043608" y="6381328"/>
            <a:ext cx="2088232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pic>
        <p:nvPicPr>
          <p:cNvPr id="16" name="Immagine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1134457"/>
            <a:ext cx="7704856" cy="5390887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 bwMode="auto">
          <a:xfrm>
            <a:off x="1691680" y="2492896"/>
            <a:ext cx="1440160" cy="216024"/>
          </a:xfrm>
          <a:prstGeom prst="ellipse">
            <a:avLst/>
          </a:prstGeom>
          <a:noFill/>
          <a:ln w="38100" cap="flat" cmpd="sng" algn="ctr">
            <a:solidFill>
              <a:srgbClr val="FF5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9" name="Ovale 18"/>
          <p:cNvSpPr/>
          <p:nvPr/>
        </p:nvSpPr>
        <p:spPr bwMode="auto">
          <a:xfrm>
            <a:off x="2843808" y="2708920"/>
            <a:ext cx="576064" cy="216024"/>
          </a:xfrm>
          <a:prstGeom prst="ellipse">
            <a:avLst/>
          </a:prstGeom>
          <a:noFill/>
          <a:ln w="38100" cap="flat" cmpd="sng" algn="ctr">
            <a:solidFill>
              <a:srgbClr val="FF5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20" name="Ovale 19"/>
          <p:cNvSpPr/>
          <p:nvPr/>
        </p:nvSpPr>
        <p:spPr bwMode="auto">
          <a:xfrm>
            <a:off x="4788024" y="5949280"/>
            <a:ext cx="864096" cy="288032"/>
          </a:xfrm>
          <a:prstGeom prst="ellipse">
            <a:avLst/>
          </a:prstGeom>
          <a:noFill/>
          <a:ln w="38100" cap="flat" cmpd="sng" algn="ctr">
            <a:solidFill>
              <a:srgbClr val="FF5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21" name="Rettangolo 20"/>
          <p:cNvSpPr/>
          <p:nvPr/>
        </p:nvSpPr>
        <p:spPr bwMode="auto">
          <a:xfrm>
            <a:off x="6948264" y="1916832"/>
            <a:ext cx="86409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numero diapositiva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ebdings" pitchFamily="18" charset="2"/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ebdings" pitchFamily="18" charset="2"/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ebdings" pitchFamily="18" charset="2"/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ebdings" pitchFamily="18" charset="2"/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9EBE6839-565A-4A58-8F85-AFCC20A50F17}" type="slidenum">
              <a:rPr lang="it-IT" altLang="it-IT" sz="800" b="0" smtClean="0">
                <a:solidFill>
                  <a:prstClr val="white"/>
                </a:solidFill>
              </a:rPr>
              <a:pPr/>
              <a:t>4</a:t>
            </a:fld>
            <a:endParaRPr lang="it-IT" altLang="it-IT" sz="800" b="0" dirty="0" smtClean="0">
              <a:solidFill>
                <a:prstClr val="white"/>
              </a:solidFill>
            </a:endParaRPr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33" name="AutoShape 66"/>
          <p:cNvSpPr>
            <a:spLocks noChangeArrowheads="1"/>
          </p:cNvSpPr>
          <p:nvPr/>
        </p:nvSpPr>
        <p:spPr bwMode="auto">
          <a:xfrm>
            <a:off x="1170955" y="2653362"/>
            <a:ext cx="1456829" cy="177179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dirty="0" smtClean="0"/>
              <a:t>42</a:t>
            </a:r>
            <a:endParaRPr lang="it-IT" dirty="0"/>
          </a:p>
          <a:p>
            <a:pPr algn="ctr">
              <a:defRPr/>
            </a:pPr>
            <a:r>
              <a:rPr lang="it-IT" dirty="0" smtClean="0"/>
              <a:t>Società </a:t>
            </a:r>
            <a:br>
              <a:rPr lang="it-IT" dirty="0" smtClean="0"/>
            </a:br>
            <a:r>
              <a:rPr lang="it-IT" dirty="0" smtClean="0"/>
              <a:t>finanziarie</a:t>
            </a:r>
          </a:p>
          <a:p>
            <a:pPr algn="ctr">
              <a:defRPr/>
            </a:pPr>
            <a:r>
              <a:rPr lang="it-IT" dirty="0" smtClean="0"/>
              <a:t> (tra cui leasing</a:t>
            </a:r>
          </a:p>
          <a:p>
            <a:pPr algn="ctr">
              <a:defRPr/>
            </a:pPr>
            <a:r>
              <a:rPr lang="it-IT" dirty="0" smtClean="0"/>
              <a:t>e factoring)</a:t>
            </a:r>
          </a:p>
          <a:p>
            <a:pPr algn="ctr">
              <a:defRPr/>
            </a:pPr>
            <a:r>
              <a:rPr lang="it-IT" dirty="0"/>
              <a:t>3</a:t>
            </a:r>
            <a:r>
              <a:rPr lang="it-IT" dirty="0" smtClean="0"/>
              <a:t> </a:t>
            </a:r>
            <a:r>
              <a:rPr lang="it-IT" dirty="0"/>
              <a:t>operatori ‘111’</a:t>
            </a:r>
            <a:endParaRPr lang="it-IT" dirty="0" smtClean="0"/>
          </a:p>
          <a:p>
            <a:pPr algn="ctr">
              <a:defRPr/>
            </a:pPr>
            <a:r>
              <a:rPr lang="it-IT" dirty="0" smtClean="0"/>
              <a:t>1 SGA</a:t>
            </a:r>
          </a:p>
          <a:p>
            <a:pPr algn="ctr">
              <a:defRPr/>
            </a:pPr>
            <a:r>
              <a:rPr lang="it-IT" dirty="0" smtClean="0"/>
              <a:t>11 SGR</a:t>
            </a: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8828088" y="2262188"/>
            <a:ext cx="0" cy="43259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8994775" y="1676400"/>
            <a:ext cx="0" cy="16779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178" name="AutoShape 2"/>
          <p:cNvSpPr>
            <a:spLocks noChangeArrowheads="1"/>
          </p:cNvSpPr>
          <p:nvPr/>
        </p:nvSpPr>
        <p:spPr bwMode="auto">
          <a:xfrm>
            <a:off x="4716463" y="2082902"/>
            <a:ext cx="215900" cy="285750"/>
          </a:xfrm>
          <a:prstGeom prst="downArrow">
            <a:avLst>
              <a:gd name="adj1" fmla="val 50000"/>
              <a:gd name="adj2" fmla="val 3308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ebdings" pitchFamily="18" charset="2"/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ebdings" pitchFamily="18" charset="2"/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ebdings" pitchFamily="18" charset="2"/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ebdings" pitchFamily="18" charset="2"/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pPr eaLnBrk="1" hangingPunct="1"/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7179" name="AutoShape 3"/>
          <p:cNvSpPr>
            <a:spLocks noChangeArrowheads="1"/>
          </p:cNvSpPr>
          <p:nvPr/>
        </p:nvSpPr>
        <p:spPr bwMode="auto">
          <a:xfrm>
            <a:off x="3544887" y="2387456"/>
            <a:ext cx="2414587" cy="53181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ebdings" pitchFamily="18" charset="2"/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ebdings" pitchFamily="18" charset="2"/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ebdings" pitchFamily="18" charset="2"/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ebdings" pitchFamily="18" charset="2"/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pPr algn="ctr" eaLnBrk="1" hangingPunct="1"/>
            <a:r>
              <a:rPr lang="it-IT" altLang="it-IT" sz="1400" dirty="0" smtClean="0">
                <a:solidFill>
                  <a:prstClr val="black"/>
                </a:solidFill>
              </a:rPr>
              <a:t>Consiglio </a:t>
            </a:r>
            <a:r>
              <a:rPr lang="it-IT" altLang="it-IT" sz="1400" dirty="0">
                <a:solidFill>
                  <a:prstClr val="black"/>
                </a:solidFill>
              </a:rPr>
              <a:t>di gestione</a:t>
            </a:r>
          </a:p>
        </p:txBody>
      </p:sp>
      <p:sp>
        <p:nvSpPr>
          <p:cNvPr id="7180" name="AutoShape 4"/>
          <p:cNvSpPr>
            <a:spLocks noChangeArrowheads="1"/>
          </p:cNvSpPr>
          <p:nvPr/>
        </p:nvSpPr>
        <p:spPr bwMode="auto">
          <a:xfrm>
            <a:off x="4716461" y="3056273"/>
            <a:ext cx="215900" cy="196850"/>
          </a:xfrm>
          <a:prstGeom prst="upArrow">
            <a:avLst>
              <a:gd name="adj1" fmla="val 50000"/>
              <a:gd name="adj2" fmla="val 3327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ebdings" pitchFamily="18" charset="2"/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ebdings" pitchFamily="18" charset="2"/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ebdings" pitchFamily="18" charset="2"/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ebdings" pitchFamily="18" charset="2"/>
              <a:defRPr sz="1300" b="1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pPr eaLnBrk="1" hangingPunct="1"/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7181" name="Line 8"/>
          <p:cNvSpPr>
            <a:spLocks noChangeShapeType="1"/>
          </p:cNvSpPr>
          <p:nvPr/>
        </p:nvSpPr>
        <p:spPr bwMode="auto">
          <a:xfrm flipV="1">
            <a:off x="2771478" y="365850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82" name="Line 9"/>
          <p:cNvSpPr>
            <a:spLocks noChangeShapeType="1"/>
          </p:cNvSpPr>
          <p:nvPr/>
        </p:nvSpPr>
        <p:spPr bwMode="auto">
          <a:xfrm flipV="1">
            <a:off x="4851727" y="4436789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83" name="Line 10"/>
          <p:cNvSpPr>
            <a:spLocks noChangeShapeType="1"/>
          </p:cNvSpPr>
          <p:nvPr/>
        </p:nvSpPr>
        <p:spPr bwMode="auto">
          <a:xfrm flipH="1" flipV="1">
            <a:off x="6732588" y="3640138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" name="AutoShape 51"/>
          <p:cNvSpPr>
            <a:spLocks noChangeArrowheads="1"/>
          </p:cNvSpPr>
          <p:nvPr/>
        </p:nvSpPr>
        <p:spPr bwMode="auto">
          <a:xfrm>
            <a:off x="4284218" y="4913312"/>
            <a:ext cx="1152525" cy="6477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dirty="0" smtClean="0"/>
              <a:t>405</a:t>
            </a:r>
            <a:endParaRPr lang="it-IT" dirty="0"/>
          </a:p>
          <a:p>
            <a:pPr algn="ctr">
              <a:defRPr/>
            </a:pPr>
            <a:r>
              <a:rPr lang="it-IT" dirty="0"/>
              <a:t>banche</a:t>
            </a:r>
          </a:p>
        </p:txBody>
      </p:sp>
      <p:sp>
        <p:nvSpPr>
          <p:cNvPr id="46" name="AutoShape 61"/>
          <p:cNvSpPr>
            <a:spLocks noChangeArrowheads="1"/>
          </p:cNvSpPr>
          <p:nvPr/>
        </p:nvSpPr>
        <p:spPr bwMode="auto">
          <a:xfrm>
            <a:off x="7204075" y="3068638"/>
            <a:ext cx="1689100" cy="108108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dirty="0" smtClean="0"/>
              <a:t>208 confidi</a:t>
            </a:r>
          </a:p>
          <a:p>
            <a:pPr algn="ctr">
              <a:defRPr/>
            </a:pPr>
            <a:r>
              <a:rPr lang="it-IT" dirty="0" smtClean="0"/>
              <a:t>e</a:t>
            </a:r>
          </a:p>
          <a:p>
            <a:pPr algn="ctr">
              <a:defRPr/>
            </a:pPr>
            <a:r>
              <a:rPr lang="it-IT" dirty="0" smtClean="0"/>
              <a:t>8 </a:t>
            </a:r>
            <a:r>
              <a:rPr lang="it-IT" dirty="0"/>
              <a:t>altri </a:t>
            </a:r>
            <a:r>
              <a:rPr lang="it-IT" dirty="0" smtClean="0"/>
              <a:t>FdG</a:t>
            </a:r>
            <a:endParaRPr lang="it-IT" dirty="0"/>
          </a:p>
        </p:txBody>
      </p:sp>
      <p:cxnSp>
        <p:nvCxnSpPr>
          <p:cNvPr id="7188" name="AutoShape 62"/>
          <p:cNvCxnSpPr>
            <a:cxnSpLocks noChangeShapeType="1"/>
            <a:endCxn id="40" idx="0"/>
          </p:cNvCxnSpPr>
          <p:nvPr/>
        </p:nvCxnSpPr>
        <p:spPr bwMode="auto">
          <a:xfrm flipH="1">
            <a:off x="8042641" y="4149725"/>
            <a:ext cx="11665" cy="78349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AutoShape 65"/>
          <p:cNvSpPr>
            <a:spLocks noChangeArrowheads="1"/>
          </p:cNvSpPr>
          <p:nvPr/>
        </p:nvSpPr>
        <p:spPr bwMode="auto">
          <a:xfrm>
            <a:off x="915988" y="4913312"/>
            <a:ext cx="2736850" cy="819943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sz="1200" dirty="0" smtClean="0"/>
              <a:t>Soggetti operanti con </a:t>
            </a:r>
          </a:p>
          <a:p>
            <a:pPr algn="ctr">
              <a:defRPr/>
            </a:pPr>
            <a:r>
              <a:rPr lang="it-IT" sz="1200" dirty="0" smtClean="0"/>
              <a:t>la garanzia diretta per il tramite di</a:t>
            </a:r>
          </a:p>
          <a:p>
            <a:pPr algn="ctr">
              <a:defRPr/>
            </a:pPr>
            <a:r>
              <a:rPr lang="it-IT" sz="1200" dirty="0" smtClean="0"/>
              <a:t>22.122 accounts </a:t>
            </a:r>
            <a:endParaRPr lang="it-IT" sz="1200" dirty="0"/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704" y="1114503"/>
            <a:ext cx="3996953" cy="9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AutoShape 62"/>
          <p:cNvCxnSpPr>
            <a:cxnSpLocks noChangeShapeType="1"/>
          </p:cNvCxnSpPr>
          <p:nvPr/>
        </p:nvCxnSpPr>
        <p:spPr bwMode="auto">
          <a:xfrm flipH="1">
            <a:off x="1901369" y="4425156"/>
            <a:ext cx="6335" cy="4802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2"/>
          <p:cNvCxnSpPr>
            <a:cxnSpLocks noChangeShapeType="1"/>
          </p:cNvCxnSpPr>
          <p:nvPr/>
        </p:nvCxnSpPr>
        <p:spPr bwMode="auto">
          <a:xfrm>
            <a:off x="3652838" y="5229225"/>
            <a:ext cx="63138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AutoShape 60"/>
          <p:cNvSpPr>
            <a:spLocks noChangeArrowheads="1"/>
          </p:cNvSpPr>
          <p:nvPr/>
        </p:nvSpPr>
        <p:spPr bwMode="auto">
          <a:xfrm>
            <a:off x="7202853" y="4933216"/>
            <a:ext cx="1679575" cy="88041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dirty="0"/>
              <a:t>Soggetti operanti con</a:t>
            </a:r>
          </a:p>
          <a:p>
            <a:pPr algn="ctr"/>
            <a:r>
              <a:rPr lang="it-IT" sz="1200" dirty="0"/>
              <a:t>la </a:t>
            </a:r>
            <a:r>
              <a:rPr lang="it-IT" sz="1200" dirty="0" smtClean="0"/>
              <a:t>controgaranzia</a:t>
            </a:r>
          </a:p>
          <a:p>
            <a:pPr algn="ctr"/>
            <a:r>
              <a:rPr lang="it-IT" sz="1200" dirty="0"/>
              <a:t>p</a:t>
            </a:r>
            <a:r>
              <a:rPr lang="it-IT" sz="1200" dirty="0" smtClean="0"/>
              <a:t>er il tramite di</a:t>
            </a:r>
          </a:p>
          <a:p>
            <a:pPr algn="ctr"/>
            <a:r>
              <a:rPr lang="it-IT" sz="1200" dirty="0" smtClean="0"/>
              <a:t>1.793 accounts</a:t>
            </a:r>
            <a:endParaRPr lang="it-IT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15988" y="6453336"/>
            <a:ext cx="2468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Dato aggiornato a maggio 2018</a:t>
            </a:r>
            <a:endParaRPr lang="it-IT" sz="1200" dirty="0"/>
          </a:p>
        </p:txBody>
      </p:sp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9258" y="548928"/>
            <a:ext cx="8035230" cy="4318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>
                <a:solidFill>
                  <a:srgbClr val="00458A"/>
                </a:solidFill>
              </a:rPr>
              <a:t>Gli attori del sistema</a:t>
            </a:r>
            <a:br>
              <a:rPr lang="it-IT" dirty="0" smtClean="0">
                <a:solidFill>
                  <a:srgbClr val="00458A"/>
                </a:solidFill>
              </a:rPr>
            </a:br>
            <a:endParaRPr lang="it-IT" dirty="0" smtClean="0">
              <a:solidFill>
                <a:srgbClr val="00458A"/>
              </a:solidFill>
            </a:endParaRPr>
          </a:p>
        </p:txBody>
      </p:sp>
      <p:sp>
        <p:nvSpPr>
          <p:cNvPr id="36" name="Rettangolo 35"/>
          <p:cNvSpPr>
            <a:spLocks noChangeArrowheads="1"/>
          </p:cNvSpPr>
          <p:nvPr/>
        </p:nvSpPr>
        <p:spPr bwMode="auto">
          <a:xfrm>
            <a:off x="3473598" y="3284984"/>
            <a:ext cx="2970610" cy="1134624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2" tIns="45716" rIns="91432" bIns="45716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Wingdings" pitchFamily="2" charset="2"/>
              <a:buChar char="w"/>
            </a:pPr>
            <a:endParaRPr lang="it-IT" altLang="it-IT" sz="1200">
              <a:solidFill>
                <a:prstClr val="black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3303238"/>
            <a:ext cx="1465111" cy="34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C:\Users\T000275\AppData\Local\Microsoft\Windows\Temporary Internet Files\Content.Outlook\PG74582T\LOGO-DEPOBANK-P.3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89" y="3305558"/>
            <a:ext cx="1262811" cy="24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magine 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813" y="3524807"/>
            <a:ext cx="1542315" cy="6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88879"/>
            <a:ext cx="100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14" y="4026302"/>
            <a:ext cx="811870" cy="33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in su 3"/>
          <p:cNvSpPr/>
          <p:nvPr/>
        </p:nvSpPr>
        <p:spPr bwMode="auto">
          <a:xfrm>
            <a:off x="5473723" y="4523972"/>
            <a:ext cx="270098" cy="489204"/>
          </a:xfrm>
          <a:prstGeom prst="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defTabSz="892175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</a:pPr>
            <a:endParaRPr lang="it-IT" sz="1300" smtClean="0">
              <a:solidFill>
                <a:prstClr val="black"/>
              </a:solidFill>
              <a:latin typeface="Arial" charset="0"/>
              <a:ea typeface="Osaka" pitchFamily="1" charset="-128"/>
            </a:endParaRPr>
          </a:p>
        </p:txBody>
      </p:sp>
      <p:sp>
        <p:nvSpPr>
          <p:cNvPr id="5" name="Freccia in su 4"/>
          <p:cNvSpPr/>
          <p:nvPr/>
        </p:nvSpPr>
        <p:spPr bwMode="auto">
          <a:xfrm>
            <a:off x="5436743" y="4653136"/>
            <a:ext cx="484632" cy="978408"/>
          </a:xfrm>
          <a:prstGeom prst="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defTabSz="892175">
              <a:spcBef>
                <a:spcPct val="20000"/>
              </a:spcBef>
              <a:buClr>
                <a:srgbClr val="E2001A"/>
              </a:buClr>
              <a:buFont typeface="Webdings" pitchFamily="18" charset="2"/>
              <a:buNone/>
            </a:pPr>
            <a:endParaRPr lang="it-IT" sz="1300" smtClean="0">
              <a:solidFill>
                <a:prstClr val="black"/>
              </a:solidFill>
              <a:latin typeface="Arial" charset="0"/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72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La procedura di prenotazione della garanzia </a:t>
            </a:r>
          </a:p>
          <a:p>
            <a:r>
              <a:rPr lang="it-IT" sz="1600" i="1" kern="1200" dirty="0" smtClean="0">
                <a:solidFill>
                  <a:srgbClr val="00458A"/>
                </a:solidFill>
                <a:latin typeface="Arial" pitchFamily="34" charset="0"/>
                <a:cs typeface="Arial" panose="020B0604020202020204" pitchFamily="34" charset="0"/>
              </a:rPr>
              <a:t>Conferma “cancellazione” prenotazione</a:t>
            </a:r>
            <a:endParaRPr lang="it-IT" sz="1600" i="1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1331640" y="5877272"/>
            <a:ext cx="7200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1187624" y="6309320"/>
            <a:ext cx="194421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1115616" y="6165304"/>
            <a:ext cx="20162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1043608" y="6381328"/>
            <a:ext cx="2088232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pic>
        <p:nvPicPr>
          <p:cNvPr id="17" name="Immagine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129600"/>
            <a:ext cx="7560839" cy="553976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 bwMode="auto">
          <a:xfrm>
            <a:off x="6948264" y="1916832"/>
            <a:ext cx="86409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La procedura di prenotazione della garanzia </a:t>
            </a:r>
          </a:p>
          <a:p>
            <a:r>
              <a:rPr lang="it-IT" sz="1600" i="1" kern="1200" dirty="0" smtClean="0">
                <a:solidFill>
                  <a:srgbClr val="00458A"/>
                </a:solidFill>
                <a:latin typeface="Arial" pitchFamily="34" charset="0"/>
                <a:cs typeface="Arial" panose="020B0604020202020204" pitchFamily="34" charset="0"/>
              </a:rPr>
              <a:t>Plafond  “esaurito” per le operazioni di microcredito </a:t>
            </a:r>
            <a:endParaRPr lang="it-IT" sz="1600" i="1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1331640" y="5877272"/>
            <a:ext cx="7200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1187624" y="6309320"/>
            <a:ext cx="194421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1115616" y="6165304"/>
            <a:ext cx="20162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1043608" y="6381328"/>
            <a:ext cx="2088232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pic>
        <p:nvPicPr>
          <p:cNvPr id="13" name="Immagin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1"/>
            <a:ext cx="7920880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e 15"/>
          <p:cNvSpPr/>
          <p:nvPr/>
        </p:nvSpPr>
        <p:spPr bwMode="auto">
          <a:xfrm>
            <a:off x="1043608" y="1772816"/>
            <a:ext cx="4464496" cy="432048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8" name="Rettangolo 17"/>
          <p:cNvSpPr/>
          <p:nvPr/>
        </p:nvSpPr>
        <p:spPr bwMode="auto">
          <a:xfrm>
            <a:off x="8028384" y="1268760"/>
            <a:ext cx="936104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1220788" y="3265488"/>
            <a:ext cx="74961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8716963" y="2262188"/>
            <a:ext cx="0" cy="4325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2" name="Line 7"/>
          <p:cNvSpPr>
            <a:spLocks noChangeShapeType="1"/>
          </p:cNvSpPr>
          <p:nvPr/>
        </p:nvSpPr>
        <p:spPr bwMode="auto">
          <a:xfrm>
            <a:off x="981075" y="1676400"/>
            <a:ext cx="79025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8883650" y="1676400"/>
            <a:ext cx="0" cy="16779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80950" y="260649"/>
            <a:ext cx="7983538" cy="63470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it-IT" sz="1800" kern="0" dirty="0" smtClean="0">
                <a:solidFill>
                  <a:srgbClr val="00458A"/>
                </a:solidFill>
                <a:latin typeface="Arial" pitchFamily="34" charset="0"/>
                <a:cs typeface="Arial" charset="0"/>
              </a:rPr>
              <a:t>La procedura di prenotazione della garanzia </a:t>
            </a:r>
          </a:p>
          <a:p>
            <a:r>
              <a:rPr lang="it-IT" sz="1600" i="1" kern="1200" dirty="0" smtClean="0">
                <a:solidFill>
                  <a:srgbClr val="00458A"/>
                </a:solidFill>
                <a:latin typeface="Arial" pitchFamily="34" charset="0"/>
                <a:cs typeface="Arial" panose="020B0604020202020204" pitchFamily="34" charset="0"/>
              </a:rPr>
              <a:t>Plafond  “esaurito” per le prenotazioni </a:t>
            </a:r>
            <a:endParaRPr lang="it-IT" sz="1600" i="1" kern="1200" dirty="0">
              <a:solidFill>
                <a:srgbClr val="00458A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1331640" y="5877272"/>
            <a:ext cx="7200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1187624" y="6309320"/>
            <a:ext cx="194421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1115616" y="6165304"/>
            <a:ext cx="20162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1043608" y="6381328"/>
            <a:ext cx="2088232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pic>
        <p:nvPicPr>
          <p:cNvPr id="16" name="Immagin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992888" cy="511256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vale 16"/>
          <p:cNvSpPr/>
          <p:nvPr/>
        </p:nvSpPr>
        <p:spPr bwMode="auto">
          <a:xfrm>
            <a:off x="1043608" y="1916832"/>
            <a:ext cx="5832648" cy="432048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  <p:sp>
        <p:nvSpPr>
          <p:cNvPr id="18" name="Rettangolo 17"/>
          <p:cNvSpPr/>
          <p:nvPr/>
        </p:nvSpPr>
        <p:spPr bwMode="auto">
          <a:xfrm>
            <a:off x="8028384" y="1196752"/>
            <a:ext cx="936104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15" tIns="45158" rIns="90315" bIns="4515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2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SzTx/>
              <a:buFont typeface="Webdings" pitchFamily="18" charset="2"/>
              <a:buNone/>
              <a:tabLst/>
            </a:pPr>
            <a:endParaRPr kumimoji="0" lang="it-IT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42988" y="404813"/>
            <a:ext cx="78962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endParaRPr lang="fr-FR" sz="2300" dirty="0">
              <a:solidFill>
                <a:srgbClr val="00458A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174750" y="259855"/>
            <a:ext cx="7870190" cy="4305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Osaka" pitchFamily="1" charset="-128"/>
              </a:defRPr>
            </a:lvl9pPr>
          </a:lstStyle>
          <a:p>
            <a:pPr eaLnBrk="1" hangingPunct="1">
              <a:defRPr/>
            </a:pPr>
            <a:endParaRPr lang="it-IT" sz="2000" kern="0" dirty="0" smtClean="0">
              <a:solidFill>
                <a:srgbClr val="00458A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971600" y="548680"/>
            <a:ext cx="7920880" cy="43204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1900" kern="0" dirty="0" smtClean="0">
                <a:solidFill>
                  <a:srgbClr val="00458A"/>
                </a:solidFill>
                <a:latin typeface="Arial"/>
                <a:ea typeface="+mj-ea"/>
              </a:rPr>
              <a:t>Il Fondo di garanzia per le PMI</a:t>
            </a:r>
            <a:br>
              <a:rPr lang="it-IT" sz="1900" kern="0" dirty="0" smtClean="0">
                <a:solidFill>
                  <a:srgbClr val="00458A"/>
                </a:solidFill>
                <a:latin typeface="Arial"/>
                <a:ea typeface="+mj-ea"/>
              </a:rPr>
            </a:br>
            <a:endParaRPr lang="it-IT" sz="1900" kern="0" dirty="0" smtClean="0">
              <a:solidFill>
                <a:srgbClr val="00458A"/>
              </a:solidFill>
              <a:latin typeface="Arial"/>
              <a:ea typeface="+mj-ea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1681125" cy="34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75" y="2564904"/>
            <a:ext cx="896502" cy="39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226105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ttangolo 33"/>
          <p:cNvSpPr/>
          <p:nvPr/>
        </p:nvSpPr>
        <p:spPr>
          <a:xfrm>
            <a:off x="2159248" y="1399709"/>
            <a:ext cx="5581104" cy="877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5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536575" algn="l"/>
              </a:tabLst>
            </a:pPr>
            <a:r>
              <a:rPr lang="it-IT" sz="1600" dirty="0" smtClean="0"/>
              <a:t>Per contattare il Team Assistenza alla Clientela:</a:t>
            </a:r>
          </a:p>
          <a:p>
            <a:pPr algn="ctr">
              <a:lnSpc>
                <a:spcPct val="150000"/>
              </a:lnSpc>
              <a:tabLst>
                <a:tab pos="536575" algn="l"/>
              </a:tabLst>
            </a:pPr>
            <a:r>
              <a:rPr lang="it-IT" sz="1800" b="0" i="1" dirty="0" smtClean="0"/>
              <a:t>www.fondidigaranzia.it/contatti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832227" y="3861048"/>
            <a:ext cx="172354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Michela Salvini</a:t>
            </a:r>
          </a:p>
          <a:p>
            <a:r>
              <a:rPr lang="it-IT" sz="1200" b="0" dirty="0" smtClean="0"/>
              <a:t>Telefono 06 5845762</a:t>
            </a:r>
            <a:br>
              <a:rPr lang="it-IT" sz="1200" b="0" dirty="0" smtClean="0"/>
            </a:br>
            <a:r>
              <a:rPr lang="it-IT" sz="1200" b="0" dirty="0" smtClean="0"/>
              <a:t>Cellulare </a:t>
            </a:r>
            <a:r>
              <a:rPr lang="it-IT" sz="1200" b="0" dirty="0"/>
              <a:t>345 </a:t>
            </a:r>
            <a:r>
              <a:rPr lang="it-IT" sz="1200" b="0" dirty="0" smtClean="0"/>
              <a:t>6164161</a:t>
            </a:r>
          </a:p>
          <a:p>
            <a:endParaRPr lang="it-IT" sz="800" b="0" dirty="0" smtClean="0"/>
          </a:p>
          <a:p>
            <a:r>
              <a:rPr lang="it-IT" sz="1200" i="1" dirty="0" smtClean="0"/>
              <a:t>Rossana Cassetta</a:t>
            </a:r>
          </a:p>
          <a:p>
            <a:r>
              <a:rPr lang="it-IT" sz="1200" b="0" dirty="0" smtClean="0"/>
              <a:t>Telefono 06 5845419</a:t>
            </a:r>
            <a:br>
              <a:rPr lang="it-IT" sz="1200" b="0" dirty="0" smtClean="0"/>
            </a:br>
            <a:r>
              <a:rPr lang="it-IT" sz="1200" b="0" dirty="0" smtClean="0"/>
              <a:t>Cellulare 340 2284183</a:t>
            </a:r>
          </a:p>
          <a:p>
            <a:endParaRPr lang="it-IT" sz="800" b="0" dirty="0" smtClean="0"/>
          </a:p>
          <a:p>
            <a:r>
              <a:rPr lang="it-IT" sz="1200" i="1" dirty="0" smtClean="0"/>
              <a:t>Alessandra Risa</a:t>
            </a:r>
            <a:r>
              <a:rPr lang="it-IT" sz="1200" dirty="0" smtClean="0"/>
              <a:t> </a:t>
            </a:r>
            <a:r>
              <a:rPr lang="it-IT" sz="1200" b="0" dirty="0" smtClean="0"/>
              <a:t/>
            </a:r>
            <a:br>
              <a:rPr lang="it-IT" sz="1200" b="0" dirty="0" smtClean="0"/>
            </a:br>
            <a:r>
              <a:rPr lang="it-IT" sz="1200" b="0" dirty="0" smtClean="0"/>
              <a:t>Telefono 06 5845981</a:t>
            </a:r>
            <a:br>
              <a:rPr lang="it-IT" sz="1200" b="0" dirty="0" smtClean="0"/>
            </a:br>
            <a:r>
              <a:rPr lang="it-IT" sz="1200" b="0" dirty="0" smtClean="0"/>
              <a:t>Cellulare </a:t>
            </a:r>
            <a:r>
              <a:rPr lang="it-IT" sz="1200" b="0" dirty="0"/>
              <a:t>342 </a:t>
            </a:r>
            <a:r>
              <a:rPr lang="it-IT" sz="1200" b="0" dirty="0" smtClean="0"/>
              <a:t>5591863</a:t>
            </a:r>
          </a:p>
          <a:p>
            <a:endParaRPr lang="it-IT" sz="1200" b="0" dirty="0"/>
          </a:p>
          <a:p>
            <a:r>
              <a:rPr lang="it-IT" sz="1200" i="1" dirty="0"/>
              <a:t>Daniele </a:t>
            </a:r>
            <a:r>
              <a:rPr lang="it-IT" sz="1200" i="1" dirty="0" err="1"/>
              <a:t>Sivo</a:t>
            </a:r>
            <a:r>
              <a:rPr lang="it-IT" sz="1200" i="1" dirty="0"/>
              <a:t> </a:t>
            </a:r>
          </a:p>
          <a:p>
            <a:r>
              <a:rPr lang="it-IT" sz="1200" b="0" dirty="0" smtClean="0"/>
              <a:t>Telefono 06 5845924</a:t>
            </a:r>
          </a:p>
          <a:p>
            <a:r>
              <a:rPr lang="it-IT" sz="1200" b="0" dirty="0" smtClean="0"/>
              <a:t>Cellulare </a:t>
            </a:r>
            <a:r>
              <a:rPr lang="it-IT" sz="1200" b="0" dirty="0"/>
              <a:t>349 1438086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555776" y="3861048"/>
            <a:ext cx="180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Marzia Ferri</a:t>
            </a:r>
          </a:p>
          <a:p>
            <a:r>
              <a:rPr lang="it-IT" sz="1200" b="0" dirty="0" smtClean="0"/>
              <a:t>Telefono 02 7705.3193</a:t>
            </a:r>
            <a:br>
              <a:rPr lang="it-IT" sz="1200" b="0" dirty="0" smtClean="0"/>
            </a:br>
            <a:r>
              <a:rPr lang="it-IT" sz="1200" b="0" dirty="0" smtClean="0"/>
              <a:t>Cellulare 345 5894945</a:t>
            </a:r>
          </a:p>
          <a:p>
            <a:endParaRPr lang="it-IT" sz="800" b="0" dirty="0" smtClean="0"/>
          </a:p>
          <a:p>
            <a:r>
              <a:rPr lang="it-IT" sz="1200" i="1" dirty="0" smtClean="0"/>
              <a:t>Sabrina Fausta Aloise</a:t>
            </a:r>
          </a:p>
          <a:p>
            <a:r>
              <a:rPr lang="it-IT" sz="1200" b="0" dirty="0" smtClean="0"/>
              <a:t>Telefono 02 7705 3176</a:t>
            </a:r>
            <a:br>
              <a:rPr lang="it-IT" sz="1200" b="0" dirty="0" smtClean="0"/>
            </a:br>
            <a:r>
              <a:rPr lang="it-IT" sz="1200" b="0" dirty="0" smtClean="0"/>
              <a:t>Cellulare 348 2809400</a:t>
            </a:r>
          </a:p>
          <a:p>
            <a:endParaRPr lang="it-IT" sz="800" b="0" dirty="0" smtClean="0"/>
          </a:p>
          <a:p>
            <a:r>
              <a:rPr lang="it-IT" sz="1200" i="1" dirty="0" smtClean="0"/>
              <a:t>Davide Politano</a:t>
            </a:r>
          </a:p>
          <a:p>
            <a:r>
              <a:rPr lang="it-IT" sz="1200" b="0" dirty="0" smtClean="0"/>
              <a:t>Telefono 02 7705 3178</a:t>
            </a:r>
            <a:br>
              <a:rPr lang="it-IT" sz="1200" b="0" dirty="0" smtClean="0"/>
            </a:br>
            <a:r>
              <a:rPr lang="it-IT" sz="1200" b="0" dirty="0" smtClean="0"/>
              <a:t>Cellulare 348 2790165</a:t>
            </a:r>
          </a:p>
          <a:p>
            <a:endParaRPr lang="it-IT" sz="1200" b="0" dirty="0"/>
          </a:p>
          <a:p>
            <a:r>
              <a:rPr lang="it-IT" sz="1200" i="1" dirty="0" smtClean="0"/>
              <a:t>Massimiliano Galli</a:t>
            </a:r>
          </a:p>
          <a:p>
            <a:r>
              <a:rPr lang="it-IT" sz="1200" b="0" dirty="0" smtClean="0"/>
              <a:t>Telefono 02 7705 3814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648651" y="3861048"/>
            <a:ext cx="172354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Michele Farella</a:t>
            </a:r>
            <a:endParaRPr lang="it-IT" sz="1200" b="0" i="1" dirty="0" smtClean="0"/>
          </a:p>
          <a:p>
            <a:r>
              <a:rPr lang="it-IT" sz="1200" b="0" dirty="0" smtClean="0"/>
              <a:t>Telefono 080 5045948</a:t>
            </a:r>
            <a:br>
              <a:rPr lang="it-IT" sz="1200" b="0" dirty="0" smtClean="0"/>
            </a:br>
            <a:r>
              <a:rPr lang="it-IT" sz="1200" b="0" dirty="0" smtClean="0"/>
              <a:t>Cellulare 335 7503462</a:t>
            </a:r>
          </a:p>
          <a:p>
            <a:endParaRPr lang="it-IT" sz="800" b="0" dirty="0" smtClean="0"/>
          </a:p>
          <a:p>
            <a:r>
              <a:rPr lang="it-IT" sz="1200" i="1" dirty="0" smtClean="0"/>
              <a:t>Roberto Olivieri</a:t>
            </a:r>
            <a:r>
              <a:rPr lang="it-IT" sz="800" dirty="0" smtClean="0"/>
              <a:t/>
            </a:r>
            <a:br>
              <a:rPr lang="it-IT" sz="800" dirty="0" smtClean="0"/>
            </a:br>
            <a:r>
              <a:rPr lang="it-IT" sz="1200" b="0" dirty="0" smtClean="0"/>
              <a:t>Telefono 06 67127130</a:t>
            </a:r>
            <a:br>
              <a:rPr lang="it-IT" sz="1200" b="0" dirty="0" smtClean="0"/>
            </a:br>
            <a:r>
              <a:rPr lang="it-IT" sz="1200" b="0" dirty="0" smtClean="0"/>
              <a:t>Cellulare 338 7591732</a:t>
            </a:r>
          </a:p>
          <a:p>
            <a:endParaRPr lang="it-IT" sz="800" b="0" dirty="0" smtClean="0"/>
          </a:p>
          <a:p>
            <a:r>
              <a:rPr lang="it-IT" sz="1200" i="1" dirty="0" smtClean="0"/>
              <a:t>Giuseppe Di Fazio</a:t>
            </a:r>
            <a:r>
              <a:rPr lang="it-IT" sz="800" dirty="0" smtClean="0"/>
              <a:t/>
            </a:r>
            <a:br>
              <a:rPr lang="it-IT" sz="800" dirty="0" smtClean="0"/>
            </a:br>
            <a:r>
              <a:rPr lang="it-IT" sz="1200" b="0" dirty="0" smtClean="0"/>
              <a:t>Telefono 06 67127579</a:t>
            </a:r>
            <a:br>
              <a:rPr lang="it-IT" sz="1200" b="0" dirty="0" smtClean="0"/>
            </a:br>
            <a:r>
              <a:rPr lang="it-IT" sz="1200" b="0" dirty="0" smtClean="0"/>
              <a:t>Cellulare 366 6228117</a:t>
            </a:r>
          </a:p>
          <a:p>
            <a:endParaRPr lang="it-IT" sz="1200" b="0" dirty="0"/>
          </a:p>
          <a:p>
            <a:r>
              <a:rPr lang="it-IT" sz="1200" i="1" dirty="0"/>
              <a:t>Agostino Senese</a:t>
            </a:r>
          </a:p>
          <a:p>
            <a:r>
              <a:rPr lang="it-IT" sz="1200" b="0" dirty="0"/>
              <a:t>Telefono 02 75263882</a:t>
            </a:r>
            <a:br>
              <a:rPr lang="it-IT" sz="1200" b="0" dirty="0"/>
            </a:br>
            <a:r>
              <a:rPr lang="it-IT" sz="1200" b="0" dirty="0"/>
              <a:t>Cellulare 366 8210803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876255" y="3861048"/>
            <a:ext cx="20629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Luca </a:t>
            </a:r>
            <a:r>
              <a:rPr lang="it-IT" sz="1200" i="1" dirty="0" err="1" smtClean="0"/>
              <a:t>Bonifazi</a:t>
            </a:r>
            <a:r>
              <a:rPr lang="it-IT" sz="1200" dirty="0" smtClean="0"/>
              <a:t/>
            </a:r>
            <a:br>
              <a:rPr lang="it-IT" sz="1200" dirty="0" smtClean="0"/>
            </a:br>
            <a:r>
              <a:rPr lang="it-IT" sz="1200" b="0" dirty="0" smtClean="0"/>
              <a:t>Telefono 06 42048320</a:t>
            </a:r>
            <a:br>
              <a:rPr lang="it-IT" sz="1200" b="0" dirty="0" smtClean="0"/>
            </a:br>
            <a:r>
              <a:rPr lang="it-IT" sz="1200" b="0" dirty="0" smtClean="0"/>
              <a:t>Cellulare 366 4114027</a:t>
            </a:r>
          </a:p>
          <a:p>
            <a:endParaRPr lang="it-IT" sz="800" b="0" dirty="0" smtClean="0"/>
          </a:p>
          <a:p>
            <a:r>
              <a:rPr lang="it-IT" sz="1200" i="1" dirty="0" smtClean="0"/>
              <a:t>Andrea Perfumo</a:t>
            </a:r>
            <a:r>
              <a:rPr lang="it-IT" sz="1200" dirty="0" smtClean="0"/>
              <a:t/>
            </a:r>
            <a:br>
              <a:rPr lang="it-IT" sz="1200" dirty="0" smtClean="0"/>
            </a:br>
            <a:r>
              <a:rPr lang="it-IT" sz="1200" b="0" dirty="0" smtClean="0"/>
              <a:t>Telefono 06 67345313</a:t>
            </a:r>
            <a:br>
              <a:rPr lang="it-IT" sz="1200" b="0" dirty="0" smtClean="0"/>
            </a:br>
            <a:r>
              <a:rPr lang="it-IT" sz="1200" b="0" dirty="0" smtClean="0"/>
              <a:t>Cellulare 335 7888978</a:t>
            </a:r>
          </a:p>
          <a:p>
            <a:endParaRPr lang="it-IT" sz="1200" b="0" dirty="0"/>
          </a:p>
          <a:p>
            <a:r>
              <a:rPr lang="it-IT" sz="1200" i="1" dirty="0"/>
              <a:t>Francesco Pietra Caprina</a:t>
            </a:r>
          </a:p>
          <a:p>
            <a:r>
              <a:rPr lang="it-IT" sz="1200" b="0" dirty="0"/>
              <a:t>Telefono 06 67345321 </a:t>
            </a:r>
            <a:br>
              <a:rPr lang="it-IT" sz="1200" b="0" dirty="0"/>
            </a:br>
            <a:r>
              <a:rPr lang="it-IT" sz="1200" b="0" dirty="0"/>
              <a:t>Cellulare 335 </a:t>
            </a:r>
            <a:r>
              <a:rPr lang="it-IT" sz="1200" b="0" dirty="0" smtClean="0"/>
              <a:t>8052742</a:t>
            </a:r>
          </a:p>
          <a:p>
            <a:endParaRPr lang="it-IT" sz="1200" b="0" dirty="0"/>
          </a:p>
          <a:p>
            <a:r>
              <a:rPr lang="it-IT" sz="1200" i="1" dirty="0"/>
              <a:t>Silvia Guarducci</a:t>
            </a:r>
          </a:p>
          <a:p>
            <a:r>
              <a:rPr lang="it-IT" sz="1200" b="0" dirty="0"/>
              <a:t>Telefono 055 2498426 </a:t>
            </a:r>
            <a:br>
              <a:rPr lang="it-IT" sz="1200" b="0" dirty="0"/>
            </a:br>
            <a:r>
              <a:rPr lang="it-IT" sz="1200" b="0" dirty="0"/>
              <a:t>Cellulare 366 5253265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827584" y="3068960"/>
            <a:ext cx="154241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endParaRPr lang="it-IT" sz="1200" i="1" dirty="0" smtClean="0"/>
          </a:p>
          <a:p>
            <a:r>
              <a:rPr lang="it-IT" sz="1200" i="1" dirty="0" err="1" smtClean="0"/>
              <a:t>Artigiancassa</a:t>
            </a:r>
            <a:r>
              <a:rPr lang="it-IT" sz="1200" i="1" dirty="0" smtClean="0"/>
              <a:t> SpA</a:t>
            </a:r>
          </a:p>
          <a:p>
            <a:endParaRPr lang="it-IT" sz="1200" i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2555776" y="3068960"/>
            <a:ext cx="172819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200" i="1"/>
            </a:lvl1pPr>
          </a:lstStyle>
          <a:p>
            <a:endParaRPr lang="it-IT" dirty="0" smtClean="0"/>
          </a:p>
          <a:p>
            <a:pPr algn="ctr"/>
            <a:r>
              <a:rPr lang="it-IT" dirty="0" err="1" smtClean="0"/>
              <a:t>DEPObank</a:t>
            </a:r>
            <a:r>
              <a:rPr lang="it-IT" dirty="0" smtClean="0"/>
              <a:t> </a:t>
            </a:r>
            <a:r>
              <a:rPr lang="it-IT" dirty="0" err="1" smtClean="0"/>
              <a:t>SpA</a:t>
            </a:r>
            <a:endParaRPr lang="it-IT" dirty="0"/>
          </a:p>
          <a:p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4499992" y="3068960"/>
            <a:ext cx="223224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it-IT" sz="1200" i="1" dirty="0" smtClean="0"/>
          </a:p>
          <a:p>
            <a:r>
              <a:rPr lang="it-IT" sz="1200" i="1" dirty="0" smtClean="0"/>
              <a:t>Mediocredito Italiano S.p.A. </a:t>
            </a:r>
          </a:p>
          <a:p>
            <a:endParaRPr lang="it-IT" sz="1200" i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6876256" y="3068960"/>
            <a:ext cx="213622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endParaRPr lang="it-IT" sz="1200" i="1" dirty="0" smtClean="0"/>
          </a:p>
          <a:p>
            <a:r>
              <a:rPr lang="it-IT" sz="1200" i="1" dirty="0" smtClean="0"/>
              <a:t>MPS Capital </a:t>
            </a:r>
            <a:r>
              <a:rPr lang="it-IT" sz="1200" i="1" dirty="0" err="1" smtClean="0"/>
              <a:t>Services</a:t>
            </a:r>
            <a:r>
              <a:rPr lang="it-IT" sz="1200" i="1" dirty="0" smtClean="0"/>
              <a:t> SpA </a:t>
            </a:r>
          </a:p>
          <a:p>
            <a:endParaRPr lang="it-IT" sz="1200" i="1" dirty="0"/>
          </a:p>
        </p:txBody>
      </p:sp>
      <p:pic>
        <p:nvPicPr>
          <p:cNvPr id="25" name="Picture 2" descr="C:\Users\T000275\AppData\Local\Microsoft\Windows\Temporary Internet Files\Content.Outlook\PG74582T\LOGO-DEPOBANK-P.3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86" y="2643170"/>
            <a:ext cx="1441274" cy="28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6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4572547" y="1602310"/>
            <a:ext cx="0" cy="4325937"/>
          </a:xfrm>
          <a:prstGeom prst="line">
            <a:avLst/>
          </a:prstGeom>
          <a:noFill/>
          <a:ln w="31750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 sz="1400" b="1">
              <a:solidFill>
                <a:srgbClr val="1F497D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40856" y="1116683"/>
            <a:ext cx="8023632" cy="16773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71450" indent="-1714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b="0" dirty="0">
                <a:solidFill>
                  <a:srgbClr val="00458A"/>
                </a:solidFill>
                <a:cs typeface="Arial" panose="020B0604020202020204" pitchFamily="34" charset="0"/>
              </a:rPr>
              <a:t>Accolte </a:t>
            </a:r>
            <a:r>
              <a:rPr lang="it-IT" sz="1200" b="0" dirty="0" smtClean="0">
                <a:solidFill>
                  <a:srgbClr val="00458A"/>
                </a:solidFill>
                <a:cs typeface="Arial" panose="020B0604020202020204" pitchFamily="34" charset="0"/>
              </a:rPr>
              <a:t>oltre 840 </a:t>
            </a:r>
            <a:r>
              <a:rPr lang="it-IT" sz="1200" b="1" dirty="0" smtClean="0">
                <a:solidFill>
                  <a:srgbClr val="00458A"/>
                </a:solidFill>
                <a:cs typeface="Arial" panose="020B0604020202020204" pitchFamily="34" charset="0"/>
              </a:rPr>
              <a:t>mila </a:t>
            </a:r>
            <a:r>
              <a:rPr lang="it-IT" sz="1200" b="0" dirty="0" smtClean="0">
                <a:solidFill>
                  <a:srgbClr val="00458A"/>
                </a:solidFill>
                <a:cs typeface="Arial" panose="020B0604020202020204" pitchFamily="34" charset="0"/>
              </a:rPr>
              <a:t>domande </a:t>
            </a:r>
            <a:r>
              <a:rPr lang="it-IT" sz="1200" b="0" dirty="0">
                <a:solidFill>
                  <a:srgbClr val="00458A"/>
                </a:solidFill>
                <a:cs typeface="Arial" panose="020B0604020202020204" pitchFamily="34" charset="0"/>
              </a:rPr>
              <a:t>per un importo di finanziamenti attivati pari a €. </a:t>
            </a:r>
            <a:r>
              <a:rPr lang="it-IT" sz="1200" b="0" dirty="0" smtClean="0">
                <a:solidFill>
                  <a:srgbClr val="00458A"/>
                </a:solidFill>
                <a:cs typeface="Arial" panose="020B0604020202020204" pitchFamily="34" charset="0"/>
              </a:rPr>
              <a:t>127,7 </a:t>
            </a:r>
            <a:r>
              <a:rPr lang="it-IT" sz="1200" b="0" dirty="0" err="1">
                <a:solidFill>
                  <a:srgbClr val="00458A"/>
                </a:solidFill>
                <a:cs typeface="Arial" panose="020B0604020202020204" pitchFamily="34" charset="0"/>
              </a:rPr>
              <a:t>mld</a:t>
            </a:r>
            <a:r>
              <a:rPr lang="it-IT" sz="1200" b="0" dirty="0">
                <a:solidFill>
                  <a:srgbClr val="00458A"/>
                </a:solidFill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200" b="0" dirty="0" smtClean="0">
                <a:solidFill>
                  <a:srgbClr val="00458A"/>
                </a:solidFill>
                <a:cs typeface="Arial" panose="020B0604020202020204" pitchFamily="34" charset="0"/>
              </a:rPr>
              <a:t>Al 30/09/2018 </a:t>
            </a:r>
            <a:r>
              <a:rPr lang="it-IT" sz="1200" b="0" smtClean="0">
                <a:solidFill>
                  <a:srgbClr val="00458A"/>
                </a:solidFill>
                <a:cs typeface="Arial" panose="020B0604020202020204" pitchFamily="34" charset="0"/>
              </a:rPr>
              <a:t>si registrano:</a:t>
            </a:r>
            <a:endParaRPr lang="it-IT" sz="1200" b="0" dirty="0">
              <a:solidFill>
                <a:srgbClr val="00458A"/>
              </a:solidFill>
              <a:cs typeface="Arial" panose="020B0604020202020204" pitchFamily="34" charset="0"/>
            </a:endParaRPr>
          </a:p>
          <a:p>
            <a:pPr marL="531813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‒"/>
            </a:pPr>
            <a:r>
              <a:rPr lang="it-IT" sz="1200" b="1" dirty="0" smtClean="0">
                <a:solidFill>
                  <a:srgbClr val="00458A"/>
                </a:solidFill>
                <a:cs typeface="Arial" panose="020B0604020202020204" pitchFamily="34" charset="0"/>
              </a:rPr>
              <a:t>92.892</a:t>
            </a:r>
            <a:r>
              <a:rPr lang="it-IT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t-IT" sz="1200" b="0" dirty="0">
                <a:solidFill>
                  <a:srgbClr val="00458A"/>
                </a:solidFill>
                <a:cs typeface="Arial" panose="020B0604020202020204" pitchFamily="34" charset="0"/>
              </a:rPr>
              <a:t>domande accolte </a:t>
            </a:r>
            <a:r>
              <a:rPr lang="it-IT" sz="1200" b="0" dirty="0" smtClean="0">
                <a:solidFill>
                  <a:srgbClr val="00458A"/>
                </a:solidFill>
                <a:cs typeface="Arial" panose="020B0604020202020204" pitchFamily="34" charset="0"/>
              </a:rPr>
              <a:t>(+</a:t>
            </a:r>
            <a:r>
              <a:rPr lang="it-IT" sz="1200" b="1" dirty="0" smtClean="0">
                <a:solidFill>
                  <a:srgbClr val="00458A"/>
                </a:solidFill>
                <a:cs typeface="Arial" panose="020B0604020202020204" pitchFamily="34" charset="0"/>
              </a:rPr>
              <a:t>6,2%</a:t>
            </a:r>
            <a:r>
              <a:rPr lang="it-IT" sz="1200" dirty="0" smtClean="0">
                <a:solidFill>
                  <a:srgbClr val="00458A"/>
                </a:solidFill>
                <a:cs typeface="Arial" panose="020B0604020202020204" pitchFamily="34" charset="0"/>
              </a:rPr>
              <a:t> </a:t>
            </a:r>
            <a:r>
              <a:rPr lang="it-IT" sz="1200" b="0" dirty="0">
                <a:solidFill>
                  <a:srgbClr val="00458A"/>
                </a:solidFill>
                <a:cs typeface="Arial" panose="020B0604020202020204" pitchFamily="34" charset="0"/>
              </a:rPr>
              <a:t>rispetto al 2017)</a:t>
            </a:r>
          </a:p>
          <a:p>
            <a:pPr marL="531813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‒"/>
            </a:pPr>
            <a:r>
              <a:rPr lang="it-IT" sz="1200" b="1" dirty="0" smtClean="0">
                <a:solidFill>
                  <a:srgbClr val="00458A"/>
                </a:solidFill>
                <a:cs typeface="Arial" panose="020B0604020202020204" pitchFamily="34" charset="0"/>
              </a:rPr>
              <a:t>€. 13,8 </a:t>
            </a:r>
            <a:r>
              <a:rPr lang="it-IT" sz="1200" b="1" dirty="0" err="1">
                <a:solidFill>
                  <a:srgbClr val="00458A"/>
                </a:solidFill>
                <a:cs typeface="Arial" panose="020B0604020202020204" pitchFamily="34" charset="0"/>
              </a:rPr>
              <a:t>mld</a:t>
            </a:r>
            <a:r>
              <a:rPr lang="it-IT" sz="1200" b="1" dirty="0">
                <a:solidFill>
                  <a:srgbClr val="00458A"/>
                </a:solidFill>
                <a:cs typeface="Arial" panose="020B0604020202020204" pitchFamily="34" charset="0"/>
              </a:rPr>
              <a:t> </a:t>
            </a:r>
            <a:r>
              <a:rPr lang="it-IT" sz="1200" b="0" dirty="0">
                <a:solidFill>
                  <a:srgbClr val="00458A"/>
                </a:solidFill>
                <a:cs typeface="Arial" panose="020B0604020202020204" pitchFamily="34" charset="0"/>
              </a:rPr>
              <a:t>di finanziamenti accolti </a:t>
            </a:r>
            <a:r>
              <a:rPr lang="it-IT" sz="1200" b="0" dirty="0" smtClean="0">
                <a:solidFill>
                  <a:srgbClr val="00458A"/>
                </a:solidFill>
                <a:cs typeface="Arial" panose="020B0604020202020204" pitchFamily="34" charset="0"/>
              </a:rPr>
              <a:t>(</a:t>
            </a:r>
            <a:r>
              <a:rPr lang="it-IT" sz="1200" b="1" dirty="0" smtClean="0">
                <a:solidFill>
                  <a:srgbClr val="00458A"/>
                </a:solidFill>
                <a:cs typeface="Arial" panose="020B0604020202020204" pitchFamily="34" charset="0"/>
              </a:rPr>
              <a:t>+9,5% </a:t>
            </a:r>
            <a:r>
              <a:rPr lang="it-IT" sz="1200" b="0" dirty="0">
                <a:solidFill>
                  <a:srgbClr val="00458A"/>
                </a:solidFill>
                <a:cs typeface="Arial" panose="020B0604020202020204" pitchFamily="34" charset="0"/>
              </a:rPr>
              <a:t>rispetto al 2017)</a:t>
            </a:r>
          </a:p>
          <a:p>
            <a:pPr marL="531813" indent="-1714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‒"/>
            </a:pPr>
            <a:r>
              <a:rPr lang="it-IT" sz="1200" b="1" dirty="0" smtClean="0">
                <a:solidFill>
                  <a:srgbClr val="00458A"/>
                </a:solidFill>
                <a:cs typeface="Arial" panose="020B0604020202020204" pitchFamily="34" charset="0"/>
              </a:rPr>
              <a:t>€. 9,8 </a:t>
            </a:r>
            <a:r>
              <a:rPr lang="it-IT" sz="1200" b="1" dirty="0" err="1">
                <a:solidFill>
                  <a:srgbClr val="00458A"/>
                </a:solidFill>
                <a:cs typeface="Arial" panose="020B0604020202020204" pitchFamily="34" charset="0"/>
              </a:rPr>
              <a:t>mld</a:t>
            </a:r>
            <a:r>
              <a:rPr lang="it-IT" sz="1200" b="1" dirty="0">
                <a:solidFill>
                  <a:srgbClr val="00458A"/>
                </a:solidFill>
                <a:cs typeface="Arial" panose="020B0604020202020204" pitchFamily="34" charset="0"/>
              </a:rPr>
              <a:t> </a:t>
            </a:r>
            <a:r>
              <a:rPr lang="it-IT" sz="1200" b="0" dirty="0">
                <a:solidFill>
                  <a:srgbClr val="00458A"/>
                </a:solidFill>
                <a:cs typeface="Arial" panose="020B0604020202020204" pitchFamily="34" charset="0"/>
              </a:rPr>
              <a:t>di garantito </a:t>
            </a:r>
            <a:r>
              <a:rPr lang="it-IT" sz="1200" b="0" dirty="0" smtClean="0">
                <a:solidFill>
                  <a:srgbClr val="00458A"/>
                </a:solidFill>
                <a:cs typeface="Arial" panose="020B0604020202020204" pitchFamily="34" charset="0"/>
              </a:rPr>
              <a:t>(</a:t>
            </a:r>
            <a:r>
              <a:rPr lang="it-IT" sz="1200" b="1" dirty="0" smtClean="0">
                <a:solidFill>
                  <a:srgbClr val="00458A"/>
                </a:solidFill>
                <a:cs typeface="Arial" panose="020B0604020202020204" pitchFamily="34" charset="0"/>
              </a:rPr>
              <a:t>+10,7%</a:t>
            </a:r>
            <a:r>
              <a:rPr lang="it-IT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t-IT" sz="1200" b="0" dirty="0">
                <a:solidFill>
                  <a:srgbClr val="00458A"/>
                </a:solidFill>
                <a:cs typeface="Arial" panose="020B0604020202020204" pitchFamily="34" charset="0"/>
              </a:rPr>
              <a:t>rispetto al </a:t>
            </a:r>
            <a:r>
              <a:rPr lang="it-IT" sz="1200" b="0" dirty="0" smtClean="0">
                <a:solidFill>
                  <a:srgbClr val="00458A"/>
                </a:solidFill>
                <a:cs typeface="Arial" panose="020B0604020202020204" pitchFamily="34" charset="0"/>
              </a:rPr>
              <a:t>2017) </a:t>
            </a:r>
            <a:endParaRPr lang="it-IT" sz="1200" b="0" dirty="0">
              <a:solidFill>
                <a:srgbClr val="00458A"/>
              </a:solidFill>
              <a:cs typeface="Arial" panose="020B0604020202020204" pitchFamily="34" charset="0"/>
            </a:endParaRPr>
          </a:p>
        </p:txBody>
      </p:sp>
      <p:sp>
        <p:nvSpPr>
          <p:cNvPr id="8" name="object 113"/>
          <p:cNvSpPr txBox="1"/>
          <p:nvPr/>
        </p:nvSpPr>
        <p:spPr>
          <a:xfrm>
            <a:off x="1153623" y="3060927"/>
            <a:ext cx="86231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000" b="1" i="1" spc="5" dirty="0" smtClean="0">
                <a:solidFill>
                  <a:srgbClr val="007D57"/>
                </a:solidFill>
                <a:cs typeface="Arial"/>
              </a:rPr>
              <a:t>Domande   </a:t>
            </a:r>
            <a:r>
              <a:rPr sz="1000" b="1" i="1" spc="-5" dirty="0" err="1" smtClean="0">
                <a:solidFill>
                  <a:srgbClr val="007D57"/>
                </a:solidFill>
                <a:cs typeface="Arial"/>
              </a:rPr>
              <a:t>acc</a:t>
            </a:r>
            <a:r>
              <a:rPr sz="1000" b="1" i="1" dirty="0" err="1" smtClean="0">
                <a:solidFill>
                  <a:srgbClr val="007D57"/>
                </a:solidFill>
                <a:cs typeface="Arial"/>
              </a:rPr>
              <a:t>o</a:t>
            </a:r>
            <a:r>
              <a:rPr sz="1000" b="1" i="1" spc="-10" dirty="0" err="1" smtClean="0">
                <a:solidFill>
                  <a:srgbClr val="007D57"/>
                </a:solidFill>
                <a:cs typeface="Arial"/>
              </a:rPr>
              <a:t>l</a:t>
            </a:r>
            <a:r>
              <a:rPr sz="1000" b="1" i="1" spc="-5" dirty="0" err="1" smtClean="0">
                <a:solidFill>
                  <a:srgbClr val="007D57"/>
                </a:solidFill>
                <a:cs typeface="Arial"/>
              </a:rPr>
              <a:t>t</a:t>
            </a:r>
            <a:r>
              <a:rPr sz="1000" b="1" i="1" dirty="0" err="1" smtClean="0">
                <a:solidFill>
                  <a:srgbClr val="007D57"/>
                </a:solidFill>
                <a:cs typeface="Arial"/>
              </a:rPr>
              <a:t>e</a:t>
            </a:r>
            <a:endParaRPr sz="1000" dirty="0">
              <a:solidFill>
                <a:srgbClr val="007D57"/>
              </a:solidFill>
              <a:cs typeface="Arial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6421817" y="3104388"/>
            <a:ext cx="777702" cy="402737"/>
            <a:chOff x="4970608" y="2917042"/>
            <a:chExt cx="659892" cy="402737"/>
          </a:xfrm>
        </p:grpSpPr>
        <p:sp>
          <p:nvSpPr>
            <p:cNvPr id="53" name="object 64"/>
            <p:cNvSpPr/>
            <p:nvPr/>
          </p:nvSpPr>
          <p:spPr>
            <a:xfrm>
              <a:off x="4973657" y="2917042"/>
              <a:ext cx="656843" cy="368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54" name="object 65"/>
            <p:cNvSpPr/>
            <p:nvPr/>
          </p:nvSpPr>
          <p:spPr>
            <a:xfrm>
              <a:off x="4970608" y="2944473"/>
              <a:ext cx="659891" cy="347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55" name="object 66"/>
            <p:cNvSpPr/>
            <p:nvPr/>
          </p:nvSpPr>
          <p:spPr>
            <a:xfrm>
              <a:off x="5004137" y="2947521"/>
              <a:ext cx="541020" cy="253365"/>
            </a:xfrm>
            <a:custGeom>
              <a:avLst/>
              <a:gdLst/>
              <a:ahLst/>
              <a:cxnLst/>
              <a:rect l="l" t="t" r="r" b="b"/>
              <a:pathLst>
                <a:path w="541020" h="253364">
                  <a:moveTo>
                    <a:pt x="270509" y="0"/>
                  </a:moveTo>
                  <a:lnTo>
                    <a:pt x="226643" y="1655"/>
                  </a:lnTo>
                  <a:lnTo>
                    <a:pt x="185025" y="6449"/>
                  </a:lnTo>
                  <a:lnTo>
                    <a:pt x="146215" y="14120"/>
                  </a:lnTo>
                  <a:lnTo>
                    <a:pt x="94483" y="30452"/>
                  </a:lnTo>
                  <a:lnTo>
                    <a:pt x="52206" y="51791"/>
                  </a:lnTo>
                  <a:lnTo>
                    <a:pt x="21264" y="77259"/>
                  </a:lnTo>
                  <a:lnTo>
                    <a:pt x="897" y="116118"/>
                  </a:lnTo>
                  <a:lnTo>
                    <a:pt x="0" y="126492"/>
                  </a:lnTo>
                  <a:lnTo>
                    <a:pt x="897" y="136865"/>
                  </a:lnTo>
                  <a:lnTo>
                    <a:pt x="21264" y="175724"/>
                  </a:lnTo>
                  <a:lnTo>
                    <a:pt x="52206" y="201192"/>
                  </a:lnTo>
                  <a:lnTo>
                    <a:pt x="94483" y="222531"/>
                  </a:lnTo>
                  <a:lnTo>
                    <a:pt x="146215" y="238863"/>
                  </a:lnTo>
                  <a:lnTo>
                    <a:pt x="185025" y="246534"/>
                  </a:lnTo>
                  <a:lnTo>
                    <a:pt x="226643" y="251328"/>
                  </a:lnTo>
                  <a:lnTo>
                    <a:pt x="270509" y="252984"/>
                  </a:lnTo>
                  <a:lnTo>
                    <a:pt x="292689" y="252564"/>
                  </a:lnTo>
                  <a:lnTo>
                    <a:pt x="335501" y="249307"/>
                  </a:lnTo>
                  <a:lnTo>
                    <a:pt x="375785" y="243042"/>
                  </a:lnTo>
                  <a:lnTo>
                    <a:pt x="412982" y="234030"/>
                  </a:lnTo>
                  <a:lnTo>
                    <a:pt x="461771" y="215931"/>
                  </a:lnTo>
                  <a:lnTo>
                    <a:pt x="500480" y="193118"/>
                  </a:lnTo>
                  <a:lnTo>
                    <a:pt x="533155" y="156886"/>
                  </a:lnTo>
                  <a:lnTo>
                    <a:pt x="541020" y="126492"/>
                  </a:lnTo>
                  <a:lnTo>
                    <a:pt x="540122" y="116118"/>
                  </a:lnTo>
                  <a:lnTo>
                    <a:pt x="519755" y="77259"/>
                  </a:lnTo>
                  <a:lnTo>
                    <a:pt x="488813" y="51791"/>
                  </a:lnTo>
                  <a:lnTo>
                    <a:pt x="446536" y="30452"/>
                  </a:lnTo>
                  <a:lnTo>
                    <a:pt x="394804" y="14120"/>
                  </a:lnTo>
                  <a:lnTo>
                    <a:pt x="355994" y="6449"/>
                  </a:lnTo>
                  <a:lnTo>
                    <a:pt x="314376" y="1655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56" name="object 67"/>
            <p:cNvSpPr/>
            <p:nvPr/>
          </p:nvSpPr>
          <p:spPr>
            <a:xfrm>
              <a:off x="5004137" y="2947521"/>
              <a:ext cx="541020" cy="253365"/>
            </a:xfrm>
            <a:custGeom>
              <a:avLst/>
              <a:gdLst/>
              <a:ahLst/>
              <a:cxnLst/>
              <a:rect l="l" t="t" r="r" b="b"/>
              <a:pathLst>
                <a:path w="541020" h="253364">
                  <a:moveTo>
                    <a:pt x="0" y="126492"/>
                  </a:moveTo>
                  <a:lnTo>
                    <a:pt x="13795" y="86514"/>
                  </a:lnTo>
                  <a:lnTo>
                    <a:pt x="52206" y="51791"/>
                  </a:lnTo>
                  <a:lnTo>
                    <a:pt x="94483" y="30452"/>
                  </a:lnTo>
                  <a:lnTo>
                    <a:pt x="146215" y="14120"/>
                  </a:lnTo>
                  <a:lnTo>
                    <a:pt x="185025" y="6449"/>
                  </a:lnTo>
                  <a:lnTo>
                    <a:pt x="226643" y="1655"/>
                  </a:lnTo>
                  <a:lnTo>
                    <a:pt x="270509" y="0"/>
                  </a:lnTo>
                  <a:lnTo>
                    <a:pt x="292689" y="419"/>
                  </a:lnTo>
                  <a:lnTo>
                    <a:pt x="335501" y="3676"/>
                  </a:lnTo>
                  <a:lnTo>
                    <a:pt x="375785" y="9941"/>
                  </a:lnTo>
                  <a:lnTo>
                    <a:pt x="412982" y="18953"/>
                  </a:lnTo>
                  <a:lnTo>
                    <a:pt x="461771" y="37052"/>
                  </a:lnTo>
                  <a:lnTo>
                    <a:pt x="500480" y="59865"/>
                  </a:lnTo>
                  <a:lnTo>
                    <a:pt x="533155" y="96097"/>
                  </a:lnTo>
                  <a:lnTo>
                    <a:pt x="541020" y="126492"/>
                  </a:lnTo>
                  <a:lnTo>
                    <a:pt x="540122" y="136865"/>
                  </a:lnTo>
                  <a:lnTo>
                    <a:pt x="519755" y="175724"/>
                  </a:lnTo>
                  <a:lnTo>
                    <a:pt x="488813" y="201192"/>
                  </a:lnTo>
                  <a:lnTo>
                    <a:pt x="446536" y="222531"/>
                  </a:lnTo>
                  <a:lnTo>
                    <a:pt x="394804" y="238863"/>
                  </a:lnTo>
                  <a:lnTo>
                    <a:pt x="355994" y="246534"/>
                  </a:lnTo>
                  <a:lnTo>
                    <a:pt x="314376" y="251328"/>
                  </a:lnTo>
                  <a:lnTo>
                    <a:pt x="270509" y="252984"/>
                  </a:lnTo>
                  <a:lnTo>
                    <a:pt x="248330" y="252564"/>
                  </a:lnTo>
                  <a:lnTo>
                    <a:pt x="205518" y="249307"/>
                  </a:lnTo>
                  <a:lnTo>
                    <a:pt x="165234" y="243042"/>
                  </a:lnTo>
                  <a:lnTo>
                    <a:pt x="128037" y="234030"/>
                  </a:lnTo>
                  <a:lnTo>
                    <a:pt x="79248" y="215931"/>
                  </a:lnTo>
                  <a:lnTo>
                    <a:pt x="40539" y="193118"/>
                  </a:lnTo>
                  <a:lnTo>
                    <a:pt x="7864" y="156886"/>
                  </a:lnTo>
                  <a:lnTo>
                    <a:pt x="0" y="126492"/>
                  </a:lnTo>
                  <a:close/>
                </a:path>
              </a:pathLst>
            </a:custGeom>
            <a:ln w="9144">
              <a:solidFill>
                <a:srgbClr val="A79E6F"/>
              </a:solidFill>
            </a:ln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57" name="object 122"/>
            <p:cNvSpPr txBox="1"/>
            <p:nvPr/>
          </p:nvSpPr>
          <p:spPr>
            <a:xfrm>
              <a:off x="5054809" y="3012002"/>
              <a:ext cx="440691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it-IT" sz="1000" b="1" dirty="0" smtClean="0">
                  <a:solidFill>
                    <a:srgbClr val="007D57"/>
                  </a:solidFill>
                  <a:cs typeface="Arial"/>
                </a:rPr>
                <a:t>114.487</a:t>
              </a:r>
              <a:endParaRPr sz="1000" dirty="0">
                <a:solidFill>
                  <a:srgbClr val="007D57"/>
                </a:solidFill>
                <a:cs typeface="Arial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5716048" y="3107436"/>
            <a:ext cx="778426" cy="402737"/>
            <a:chOff x="4970608" y="2917042"/>
            <a:chExt cx="659892" cy="402737"/>
          </a:xfrm>
        </p:grpSpPr>
        <p:sp>
          <p:nvSpPr>
            <p:cNvPr id="48" name="object 64"/>
            <p:cNvSpPr/>
            <p:nvPr/>
          </p:nvSpPr>
          <p:spPr>
            <a:xfrm>
              <a:off x="4973657" y="2917042"/>
              <a:ext cx="656843" cy="368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49" name="object 65"/>
            <p:cNvSpPr/>
            <p:nvPr/>
          </p:nvSpPr>
          <p:spPr>
            <a:xfrm>
              <a:off x="4970608" y="2944473"/>
              <a:ext cx="659891" cy="347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50" name="object 66"/>
            <p:cNvSpPr/>
            <p:nvPr/>
          </p:nvSpPr>
          <p:spPr>
            <a:xfrm>
              <a:off x="5004137" y="2947521"/>
              <a:ext cx="541020" cy="253365"/>
            </a:xfrm>
            <a:custGeom>
              <a:avLst/>
              <a:gdLst/>
              <a:ahLst/>
              <a:cxnLst/>
              <a:rect l="l" t="t" r="r" b="b"/>
              <a:pathLst>
                <a:path w="541020" h="253364">
                  <a:moveTo>
                    <a:pt x="270509" y="0"/>
                  </a:moveTo>
                  <a:lnTo>
                    <a:pt x="226643" y="1655"/>
                  </a:lnTo>
                  <a:lnTo>
                    <a:pt x="185025" y="6449"/>
                  </a:lnTo>
                  <a:lnTo>
                    <a:pt x="146215" y="14120"/>
                  </a:lnTo>
                  <a:lnTo>
                    <a:pt x="94483" y="30452"/>
                  </a:lnTo>
                  <a:lnTo>
                    <a:pt x="52206" y="51791"/>
                  </a:lnTo>
                  <a:lnTo>
                    <a:pt x="21264" y="77259"/>
                  </a:lnTo>
                  <a:lnTo>
                    <a:pt x="897" y="116118"/>
                  </a:lnTo>
                  <a:lnTo>
                    <a:pt x="0" y="126492"/>
                  </a:lnTo>
                  <a:lnTo>
                    <a:pt x="897" y="136865"/>
                  </a:lnTo>
                  <a:lnTo>
                    <a:pt x="21264" y="175724"/>
                  </a:lnTo>
                  <a:lnTo>
                    <a:pt x="52206" y="201192"/>
                  </a:lnTo>
                  <a:lnTo>
                    <a:pt x="94483" y="222531"/>
                  </a:lnTo>
                  <a:lnTo>
                    <a:pt x="146215" y="238863"/>
                  </a:lnTo>
                  <a:lnTo>
                    <a:pt x="185025" y="246534"/>
                  </a:lnTo>
                  <a:lnTo>
                    <a:pt x="226643" y="251328"/>
                  </a:lnTo>
                  <a:lnTo>
                    <a:pt x="270509" y="252984"/>
                  </a:lnTo>
                  <a:lnTo>
                    <a:pt x="292689" y="252564"/>
                  </a:lnTo>
                  <a:lnTo>
                    <a:pt x="335501" y="249307"/>
                  </a:lnTo>
                  <a:lnTo>
                    <a:pt x="375785" y="243042"/>
                  </a:lnTo>
                  <a:lnTo>
                    <a:pt x="412982" y="234030"/>
                  </a:lnTo>
                  <a:lnTo>
                    <a:pt x="461771" y="215931"/>
                  </a:lnTo>
                  <a:lnTo>
                    <a:pt x="500480" y="193118"/>
                  </a:lnTo>
                  <a:lnTo>
                    <a:pt x="533155" y="156886"/>
                  </a:lnTo>
                  <a:lnTo>
                    <a:pt x="541020" y="126492"/>
                  </a:lnTo>
                  <a:lnTo>
                    <a:pt x="540122" y="116118"/>
                  </a:lnTo>
                  <a:lnTo>
                    <a:pt x="519755" y="77259"/>
                  </a:lnTo>
                  <a:lnTo>
                    <a:pt x="488813" y="51791"/>
                  </a:lnTo>
                  <a:lnTo>
                    <a:pt x="446536" y="30452"/>
                  </a:lnTo>
                  <a:lnTo>
                    <a:pt x="394804" y="14120"/>
                  </a:lnTo>
                  <a:lnTo>
                    <a:pt x="355994" y="6449"/>
                  </a:lnTo>
                  <a:lnTo>
                    <a:pt x="314376" y="1655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EDDCC5"/>
            </a:solid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51" name="object 67"/>
            <p:cNvSpPr/>
            <p:nvPr/>
          </p:nvSpPr>
          <p:spPr>
            <a:xfrm>
              <a:off x="5004137" y="2947521"/>
              <a:ext cx="541020" cy="253365"/>
            </a:xfrm>
            <a:custGeom>
              <a:avLst/>
              <a:gdLst/>
              <a:ahLst/>
              <a:cxnLst/>
              <a:rect l="l" t="t" r="r" b="b"/>
              <a:pathLst>
                <a:path w="541020" h="253364">
                  <a:moveTo>
                    <a:pt x="0" y="126492"/>
                  </a:moveTo>
                  <a:lnTo>
                    <a:pt x="13795" y="86514"/>
                  </a:lnTo>
                  <a:lnTo>
                    <a:pt x="52206" y="51791"/>
                  </a:lnTo>
                  <a:lnTo>
                    <a:pt x="94483" y="30452"/>
                  </a:lnTo>
                  <a:lnTo>
                    <a:pt x="146215" y="14120"/>
                  </a:lnTo>
                  <a:lnTo>
                    <a:pt x="185025" y="6449"/>
                  </a:lnTo>
                  <a:lnTo>
                    <a:pt x="226643" y="1655"/>
                  </a:lnTo>
                  <a:lnTo>
                    <a:pt x="270509" y="0"/>
                  </a:lnTo>
                  <a:lnTo>
                    <a:pt x="292689" y="419"/>
                  </a:lnTo>
                  <a:lnTo>
                    <a:pt x="335501" y="3676"/>
                  </a:lnTo>
                  <a:lnTo>
                    <a:pt x="375785" y="9941"/>
                  </a:lnTo>
                  <a:lnTo>
                    <a:pt x="412982" y="18953"/>
                  </a:lnTo>
                  <a:lnTo>
                    <a:pt x="461771" y="37052"/>
                  </a:lnTo>
                  <a:lnTo>
                    <a:pt x="500480" y="59865"/>
                  </a:lnTo>
                  <a:lnTo>
                    <a:pt x="533155" y="96097"/>
                  </a:lnTo>
                  <a:lnTo>
                    <a:pt x="541020" y="126492"/>
                  </a:lnTo>
                  <a:lnTo>
                    <a:pt x="540122" y="136865"/>
                  </a:lnTo>
                  <a:lnTo>
                    <a:pt x="519755" y="175724"/>
                  </a:lnTo>
                  <a:lnTo>
                    <a:pt x="488813" y="201192"/>
                  </a:lnTo>
                  <a:lnTo>
                    <a:pt x="446536" y="222531"/>
                  </a:lnTo>
                  <a:lnTo>
                    <a:pt x="394804" y="238863"/>
                  </a:lnTo>
                  <a:lnTo>
                    <a:pt x="355994" y="246534"/>
                  </a:lnTo>
                  <a:lnTo>
                    <a:pt x="314376" y="251328"/>
                  </a:lnTo>
                  <a:lnTo>
                    <a:pt x="270509" y="252984"/>
                  </a:lnTo>
                  <a:lnTo>
                    <a:pt x="248330" y="252564"/>
                  </a:lnTo>
                  <a:lnTo>
                    <a:pt x="205518" y="249307"/>
                  </a:lnTo>
                  <a:lnTo>
                    <a:pt x="165234" y="243042"/>
                  </a:lnTo>
                  <a:lnTo>
                    <a:pt x="128037" y="234030"/>
                  </a:lnTo>
                  <a:lnTo>
                    <a:pt x="79248" y="215931"/>
                  </a:lnTo>
                  <a:lnTo>
                    <a:pt x="40539" y="193118"/>
                  </a:lnTo>
                  <a:lnTo>
                    <a:pt x="7864" y="156886"/>
                  </a:lnTo>
                  <a:lnTo>
                    <a:pt x="0" y="1264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144">
              <a:solidFill>
                <a:srgbClr val="A79E6F"/>
              </a:solidFill>
            </a:ln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52" name="object 122"/>
            <p:cNvSpPr txBox="1"/>
            <p:nvPr/>
          </p:nvSpPr>
          <p:spPr>
            <a:xfrm>
              <a:off x="5054809" y="3012002"/>
              <a:ext cx="440691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it-IT" sz="1000" b="1" dirty="0" smtClean="0">
                  <a:solidFill>
                    <a:srgbClr val="007D57"/>
                  </a:solidFill>
                  <a:cs typeface="Arial"/>
                </a:rPr>
                <a:t>102.607</a:t>
              </a:r>
              <a:endParaRPr sz="1000" dirty="0">
                <a:solidFill>
                  <a:srgbClr val="007D57"/>
                </a:solidFill>
                <a:cs typeface="Arial"/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5089238" y="3095325"/>
            <a:ext cx="635826" cy="402737"/>
            <a:chOff x="4970608" y="2917042"/>
            <a:chExt cx="659892" cy="402737"/>
          </a:xfrm>
        </p:grpSpPr>
        <p:sp>
          <p:nvSpPr>
            <p:cNvPr id="43" name="object 64"/>
            <p:cNvSpPr/>
            <p:nvPr/>
          </p:nvSpPr>
          <p:spPr>
            <a:xfrm>
              <a:off x="4973657" y="2917042"/>
              <a:ext cx="656843" cy="368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44" name="object 65"/>
            <p:cNvSpPr/>
            <p:nvPr/>
          </p:nvSpPr>
          <p:spPr>
            <a:xfrm>
              <a:off x="4970608" y="2944473"/>
              <a:ext cx="659891" cy="347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45" name="object 66"/>
            <p:cNvSpPr/>
            <p:nvPr/>
          </p:nvSpPr>
          <p:spPr>
            <a:xfrm>
              <a:off x="5004137" y="2947521"/>
              <a:ext cx="541020" cy="253365"/>
            </a:xfrm>
            <a:custGeom>
              <a:avLst/>
              <a:gdLst/>
              <a:ahLst/>
              <a:cxnLst/>
              <a:rect l="l" t="t" r="r" b="b"/>
              <a:pathLst>
                <a:path w="541020" h="253364">
                  <a:moveTo>
                    <a:pt x="270509" y="0"/>
                  </a:moveTo>
                  <a:lnTo>
                    <a:pt x="226643" y="1655"/>
                  </a:lnTo>
                  <a:lnTo>
                    <a:pt x="185025" y="6449"/>
                  </a:lnTo>
                  <a:lnTo>
                    <a:pt x="146215" y="14120"/>
                  </a:lnTo>
                  <a:lnTo>
                    <a:pt x="94483" y="30452"/>
                  </a:lnTo>
                  <a:lnTo>
                    <a:pt x="52206" y="51791"/>
                  </a:lnTo>
                  <a:lnTo>
                    <a:pt x="21264" y="77259"/>
                  </a:lnTo>
                  <a:lnTo>
                    <a:pt x="897" y="116118"/>
                  </a:lnTo>
                  <a:lnTo>
                    <a:pt x="0" y="126492"/>
                  </a:lnTo>
                  <a:lnTo>
                    <a:pt x="897" y="136865"/>
                  </a:lnTo>
                  <a:lnTo>
                    <a:pt x="21264" y="175724"/>
                  </a:lnTo>
                  <a:lnTo>
                    <a:pt x="52206" y="201192"/>
                  </a:lnTo>
                  <a:lnTo>
                    <a:pt x="94483" y="222531"/>
                  </a:lnTo>
                  <a:lnTo>
                    <a:pt x="146215" y="238863"/>
                  </a:lnTo>
                  <a:lnTo>
                    <a:pt x="185025" y="246534"/>
                  </a:lnTo>
                  <a:lnTo>
                    <a:pt x="226643" y="251328"/>
                  </a:lnTo>
                  <a:lnTo>
                    <a:pt x="270509" y="252984"/>
                  </a:lnTo>
                  <a:lnTo>
                    <a:pt x="292689" y="252564"/>
                  </a:lnTo>
                  <a:lnTo>
                    <a:pt x="335501" y="249307"/>
                  </a:lnTo>
                  <a:lnTo>
                    <a:pt x="375785" y="243042"/>
                  </a:lnTo>
                  <a:lnTo>
                    <a:pt x="412982" y="234030"/>
                  </a:lnTo>
                  <a:lnTo>
                    <a:pt x="461771" y="215931"/>
                  </a:lnTo>
                  <a:lnTo>
                    <a:pt x="500480" y="193118"/>
                  </a:lnTo>
                  <a:lnTo>
                    <a:pt x="533155" y="156886"/>
                  </a:lnTo>
                  <a:lnTo>
                    <a:pt x="541020" y="126492"/>
                  </a:lnTo>
                  <a:lnTo>
                    <a:pt x="540122" y="116118"/>
                  </a:lnTo>
                  <a:lnTo>
                    <a:pt x="519755" y="77259"/>
                  </a:lnTo>
                  <a:lnTo>
                    <a:pt x="488813" y="51791"/>
                  </a:lnTo>
                  <a:lnTo>
                    <a:pt x="446536" y="30452"/>
                  </a:lnTo>
                  <a:lnTo>
                    <a:pt x="394804" y="14120"/>
                  </a:lnTo>
                  <a:lnTo>
                    <a:pt x="355994" y="6449"/>
                  </a:lnTo>
                  <a:lnTo>
                    <a:pt x="314376" y="1655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EDDCC5"/>
            </a:solid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46" name="object 67"/>
            <p:cNvSpPr/>
            <p:nvPr/>
          </p:nvSpPr>
          <p:spPr>
            <a:xfrm>
              <a:off x="5004137" y="2947521"/>
              <a:ext cx="541020" cy="253365"/>
            </a:xfrm>
            <a:custGeom>
              <a:avLst/>
              <a:gdLst/>
              <a:ahLst/>
              <a:cxnLst/>
              <a:rect l="l" t="t" r="r" b="b"/>
              <a:pathLst>
                <a:path w="541020" h="253364">
                  <a:moveTo>
                    <a:pt x="0" y="126492"/>
                  </a:moveTo>
                  <a:lnTo>
                    <a:pt x="13795" y="86514"/>
                  </a:lnTo>
                  <a:lnTo>
                    <a:pt x="52206" y="51791"/>
                  </a:lnTo>
                  <a:lnTo>
                    <a:pt x="94483" y="30452"/>
                  </a:lnTo>
                  <a:lnTo>
                    <a:pt x="146215" y="14120"/>
                  </a:lnTo>
                  <a:lnTo>
                    <a:pt x="185025" y="6449"/>
                  </a:lnTo>
                  <a:lnTo>
                    <a:pt x="226643" y="1655"/>
                  </a:lnTo>
                  <a:lnTo>
                    <a:pt x="270509" y="0"/>
                  </a:lnTo>
                  <a:lnTo>
                    <a:pt x="292689" y="419"/>
                  </a:lnTo>
                  <a:lnTo>
                    <a:pt x="335501" y="3676"/>
                  </a:lnTo>
                  <a:lnTo>
                    <a:pt x="375785" y="9941"/>
                  </a:lnTo>
                  <a:lnTo>
                    <a:pt x="412982" y="18953"/>
                  </a:lnTo>
                  <a:lnTo>
                    <a:pt x="461771" y="37052"/>
                  </a:lnTo>
                  <a:lnTo>
                    <a:pt x="500480" y="59865"/>
                  </a:lnTo>
                  <a:lnTo>
                    <a:pt x="533155" y="96097"/>
                  </a:lnTo>
                  <a:lnTo>
                    <a:pt x="541020" y="126492"/>
                  </a:lnTo>
                  <a:lnTo>
                    <a:pt x="540122" y="136865"/>
                  </a:lnTo>
                  <a:lnTo>
                    <a:pt x="519755" y="175724"/>
                  </a:lnTo>
                  <a:lnTo>
                    <a:pt x="488813" y="201192"/>
                  </a:lnTo>
                  <a:lnTo>
                    <a:pt x="446536" y="222531"/>
                  </a:lnTo>
                  <a:lnTo>
                    <a:pt x="394804" y="238863"/>
                  </a:lnTo>
                  <a:lnTo>
                    <a:pt x="355994" y="246534"/>
                  </a:lnTo>
                  <a:lnTo>
                    <a:pt x="314376" y="251328"/>
                  </a:lnTo>
                  <a:lnTo>
                    <a:pt x="270509" y="252984"/>
                  </a:lnTo>
                  <a:lnTo>
                    <a:pt x="248330" y="252564"/>
                  </a:lnTo>
                  <a:lnTo>
                    <a:pt x="205518" y="249307"/>
                  </a:lnTo>
                  <a:lnTo>
                    <a:pt x="165234" y="243042"/>
                  </a:lnTo>
                  <a:lnTo>
                    <a:pt x="128037" y="234030"/>
                  </a:lnTo>
                  <a:lnTo>
                    <a:pt x="79248" y="215931"/>
                  </a:lnTo>
                  <a:lnTo>
                    <a:pt x="40539" y="193118"/>
                  </a:lnTo>
                  <a:lnTo>
                    <a:pt x="7864" y="156886"/>
                  </a:lnTo>
                  <a:lnTo>
                    <a:pt x="0" y="1264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144">
              <a:solidFill>
                <a:srgbClr val="A79E6F"/>
              </a:solidFill>
            </a:ln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47" name="object 122"/>
            <p:cNvSpPr txBox="1"/>
            <p:nvPr/>
          </p:nvSpPr>
          <p:spPr>
            <a:xfrm>
              <a:off x="5054809" y="3012002"/>
              <a:ext cx="440691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it-IT" sz="1000" b="1" dirty="0" smtClean="0">
                  <a:solidFill>
                    <a:srgbClr val="007D57"/>
                  </a:solidFill>
                  <a:cs typeface="Arial"/>
                </a:rPr>
                <a:t>82.637</a:t>
              </a:r>
              <a:endParaRPr sz="1000" dirty="0">
                <a:solidFill>
                  <a:srgbClr val="007D57"/>
                </a:solidFill>
                <a:cs typeface="Arial"/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3248358" y="3122756"/>
            <a:ext cx="626965" cy="402737"/>
            <a:chOff x="4970608" y="2917042"/>
            <a:chExt cx="659892" cy="402737"/>
          </a:xfrm>
        </p:grpSpPr>
        <p:sp>
          <p:nvSpPr>
            <p:cNvPr id="38" name="object 64"/>
            <p:cNvSpPr/>
            <p:nvPr/>
          </p:nvSpPr>
          <p:spPr>
            <a:xfrm>
              <a:off x="4973657" y="2917042"/>
              <a:ext cx="656843" cy="368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39" name="object 65"/>
            <p:cNvSpPr/>
            <p:nvPr/>
          </p:nvSpPr>
          <p:spPr>
            <a:xfrm>
              <a:off x="4970608" y="2944473"/>
              <a:ext cx="659891" cy="347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40" name="object 66"/>
            <p:cNvSpPr/>
            <p:nvPr/>
          </p:nvSpPr>
          <p:spPr>
            <a:xfrm>
              <a:off x="5004137" y="2947521"/>
              <a:ext cx="541020" cy="253365"/>
            </a:xfrm>
            <a:custGeom>
              <a:avLst/>
              <a:gdLst/>
              <a:ahLst/>
              <a:cxnLst/>
              <a:rect l="l" t="t" r="r" b="b"/>
              <a:pathLst>
                <a:path w="541020" h="253364">
                  <a:moveTo>
                    <a:pt x="270509" y="0"/>
                  </a:moveTo>
                  <a:lnTo>
                    <a:pt x="226643" y="1655"/>
                  </a:lnTo>
                  <a:lnTo>
                    <a:pt x="185025" y="6449"/>
                  </a:lnTo>
                  <a:lnTo>
                    <a:pt x="146215" y="14120"/>
                  </a:lnTo>
                  <a:lnTo>
                    <a:pt x="94483" y="30452"/>
                  </a:lnTo>
                  <a:lnTo>
                    <a:pt x="52206" y="51791"/>
                  </a:lnTo>
                  <a:lnTo>
                    <a:pt x="21264" y="77259"/>
                  </a:lnTo>
                  <a:lnTo>
                    <a:pt x="897" y="116118"/>
                  </a:lnTo>
                  <a:lnTo>
                    <a:pt x="0" y="126492"/>
                  </a:lnTo>
                  <a:lnTo>
                    <a:pt x="897" y="136865"/>
                  </a:lnTo>
                  <a:lnTo>
                    <a:pt x="21264" y="175724"/>
                  </a:lnTo>
                  <a:lnTo>
                    <a:pt x="52206" y="201192"/>
                  </a:lnTo>
                  <a:lnTo>
                    <a:pt x="94483" y="222531"/>
                  </a:lnTo>
                  <a:lnTo>
                    <a:pt x="146215" y="238863"/>
                  </a:lnTo>
                  <a:lnTo>
                    <a:pt x="185025" y="246534"/>
                  </a:lnTo>
                  <a:lnTo>
                    <a:pt x="226643" y="251328"/>
                  </a:lnTo>
                  <a:lnTo>
                    <a:pt x="270509" y="252984"/>
                  </a:lnTo>
                  <a:lnTo>
                    <a:pt x="292689" y="252564"/>
                  </a:lnTo>
                  <a:lnTo>
                    <a:pt x="335501" y="249307"/>
                  </a:lnTo>
                  <a:lnTo>
                    <a:pt x="375785" y="243042"/>
                  </a:lnTo>
                  <a:lnTo>
                    <a:pt x="412982" y="234030"/>
                  </a:lnTo>
                  <a:lnTo>
                    <a:pt x="461771" y="215931"/>
                  </a:lnTo>
                  <a:lnTo>
                    <a:pt x="500480" y="193118"/>
                  </a:lnTo>
                  <a:lnTo>
                    <a:pt x="533155" y="156886"/>
                  </a:lnTo>
                  <a:lnTo>
                    <a:pt x="541020" y="126492"/>
                  </a:lnTo>
                  <a:lnTo>
                    <a:pt x="540122" y="116118"/>
                  </a:lnTo>
                  <a:lnTo>
                    <a:pt x="519755" y="77259"/>
                  </a:lnTo>
                  <a:lnTo>
                    <a:pt x="488813" y="51791"/>
                  </a:lnTo>
                  <a:lnTo>
                    <a:pt x="446536" y="30452"/>
                  </a:lnTo>
                  <a:lnTo>
                    <a:pt x="394804" y="14120"/>
                  </a:lnTo>
                  <a:lnTo>
                    <a:pt x="355994" y="6449"/>
                  </a:lnTo>
                  <a:lnTo>
                    <a:pt x="314376" y="1655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EDDCC5"/>
            </a:solid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41" name="object 67"/>
            <p:cNvSpPr/>
            <p:nvPr/>
          </p:nvSpPr>
          <p:spPr>
            <a:xfrm>
              <a:off x="5004137" y="2947521"/>
              <a:ext cx="541020" cy="253365"/>
            </a:xfrm>
            <a:custGeom>
              <a:avLst/>
              <a:gdLst/>
              <a:ahLst/>
              <a:cxnLst/>
              <a:rect l="l" t="t" r="r" b="b"/>
              <a:pathLst>
                <a:path w="541020" h="253364">
                  <a:moveTo>
                    <a:pt x="0" y="126492"/>
                  </a:moveTo>
                  <a:lnTo>
                    <a:pt x="13795" y="86514"/>
                  </a:lnTo>
                  <a:lnTo>
                    <a:pt x="52206" y="51791"/>
                  </a:lnTo>
                  <a:lnTo>
                    <a:pt x="94483" y="30452"/>
                  </a:lnTo>
                  <a:lnTo>
                    <a:pt x="146215" y="14120"/>
                  </a:lnTo>
                  <a:lnTo>
                    <a:pt x="185025" y="6449"/>
                  </a:lnTo>
                  <a:lnTo>
                    <a:pt x="226643" y="1655"/>
                  </a:lnTo>
                  <a:lnTo>
                    <a:pt x="270509" y="0"/>
                  </a:lnTo>
                  <a:lnTo>
                    <a:pt x="292689" y="419"/>
                  </a:lnTo>
                  <a:lnTo>
                    <a:pt x="335501" y="3676"/>
                  </a:lnTo>
                  <a:lnTo>
                    <a:pt x="375785" y="9941"/>
                  </a:lnTo>
                  <a:lnTo>
                    <a:pt x="412982" y="18953"/>
                  </a:lnTo>
                  <a:lnTo>
                    <a:pt x="461771" y="37052"/>
                  </a:lnTo>
                  <a:lnTo>
                    <a:pt x="500480" y="59865"/>
                  </a:lnTo>
                  <a:lnTo>
                    <a:pt x="533155" y="96097"/>
                  </a:lnTo>
                  <a:lnTo>
                    <a:pt x="541020" y="126492"/>
                  </a:lnTo>
                  <a:lnTo>
                    <a:pt x="540122" y="136865"/>
                  </a:lnTo>
                  <a:lnTo>
                    <a:pt x="519755" y="175724"/>
                  </a:lnTo>
                  <a:lnTo>
                    <a:pt x="488813" y="201192"/>
                  </a:lnTo>
                  <a:lnTo>
                    <a:pt x="446536" y="222531"/>
                  </a:lnTo>
                  <a:lnTo>
                    <a:pt x="394804" y="238863"/>
                  </a:lnTo>
                  <a:lnTo>
                    <a:pt x="355994" y="246534"/>
                  </a:lnTo>
                  <a:lnTo>
                    <a:pt x="314376" y="251328"/>
                  </a:lnTo>
                  <a:lnTo>
                    <a:pt x="270509" y="252984"/>
                  </a:lnTo>
                  <a:lnTo>
                    <a:pt x="248330" y="252564"/>
                  </a:lnTo>
                  <a:lnTo>
                    <a:pt x="205518" y="249307"/>
                  </a:lnTo>
                  <a:lnTo>
                    <a:pt x="165234" y="243042"/>
                  </a:lnTo>
                  <a:lnTo>
                    <a:pt x="128037" y="234030"/>
                  </a:lnTo>
                  <a:lnTo>
                    <a:pt x="79248" y="215931"/>
                  </a:lnTo>
                  <a:lnTo>
                    <a:pt x="40539" y="193118"/>
                  </a:lnTo>
                  <a:lnTo>
                    <a:pt x="7864" y="156886"/>
                  </a:lnTo>
                  <a:lnTo>
                    <a:pt x="0" y="1264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144">
              <a:solidFill>
                <a:srgbClr val="A79E6F"/>
              </a:solidFill>
            </a:ln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42" name="object 122"/>
            <p:cNvSpPr txBox="1"/>
            <p:nvPr/>
          </p:nvSpPr>
          <p:spPr>
            <a:xfrm>
              <a:off x="5054809" y="3012002"/>
              <a:ext cx="440691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it-IT" sz="1000" b="1" dirty="0" smtClean="0">
                  <a:solidFill>
                    <a:srgbClr val="007D57"/>
                  </a:solidFill>
                  <a:cs typeface="Arial"/>
                </a:rPr>
                <a:t>55.202</a:t>
              </a:r>
              <a:endParaRPr sz="1000" dirty="0">
                <a:solidFill>
                  <a:srgbClr val="007D57"/>
                </a:solidFill>
                <a:cs typeface="Arial"/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2583515" y="3122756"/>
            <a:ext cx="649438" cy="402737"/>
            <a:chOff x="4970608" y="2917042"/>
            <a:chExt cx="659892" cy="402737"/>
          </a:xfrm>
        </p:grpSpPr>
        <p:sp>
          <p:nvSpPr>
            <p:cNvPr id="33" name="object 64"/>
            <p:cNvSpPr/>
            <p:nvPr/>
          </p:nvSpPr>
          <p:spPr>
            <a:xfrm>
              <a:off x="4973657" y="2917042"/>
              <a:ext cx="656843" cy="368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34" name="object 65"/>
            <p:cNvSpPr/>
            <p:nvPr/>
          </p:nvSpPr>
          <p:spPr>
            <a:xfrm>
              <a:off x="4970608" y="2944473"/>
              <a:ext cx="659891" cy="347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35" name="object 66"/>
            <p:cNvSpPr/>
            <p:nvPr/>
          </p:nvSpPr>
          <p:spPr>
            <a:xfrm>
              <a:off x="5004137" y="2947521"/>
              <a:ext cx="541020" cy="253365"/>
            </a:xfrm>
            <a:custGeom>
              <a:avLst/>
              <a:gdLst/>
              <a:ahLst/>
              <a:cxnLst/>
              <a:rect l="l" t="t" r="r" b="b"/>
              <a:pathLst>
                <a:path w="541020" h="253364">
                  <a:moveTo>
                    <a:pt x="270509" y="0"/>
                  </a:moveTo>
                  <a:lnTo>
                    <a:pt x="226643" y="1655"/>
                  </a:lnTo>
                  <a:lnTo>
                    <a:pt x="185025" y="6449"/>
                  </a:lnTo>
                  <a:lnTo>
                    <a:pt x="146215" y="14120"/>
                  </a:lnTo>
                  <a:lnTo>
                    <a:pt x="94483" y="30452"/>
                  </a:lnTo>
                  <a:lnTo>
                    <a:pt x="52206" y="51791"/>
                  </a:lnTo>
                  <a:lnTo>
                    <a:pt x="21264" y="77259"/>
                  </a:lnTo>
                  <a:lnTo>
                    <a:pt x="897" y="116118"/>
                  </a:lnTo>
                  <a:lnTo>
                    <a:pt x="0" y="126492"/>
                  </a:lnTo>
                  <a:lnTo>
                    <a:pt x="897" y="136865"/>
                  </a:lnTo>
                  <a:lnTo>
                    <a:pt x="21264" y="175724"/>
                  </a:lnTo>
                  <a:lnTo>
                    <a:pt x="52206" y="201192"/>
                  </a:lnTo>
                  <a:lnTo>
                    <a:pt x="94483" y="222531"/>
                  </a:lnTo>
                  <a:lnTo>
                    <a:pt x="146215" y="238863"/>
                  </a:lnTo>
                  <a:lnTo>
                    <a:pt x="185025" y="246534"/>
                  </a:lnTo>
                  <a:lnTo>
                    <a:pt x="226643" y="251328"/>
                  </a:lnTo>
                  <a:lnTo>
                    <a:pt x="270509" y="252984"/>
                  </a:lnTo>
                  <a:lnTo>
                    <a:pt x="292689" y="252564"/>
                  </a:lnTo>
                  <a:lnTo>
                    <a:pt x="335501" y="249307"/>
                  </a:lnTo>
                  <a:lnTo>
                    <a:pt x="375785" y="243042"/>
                  </a:lnTo>
                  <a:lnTo>
                    <a:pt x="412982" y="234030"/>
                  </a:lnTo>
                  <a:lnTo>
                    <a:pt x="461771" y="215931"/>
                  </a:lnTo>
                  <a:lnTo>
                    <a:pt x="500480" y="193118"/>
                  </a:lnTo>
                  <a:lnTo>
                    <a:pt x="533155" y="156886"/>
                  </a:lnTo>
                  <a:lnTo>
                    <a:pt x="541020" y="126492"/>
                  </a:lnTo>
                  <a:lnTo>
                    <a:pt x="540122" y="116118"/>
                  </a:lnTo>
                  <a:lnTo>
                    <a:pt x="519755" y="77259"/>
                  </a:lnTo>
                  <a:lnTo>
                    <a:pt x="488813" y="51791"/>
                  </a:lnTo>
                  <a:lnTo>
                    <a:pt x="446536" y="30452"/>
                  </a:lnTo>
                  <a:lnTo>
                    <a:pt x="394804" y="14120"/>
                  </a:lnTo>
                  <a:lnTo>
                    <a:pt x="355994" y="6449"/>
                  </a:lnTo>
                  <a:lnTo>
                    <a:pt x="314376" y="1655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36" name="object 67"/>
            <p:cNvSpPr/>
            <p:nvPr/>
          </p:nvSpPr>
          <p:spPr>
            <a:xfrm>
              <a:off x="5004137" y="2947521"/>
              <a:ext cx="541020" cy="253365"/>
            </a:xfrm>
            <a:custGeom>
              <a:avLst/>
              <a:gdLst/>
              <a:ahLst/>
              <a:cxnLst/>
              <a:rect l="l" t="t" r="r" b="b"/>
              <a:pathLst>
                <a:path w="541020" h="253364">
                  <a:moveTo>
                    <a:pt x="0" y="126492"/>
                  </a:moveTo>
                  <a:lnTo>
                    <a:pt x="13795" y="86514"/>
                  </a:lnTo>
                  <a:lnTo>
                    <a:pt x="52206" y="51791"/>
                  </a:lnTo>
                  <a:lnTo>
                    <a:pt x="94483" y="30452"/>
                  </a:lnTo>
                  <a:lnTo>
                    <a:pt x="146215" y="14120"/>
                  </a:lnTo>
                  <a:lnTo>
                    <a:pt x="185025" y="6449"/>
                  </a:lnTo>
                  <a:lnTo>
                    <a:pt x="226643" y="1655"/>
                  </a:lnTo>
                  <a:lnTo>
                    <a:pt x="270509" y="0"/>
                  </a:lnTo>
                  <a:lnTo>
                    <a:pt x="292689" y="419"/>
                  </a:lnTo>
                  <a:lnTo>
                    <a:pt x="335501" y="3676"/>
                  </a:lnTo>
                  <a:lnTo>
                    <a:pt x="375785" y="9941"/>
                  </a:lnTo>
                  <a:lnTo>
                    <a:pt x="412982" y="18953"/>
                  </a:lnTo>
                  <a:lnTo>
                    <a:pt x="461771" y="37052"/>
                  </a:lnTo>
                  <a:lnTo>
                    <a:pt x="500480" y="59865"/>
                  </a:lnTo>
                  <a:lnTo>
                    <a:pt x="533155" y="96097"/>
                  </a:lnTo>
                  <a:lnTo>
                    <a:pt x="541020" y="126492"/>
                  </a:lnTo>
                  <a:lnTo>
                    <a:pt x="540122" y="136865"/>
                  </a:lnTo>
                  <a:lnTo>
                    <a:pt x="519755" y="175724"/>
                  </a:lnTo>
                  <a:lnTo>
                    <a:pt x="488813" y="201192"/>
                  </a:lnTo>
                  <a:lnTo>
                    <a:pt x="446536" y="222531"/>
                  </a:lnTo>
                  <a:lnTo>
                    <a:pt x="394804" y="238863"/>
                  </a:lnTo>
                  <a:lnTo>
                    <a:pt x="355994" y="246534"/>
                  </a:lnTo>
                  <a:lnTo>
                    <a:pt x="314376" y="251328"/>
                  </a:lnTo>
                  <a:lnTo>
                    <a:pt x="270509" y="252984"/>
                  </a:lnTo>
                  <a:lnTo>
                    <a:pt x="248330" y="252564"/>
                  </a:lnTo>
                  <a:lnTo>
                    <a:pt x="205518" y="249307"/>
                  </a:lnTo>
                  <a:lnTo>
                    <a:pt x="165234" y="243042"/>
                  </a:lnTo>
                  <a:lnTo>
                    <a:pt x="128037" y="234030"/>
                  </a:lnTo>
                  <a:lnTo>
                    <a:pt x="79248" y="215931"/>
                  </a:lnTo>
                  <a:lnTo>
                    <a:pt x="40539" y="193118"/>
                  </a:lnTo>
                  <a:lnTo>
                    <a:pt x="7864" y="156886"/>
                  </a:lnTo>
                  <a:lnTo>
                    <a:pt x="0" y="126492"/>
                  </a:lnTo>
                  <a:close/>
                </a:path>
              </a:pathLst>
            </a:custGeom>
            <a:ln w="9144">
              <a:solidFill>
                <a:srgbClr val="A79E6F"/>
              </a:solidFill>
            </a:ln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37" name="object 122"/>
            <p:cNvSpPr txBox="1"/>
            <p:nvPr/>
          </p:nvSpPr>
          <p:spPr>
            <a:xfrm>
              <a:off x="5054809" y="3012002"/>
              <a:ext cx="440691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it-IT" sz="1000" b="1" dirty="0" smtClean="0">
                  <a:solidFill>
                    <a:srgbClr val="007D57"/>
                  </a:solidFill>
                  <a:cs typeface="Arial"/>
                </a:rPr>
                <a:t>50.074</a:t>
              </a:r>
              <a:endParaRPr sz="1000" dirty="0">
                <a:solidFill>
                  <a:srgbClr val="007D57"/>
                </a:solidFill>
                <a:cs typeface="Arial"/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1947478" y="3134115"/>
            <a:ext cx="616998" cy="374903"/>
            <a:chOff x="4970608" y="2917042"/>
            <a:chExt cx="659892" cy="374903"/>
          </a:xfrm>
        </p:grpSpPr>
        <p:sp>
          <p:nvSpPr>
            <p:cNvPr id="28" name="object 64"/>
            <p:cNvSpPr/>
            <p:nvPr/>
          </p:nvSpPr>
          <p:spPr>
            <a:xfrm>
              <a:off x="4973657" y="2917042"/>
              <a:ext cx="656843" cy="368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29" name="object 65"/>
            <p:cNvSpPr/>
            <p:nvPr/>
          </p:nvSpPr>
          <p:spPr>
            <a:xfrm>
              <a:off x="4970608" y="2944473"/>
              <a:ext cx="659891" cy="347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30" name="object 66"/>
            <p:cNvSpPr/>
            <p:nvPr/>
          </p:nvSpPr>
          <p:spPr>
            <a:xfrm>
              <a:off x="5004137" y="2947521"/>
              <a:ext cx="541020" cy="253365"/>
            </a:xfrm>
            <a:custGeom>
              <a:avLst/>
              <a:gdLst/>
              <a:ahLst/>
              <a:cxnLst/>
              <a:rect l="l" t="t" r="r" b="b"/>
              <a:pathLst>
                <a:path w="541020" h="253364">
                  <a:moveTo>
                    <a:pt x="270509" y="0"/>
                  </a:moveTo>
                  <a:lnTo>
                    <a:pt x="226643" y="1655"/>
                  </a:lnTo>
                  <a:lnTo>
                    <a:pt x="185025" y="6449"/>
                  </a:lnTo>
                  <a:lnTo>
                    <a:pt x="146215" y="14120"/>
                  </a:lnTo>
                  <a:lnTo>
                    <a:pt x="94483" y="30452"/>
                  </a:lnTo>
                  <a:lnTo>
                    <a:pt x="52206" y="51791"/>
                  </a:lnTo>
                  <a:lnTo>
                    <a:pt x="21264" y="77259"/>
                  </a:lnTo>
                  <a:lnTo>
                    <a:pt x="897" y="116118"/>
                  </a:lnTo>
                  <a:lnTo>
                    <a:pt x="0" y="126492"/>
                  </a:lnTo>
                  <a:lnTo>
                    <a:pt x="897" y="136865"/>
                  </a:lnTo>
                  <a:lnTo>
                    <a:pt x="21264" y="175724"/>
                  </a:lnTo>
                  <a:lnTo>
                    <a:pt x="52206" y="201192"/>
                  </a:lnTo>
                  <a:lnTo>
                    <a:pt x="94483" y="222531"/>
                  </a:lnTo>
                  <a:lnTo>
                    <a:pt x="146215" y="238863"/>
                  </a:lnTo>
                  <a:lnTo>
                    <a:pt x="185025" y="246534"/>
                  </a:lnTo>
                  <a:lnTo>
                    <a:pt x="226643" y="251328"/>
                  </a:lnTo>
                  <a:lnTo>
                    <a:pt x="270509" y="252984"/>
                  </a:lnTo>
                  <a:lnTo>
                    <a:pt x="292689" y="252564"/>
                  </a:lnTo>
                  <a:lnTo>
                    <a:pt x="335501" y="249307"/>
                  </a:lnTo>
                  <a:lnTo>
                    <a:pt x="375785" y="243042"/>
                  </a:lnTo>
                  <a:lnTo>
                    <a:pt x="412982" y="234030"/>
                  </a:lnTo>
                  <a:lnTo>
                    <a:pt x="461771" y="215931"/>
                  </a:lnTo>
                  <a:lnTo>
                    <a:pt x="500480" y="193118"/>
                  </a:lnTo>
                  <a:lnTo>
                    <a:pt x="533155" y="156886"/>
                  </a:lnTo>
                  <a:lnTo>
                    <a:pt x="541020" y="126492"/>
                  </a:lnTo>
                  <a:lnTo>
                    <a:pt x="540122" y="116118"/>
                  </a:lnTo>
                  <a:lnTo>
                    <a:pt x="519755" y="77259"/>
                  </a:lnTo>
                  <a:lnTo>
                    <a:pt x="488813" y="51791"/>
                  </a:lnTo>
                  <a:lnTo>
                    <a:pt x="446536" y="30452"/>
                  </a:lnTo>
                  <a:lnTo>
                    <a:pt x="394804" y="14120"/>
                  </a:lnTo>
                  <a:lnTo>
                    <a:pt x="355994" y="6449"/>
                  </a:lnTo>
                  <a:lnTo>
                    <a:pt x="314376" y="1655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EDDCC5"/>
            </a:solid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31" name="object 67"/>
            <p:cNvSpPr/>
            <p:nvPr/>
          </p:nvSpPr>
          <p:spPr>
            <a:xfrm>
              <a:off x="5004137" y="2947521"/>
              <a:ext cx="541020" cy="253365"/>
            </a:xfrm>
            <a:custGeom>
              <a:avLst/>
              <a:gdLst/>
              <a:ahLst/>
              <a:cxnLst/>
              <a:rect l="l" t="t" r="r" b="b"/>
              <a:pathLst>
                <a:path w="541020" h="253364">
                  <a:moveTo>
                    <a:pt x="0" y="126492"/>
                  </a:moveTo>
                  <a:lnTo>
                    <a:pt x="13795" y="86514"/>
                  </a:lnTo>
                  <a:lnTo>
                    <a:pt x="52206" y="51791"/>
                  </a:lnTo>
                  <a:lnTo>
                    <a:pt x="94483" y="30452"/>
                  </a:lnTo>
                  <a:lnTo>
                    <a:pt x="146215" y="14120"/>
                  </a:lnTo>
                  <a:lnTo>
                    <a:pt x="185025" y="6449"/>
                  </a:lnTo>
                  <a:lnTo>
                    <a:pt x="226643" y="1655"/>
                  </a:lnTo>
                  <a:lnTo>
                    <a:pt x="270509" y="0"/>
                  </a:lnTo>
                  <a:lnTo>
                    <a:pt x="292689" y="419"/>
                  </a:lnTo>
                  <a:lnTo>
                    <a:pt x="335501" y="3676"/>
                  </a:lnTo>
                  <a:lnTo>
                    <a:pt x="375785" y="9941"/>
                  </a:lnTo>
                  <a:lnTo>
                    <a:pt x="412982" y="18953"/>
                  </a:lnTo>
                  <a:lnTo>
                    <a:pt x="461771" y="37052"/>
                  </a:lnTo>
                  <a:lnTo>
                    <a:pt x="500480" y="59865"/>
                  </a:lnTo>
                  <a:lnTo>
                    <a:pt x="533155" y="96097"/>
                  </a:lnTo>
                  <a:lnTo>
                    <a:pt x="541020" y="126492"/>
                  </a:lnTo>
                  <a:lnTo>
                    <a:pt x="540122" y="136865"/>
                  </a:lnTo>
                  <a:lnTo>
                    <a:pt x="519755" y="175724"/>
                  </a:lnTo>
                  <a:lnTo>
                    <a:pt x="488813" y="201192"/>
                  </a:lnTo>
                  <a:lnTo>
                    <a:pt x="446536" y="222531"/>
                  </a:lnTo>
                  <a:lnTo>
                    <a:pt x="394804" y="238863"/>
                  </a:lnTo>
                  <a:lnTo>
                    <a:pt x="355994" y="246534"/>
                  </a:lnTo>
                  <a:lnTo>
                    <a:pt x="314376" y="251328"/>
                  </a:lnTo>
                  <a:lnTo>
                    <a:pt x="270509" y="252984"/>
                  </a:lnTo>
                  <a:lnTo>
                    <a:pt x="248330" y="252564"/>
                  </a:lnTo>
                  <a:lnTo>
                    <a:pt x="205518" y="249307"/>
                  </a:lnTo>
                  <a:lnTo>
                    <a:pt x="165234" y="243042"/>
                  </a:lnTo>
                  <a:lnTo>
                    <a:pt x="128037" y="234030"/>
                  </a:lnTo>
                  <a:lnTo>
                    <a:pt x="79248" y="215931"/>
                  </a:lnTo>
                  <a:lnTo>
                    <a:pt x="40539" y="193118"/>
                  </a:lnTo>
                  <a:lnTo>
                    <a:pt x="7864" y="156886"/>
                  </a:lnTo>
                  <a:lnTo>
                    <a:pt x="0" y="1264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144">
              <a:solidFill>
                <a:srgbClr val="A79E6F"/>
              </a:solidFill>
            </a:ln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32" name="object 122"/>
            <p:cNvSpPr txBox="1"/>
            <p:nvPr/>
          </p:nvSpPr>
          <p:spPr>
            <a:xfrm>
              <a:off x="5004137" y="2999947"/>
              <a:ext cx="575689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it-IT" sz="1000" b="1" dirty="0" smtClean="0">
                  <a:solidFill>
                    <a:srgbClr val="007D57"/>
                  </a:solidFill>
                  <a:cs typeface="Arial"/>
                </a:rPr>
                <a:t>24.598</a:t>
              </a:r>
              <a:endParaRPr sz="1000" dirty="0">
                <a:solidFill>
                  <a:srgbClr val="007D57"/>
                </a:solidFill>
                <a:cs typeface="Arial"/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3831117" y="3104968"/>
            <a:ext cx="644869" cy="402737"/>
            <a:chOff x="4970608" y="2917042"/>
            <a:chExt cx="659892" cy="402737"/>
          </a:xfrm>
        </p:grpSpPr>
        <p:sp>
          <p:nvSpPr>
            <p:cNvPr id="23" name="object 64"/>
            <p:cNvSpPr/>
            <p:nvPr/>
          </p:nvSpPr>
          <p:spPr>
            <a:xfrm>
              <a:off x="4973657" y="2917042"/>
              <a:ext cx="656843" cy="368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24" name="object 65"/>
            <p:cNvSpPr/>
            <p:nvPr/>
          </p:nvSpPr>
          <p:spPr>
            <a:xfrm>
              <a:off x="4970608" y="2944473"/>
              <a:ext cx="659891" cy="347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25" name="object 66"/>
            <p:cNvSpPr/>
            <p:nvPr/>
          </p:nvSpPr>
          <p:spPr>
            <a:xfrm>
              <a:off x="5004137" y="2947521"/>
              <a:ext cx="541020" cy="253365"/>
            </a:xfrm>
            <a:custGeom>
              <a:avLst/>
              <a:gdLst/>
              <a:ahLst/>
              <a:cxnLst/>
              <a:rect l="l" t="t" r="r" b="b"/>
              <a:pathLst>
                <a:path w="541020" h="253364">
                  <a:moveTo>
                    <a:pt x="270509" y="0"/>
                  </a:moveTo>
                  <a:lnTo>
                    <a:pt x="226643" y="1655"/>
                  </a:lnTo>
                  <a:lnTo>
                    <a:pt x="185025" y="6449"/>
                  </a:lnTo>
                  <a:lnTo>
                    <a:pt x="146215" y="14120"/>
                  </a:lnTo>
                  <a:lnTo>
                    <a:pt x="94483" y="30452"/>
                  </a:lnTo>
                  <a:lnTo>
                    <a:pt x="52206" y="51791"/>
                  </a:lnTo>
                  <a:lnTo>
                    <a:pt x="21264" y="77259"/>
                  </a:lnTo>
                  <a:lnTo>
                    <a:pt x="897" y="116118"/>
                  </a:lnTo>
                  <a:lnTo>
                    <a:pt x="0" y="126492"/>
                  </a:lnTo>
                  <a:lnTo>
                    <a:pt x="897" y="136865"/>
                  </a:lnTo>
                  <a:lnTo>
                    <a:pt x="21264" y="175724"/>
                  </a:lnTo>
                  <a:lnTo>
                    <a:pt x="52206" y="201192"/>
                  </a:lnTo>
                  <a:lnTo>
                    <a:pt x="94483" y="222531"/>
                  </a:lnTo>
                  <a:lnTo>
                    <a:pt x="146215" y="238863"/>
                  </a:lnTo>
                  <a:lnTo>
                    <a:pt x="185025" y="246534"/>
                  </a:lnTo>
                  <a:lnTo>
                    <a:pt x="226643" y="251328"/>
                  </a:lnTo>
                  <a:lnTo>
                    <a:pt x="270509" y="252984"/>
                  </a:lnTo>
                  <a:lnTo>
                    <a:pt x="292689" y="252564"/>
                  </a:lnTo>
                  <a:lnTo>
                    <a:pt x="335501" y="249307"/>
                  </a:lnTo>
                  <a:lnTo>
                    <a:pt x="375785" y="243042"/>
                  </a:lnTo>
                  <a:lnTo>
                    <a:pt x="412982" y="234030"/>
                  </a:lnTo>
                  <a:lnTo>
                    <a:pt x="461771" y="215931"/>
                  </a:lnTo>
                  <a:lnTo>
                    <a:pt x="500480" y="193118"/>
                  </a:lnTo>
                  <a:lnTo>
                    <a:pt x="533155" y="156886"/>
                  </a:lnTo>
                  <a:lnTo>
                    <a:pt x="541020" y="126492"/>
                  </a:lnTo>
                  <a:lnTo>
                    <a:pt x="540122" y="116118"/>
                  </a:lnTo>
                  <a:lnTo>
                    <a:pt x="519755" y="77259"/>
                  </a:lnTo>
                  <a:lnTo>
                    <a:pt x="488813" y="51791"/>
                  </a:lnTo>
                  <a:lnTo>
                    <a:pt x="446536" y="30452"/>
                  </a:lnTo>
                  <a:lnTo>
                    <a:pt x="394804" y="14120"/>
                  </a:lnTo>
                  <a:lnTo>
                    <a:pt x="355994" y="6449"/>
                  </a:lnTo>
                  <a:lnTo>
                    <a:pt x="314376" y="1655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EDDCC5"/>
            </a:solid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26" name="object 67"/>
            <p:cNvSpPr/>
            <p:nvPr/>
          </p:nvSpPr>
          <p:spPr>
            <a:xfrm>
              <a:off x="5004137" y="2947521"/>
              <a:ext cx="541020" cy="253365"/>
            </a:xfrm>
            <a:custGeom>
              <a:avLst/>
              <a:gdLst/>
              <a:ahLst/>
              <a:cxnLst/>
              <a:rect l="l" t="t" r="r" b="b"/>
              <a:pathLst>
                <a:path w="541020" h="253364">
                  <a:moveTo>
                    <a:pt x="0" y="126492"/>
                  </a:moveTo>
                  <a:lnTo>
                    <a:pt x="13795" y="86514"/>
                  </a:lnTo>
                  <a:lnTo>
                    <a:pt x="52206" y="51791"/>
                  </a:lnTo>
                  <a:lnTo>
                    <a:pt x="94483" y="30452"/>
                  </a:lnTo>
                  <a:lnTo>
                    <a:pt x="146215" y="14120"/>
                  </a:lnTo>
                  <a:lnTo>
                    <a:pt x="185025" y="6449"/>
                  </a:lnTo>
                  <a:lnTo>
                    <a:pt x="226643" y="1655"/>
                  </a:lnTo>
                  <a:lnTo>
                    <a:pt x="270509" y="0"/>
                  </a:lnTo>
                  <a:lnTo>
                    <a:pt x="292689" y="419"/>
                  </a:lnTo>
                  <a:lnTo>
                    <a:pt x="335501" y="3676"/>
                  </a:lnTo>
                  <a:lnTo>
                    <a:pt x="375785" y="9941"/>
                  </a:lnTo>
                  <a:lnTo>
                    <a:pt x="412982" y="18953"/>
                  </a:lnTo>
                  <a:lnTo>
                    <a:pt x="461771" y="37052"/>
                  </a:lnTo>
                  <a:lnTo>
                    <a:pt x="500480" y="59865"/>
                  </a:lnTo>
                  <a:lnTo>
                    <a:pt x="533155" y="96097"/>
                  </a:lnTo>
                  <a:lnTo>
                    <a:pt x="541020" y="126492"/>
                  </a:lnTo>
                  <a:lnTo>
                    <a:pt x="540122" y="136865"/>
                  </a:lnTo>
                  <a:lnTo>
                    <a:pt x="519755" y="175724"/>
                  </a:lnTo>
                  <a:lnTo>
                    <a:pt x="488813" y="201192"/>
                  </a:lnTo>
                  <a:lnTo>
                    <a:pt x="446536" y="222531"/>
                  </a:lnTo>
                  <a:lnTo>
                    <a:pt x="394804" y="238863"/>
                  </a:lnTo>
                  <a:lnTo>
                    <a:pt x="355994" y="246534"/>
                  </a:lnTo>
                  <a:lnTo>
                    <a:pt x="314376" y="251328"/>
                  </a:lnTo>
                  <a:lnTo>
                    <a:pt x="270509" y="252984"/>
                  </a:lnTo>
                  <a:lnTo>
                    <a:pt x="248330" y="252564"/>
                  </a:lnTo>
                  <a:lnTo>
                    <a:pt x="205518" y="249307"/>
                  </a:lnTo>
                  <a:lnTo>
                    <a:pt x="165234" y="243042"/>
                  </a:lnTo>
                  <a:lnTo>
                    <a:pt x="128037" y="234030"/>
                  </a:lnTo>
                  <a:lnTo>
                    <a:pt x="79248" y="215931"/>
                  </a:lnTo>
                  <a:lnTo>
                    <a:pt x="40539" y="193118"/>
                  </a:lnTo>
                  <a:lnTo>
                    <a:pt x="7864" y="156886"/>
                  </a:lnTo>
                  <a:lnTo>
                    <a:pt x="0" y="1264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144">
              <a:solidFill>
                <a:srgbClr val="A79E6F"/>
              </a:solidFill>
            </a:ln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27" name="object 122"/>
            <p:cNvSpPr txBox="1"/>
            <p:nvPr/>
          </p:nvSpPr>
          <p:spPr>
            <a:xfrm>
              <a:off x="5054809" y="3012002"/>
              <a:ext cx="440691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it-IT" sz="1000" b="1" dirty="0" smtClean="0">
                  <a:solidFill>
                    <a:srgbClr val="007D57"/>
                  </a:solidFill>
                  <a:cs typeface="Arial"/>
                </a:rPr>
                <a:t>61.410</a:t>
              </a:r>
              <a:endParaRPr sz="1000" dirty="0">
                <a:solidFill>
                  <a:srgbClr val="007D57"/>
                </a:solidFill>
                <a:cs typeface="Arial"/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4460961" y="3095527"/>
            <a:ext cx="663274" cy="402737"/>
            <a:chOff x="4970608" y="2917042"/>
            <a:chExt cx="659892" cy="402737"/>
          </a:xfrm>
        </p:grpSpPr>
        <p:sp>
          <p:nvSpPr>
            <p:cNvPr id="17" name="object 64"/>
            <p:cNvSpPr/>
            <p:nvPr/>
          </p:nvSpPr>
          <p:spPr>
            <a:xfrm>
              <a:off x="4973657" y="2917042"/>
              <a:ext cx="656843" cy="368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18" name="object 65"/>
            <p:cNvSpPr/>
            <p:nvPr/>
          </p:nvSpPr>
          <p:spPr>
            <a:xfrm>
              <a:off x="4970608" y="2944473"/>
              <a:ext cx="659891" cy="347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20" name="object 66"/>
            <p:cNvSpPr/>
            <p:nvPr/>
          </p:nvSpPr>
          <p:spPr>
            <a:xfrm>
              <a:off x="5004137" y="2947521"/>
              <a:ext cx="541020" cy="253365"/>
            </a:xfrm>
            <a:custGeom>
              <a:avLst/>
              <a:gdLst/>
              <a:ahLst/>
              <a:cxnLst/>
              <a:rect l="l" t="t" r="r" b="b"/>
              <a:pathLst>
                <a:path w="541020" h="253364">
                  <a:moveTo>
                    <a:pt x="270509" y="0"/>
                  </a:moveTo>
                  <a:lnTo>
                    <a:pt x="226643" y="1655"/>
                  </a:lnTo>
                  <a:lnTo>
                    <a:pt x="185025" y="6449"/>
                  </a:lnTo>
                  <a:lnTo>
                    <a:pt x="146215" y="14120"/>
                  </a:lnTo>
                  <a:lnTo>
                    <a:pt x="94483" y="30452"/>
                  </a:lnTo>
                  <a:lnTo>
                    <a:pt x="52206" y="51791"/>
                  </a:lnTo>
                  <a:lnTo>
                    <a:pt x="21264" y="77259"/>
                  </a:lnTo>
                  <a:lnTo>
                    <a:pt x="897" y="116118"/>
                  </a:lnTo>
                  <a:lnTo>
                    <a:pt x="0" y="126492"/>
                  </a:lnTo>
                  <a:lnTo>
                    <a:pt x="897" y="136865"/>
                  </a:lnTo>
                  <a:lnTo>
                    <a:pt x="21264" y="175724"/>
                  </a:lnTo>
                  <a:lnTo>
                    <a:pt x="52206" y="201192"/>
                  </a:lnTo>
                  <a:lnTo>
                    <a:pt x="94483" y="222531"/>
                  </a:lnTo>
                  <a:lnTo>
                    <a:pt x="146215" y="238863"/>
                  </a:lnTo>
                  <a:lnTo>
                    <a:pt x="185025" y="246534"/>
                  </a:lnTo>
                  <a:lnTo>
                    <a:pt x="226643" y="251328"/>
                  </a:lnTo>
                  <a:lnTo>
                    <a:pt x="270509" y="252984"/>
                  </a:lnTo>
                  <a:lnTo>
                    <a:pt x="292689" y="252564"/>
                  </a:lnTo>
                  <a:lnTo>
                    <a:pt x="335501" y="249307"/>
                  </a:lnTo>
                  <a:lnTo>
                    <a:pt x="375785" y="243042"/>
                  </a:lnTo>
                  <a:lnTo>
                    <a:pt x="412982" y="234030"/>
                  </a:lnTo>
                  <a:lnTo>
                    <a:pt x="461771" y="215931"/>
                  </a:lnTo>
                  <a:lnTo>
                    <a:pt x="500480" y="193118"/>
                  </a:lnTo>
                  <a:lnTo>
                    <a:pt x="533155" y="156886"/>
                  </a:lnTo>
                  <a:lnTo>
                    <a:pt x="541020" y="126492"/>
                  </a:lnTo>
                  <a:lnTo>
                    <a:pt x="540122" y="116118"/>
                  </a:lnTo>
                  <a:lnTo>
                    <a:pt x="519755" y="77259"/>
                  </a:lnTo>
                  <a:lnTo>
                    <a:pt x="488813" y="51791"/>
                  </a:lnTo>
                  <a:lnTo>
                    <a:pt x="446536" y="30452"/>
                  </a:lnTo>
                  <a:lnTo>
                    <a:pt x="394804" y="14120"/>
                  </a:lnTo>
                  <a:lnTo>
                    <a:pt x="355994" y="6449"/>
                  </a:lnTo>
                  <a:lnTo>
                    <a:pt x="314376" y="1655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21" name="object 67"/>
            <p:cNvSpPr/>
            <p:nvPr/>
          </p:nvSpPr>
          <p:spPr>
            <a:xfrm>
              <a:off x="5004137" y="2947521"/>
              <a:ext cx="541020" cy="253365"/>
            </a:xfrm>
            <a:custGeom>
              <a:avLst/>
              <a:gdLst/>
              <a:ahLst/>
              <a:cxnLst/>
              <a:rect l="l" t="t" r="r" b="b"/>
              <a:pathLst>
                <a:path w="541020" h="253364">
                  <a:moveTo>
                    <a:pt x="0" y="126492"/>
                  </a:moveTo>
                  <a:lnTo>
                    <a:pt x="13795" y="86514"/>
                  </a:lnTo>
                  <a:lnTo>
                    <a:pt x="52206" y="51791"/>
                  </a:lnTo>
                  <a:lnTo>
                    <a:pt x="94483" y="30452"/>
                  </a:lnTo>
                  <a:lnTo>
                    <a:pt x="146215" y="14120"/>
                  </a:lnTo>
                  <a:lnTo>
                    <a:pt x="185025" y="6449"/>
                  </a:lnTo>
                  <a:lnTo>
                    <a:pt x="226643" y="1655"/>
                  </a:lnTo>
                  <a:lnTo>
                    <a:pt x="270509" y="0"/>
                  </a:lnTo>
                  <a:lnTo>
                    <a:pt x="292689" y="419"/>
                  </a:lnTo>
                  <a:lnTo>
                    <a:pt x="335501" y="3676"/>
                  </a:lnTo>
                  <a:lnTo>
                    <a:pt x="375785" y="9941"/>
                  </a:lnTo>
                  <a:lnTo>
                    <a:pt x="412982" y="18953"/>
                  </a:lnTo>
                  <a:lnTo>
                    <a:pt x="461771" y="37052"/>
                  </a:lnTo>
                  <a:lnTo>
                    <a:pt x="500480" y="59865"/>
                  </a:lnTo>
                  <a:lnTo>
                    <a:pt x="533155" y="96097"/>
                  </a:lnTo>
                  <a:lnTo>
                    <a:pt x="541020" y="126492"/>
                  </a:lnTo>
                  <a:lnTo>
                    <a:pt x="540122" y="136865"/>
                  </a:lnTo>
                  <a:lnTo>
                    <a:pt x="519755" y="175724"/>
                  </a:lnTo>
                  <a:lnTo>
                    <a:pt x="488813" y="201192"/>
                  </a:lnTo>
                  <a:lnTo>
                    <a:pt x="446536" y="222531"/>
                  </a:lnTo>
                  <a:lnTo>
                    <a:pt x="394804" y="238863"/>
                  </a:lnTo>
                  <a:lnTo>
                    <a:pt x="355994" y="246534"/>
                  </a:lnTo>
                  <a:lnTo>
                    <a:pt x="314376" y="251328"/>
                  </a:lnTo>
                  <a:lnTo>
                    <a:pt x="270509" y="252984"/>
                  </a:lnTo>
                  <a:lnTo>
                    <a:pt x="248330" y="252564"/>
                  </a:lnTo>
                  <a:lnTo>
                    <a:pt x="205518" y="249307"/>
                  </a:lnTo>
                  <a:lnTo>
                    <a:pt x="165234" y="243042"/>
                  </a:lnTo>
                  <a:lnTo>
                    <a:pt x="128037" y="234030"/>
                  </a:lnTo>
                  <a:lnTo>
                    <a:pt x="79248" y="215931"/>
                  </a:lnTo>
                  <a:lnTo>
                    <a:pt x="40539" y="193118"/>
                  </a:lnTo>
                  <a:lnTo>
                    <a:pt x="7864" y="156886"/>
                  </a:lnTo>
                  <a:lnTo>
                    <a:pt x="0" y="126492"/>
                  </a:lnTo>
                  <a:close/>
                </a:path>
              </a:pathLst>
            </a:custGeom>
            <a:ln w="9144">
              <a:solidFill>
                <a:srgbClr val="A79E6F"/>
              </a:solidFill>
            </a:ln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22" name="object 122"/>
            <p:cNvSpPr txBox="1"/>
            <p:nvPr/>
          </p:nvSpPr>
          <p:spPr>
            <a:xfrm>
              <a:off x="5054809" y="3012002"/>
              <a:ext cx="440691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it-IT" sz="1000" b="1" dirty="0" smtClean="0">
                  <a:solidFill>
                    <a:srgbClr val="007D57"/>
                  </a:solidFill>
                  <a:cs typeface="Arial"/>
                </a:rPr>
                <a:t>77.236</a:t>
              </a:r>
              <a:endParaRPr sz="1000" dirty="0">
                <a:solidFill>
                  <a:srgbClr val="007D57"/>
                </a:solidFill>
                <a:cs typeface="Arial"/>
              </a:endParaRPr>
            </a:p>
          </p:txBody>
        </p:sp>
      </p:grpSp>
      <p:grpSp>
        <p:nvGrpSpPr>
          <p:cNvPr id="58" name="Gruppo 57"/>
          <p:cNvGrpSpPr/>
          <p:nvPr/>
        </p:nvGrpSpPr>
        <p:grpSpPr>
          <a:xfrm>
            <a:off x="7973608" y="3479871"/>
            <a:ext cx="659718" cy="374903"/>
            <a:chOff x="4970608" y="2917042"/>
            <a:chExt cx="659894" cy="374903"/>
          </a:xfrm>
        </p:grpSpPr>
        <p:sp>
          <p:nvSpPr>
            <p:cNvPr id="59" name="object 64"/>
            <p:cNvSpPr/>
            <p:nvPr/>
          </p:nvSpPr>
          <p:spPr>
            <a:xfrm>
              <a:off x="4973659" y="2917042"/>
              <a:ext cx="656843" cy="368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60" name="object 65"/>
            <p:cNvSpPr/>
            <p:nvPr/>
          </p:nvSpPr>
          <p:spPr>
            <a:xfrm>
              <a:off x="4970608" y="2944473"/>
              <a:ext cx="659891" cy="347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61" name="object 66"/>
            <p:cNvSpPr/>
            <p:nvPr/>
          </p:nvSpPr>
          <p:spPr>
            <a:xfrm>
              <a:off x="5004137" y="2947521"/>
              <a:ext cx="541020" cy="253365"/>
            </a:xfrm>
            <a:custGeom>
              <a:avLst/>
              <a:gdLst/>
              <a:ahLst/>
              <a:cxnLst/>
              <a:rect l="l" t="t" r="r" b="b"/>
              <a:pathLst>
                <a:path w="541020" h="253364">
                  <a:moveTo>
                    <a:pt x="270509" y="0"/>
                  </a:moveTo>
                  <a:lnTo>
                    <a:pt x="226643" y="1655"/>
                  </a:lnTo>
                  <a:lnTo>
                    <a:pt x="185025" y="6449"/>
                  </a:lnTo>
                  <a:lnTo>
                    <a:pt x="146215" y="14120"/>
                  </a:lnTo>
                  <a:lnTo>
                    <a:pt x="94483" y="30452"/>
                  </a:lnTo>
                  <a:lnTo>
                    <a:pt x="52206" y="51791"/>
                  </a:lnTo>
                  <a:lnTo>
                    <a:pt x="21264" y="77259"/>
                  </a:lnTo>
                  <a:lnTo>
                    <a:pt x="897" y="116118"/>
                  </a:lnTo>
                  <a:lnTo>
                    <a:pt x="0" y="126492"/>
                  </a:lnTo>
                  <a:lnTo>
                    <a:pt x="897" y="136865"/>
                  </a:lnTo>
                  <a:lnTo>
                    <a:pt x="21264" y="175724"/>
                  </a:lnTo>
                  <a:lnTo>
                    <a:pt x="52206" y="201192"/>
                  </a:lnTo>
                  <a:lnTo>
                    <a:pt x="94483" y="222531"/>
                  </a:lnTo>
                  <a:lnTo>
                    <a:pt x="146215" y="238863"/>
                  </a:lnTo>
                  <a:lnTo>
                    <a:pt x="185025" y="246534"/>
                  </a:lnTo>
                  <a:lnTo>
                    <a:pt x="226643" y="251328"/>
                  </a:lnTo>
                  <a:lnTo>
                    <a:pt x="270509" y="252984"/>
                  </a:lnTo>
                  <a:lnTo>
                    <a:pt x="292689" y="252564"/>
                  </a:lnTo>
                  <a:lnTo>
                    <a:pt x="335501" y="249307"/>
                  </a:lnTo>
                  <a:lnTo>
                    <a:pt x="375785" y="243042"/>
                  </a:lnTo>
                  <a:lnTo>
                    <a:pt x="412982" y="234030"/>
                  </a:lnTo>
                  <a:lnTo>
                    <a:pt x="461771" y="215931"/>
                  </a:lnTo>
                  <a:lnTo>
                    <a:pt x="500480" y="193118"/>
                  </a:lnTo>
                  <a:lnTo>
                    <a:pt x="533155" y="156886"/>
                  </a:lnTo>
                  <a:lnTo>
                    <a:pt x="541020" y="126492"/>
                  </a:lnTo>
                  <a:lnTo>
                    <a:pt x="540122" y="116118"/>
                  </a:lnTo>
                  <a:lnTo>
                    <a:pt x="519755" y="77259"/>
                  </a:lnTo>
                  <a:lnTo>
                    <a:pt x="488813" y="51791"/>
                  </a:lnTo>
                  <a:lnTo>
                    <a:pt x="446536" y="30452"/>
                  </a:lnTo>
                  <a:lnTo>
                    <a:pt x="394804" y="14120"/>
                  </a:lnTo>
                  <a:lnTo>
                    <a:pt x="355994" y="6449"/>
                  </a:lnTo>
                  <a:lnTo>
                    <a:pt x="314376" y="1655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EDDCC5"/>
            </a:solid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62" name="object 67"/>
            <p:cNvSpPr/>
            <p:nvPr/>
          </p:nvSpPr>
          <p:spPr>
            <a:xfrm>
              <a:off x="5004137" y="2947521"/>
              <a:ext cx="541020" cy="253365"/>
            </a:xfrm>
            <a:custGeom>
              <a:avLst/>
              <a:gdLst/>
              <a:ahLst/>
              <a:cxnLst/>
              <a:rect l="l" t="t" r="r" b="b"/>
              <a:pathLst>
                <a:path w="541020" h="253364">
                  <a:moveTo>
                    <a:pt x="0" y="126492"/>
                  </a:moveTo>
                  <a:lnTo>
                    <a:pt x="13795" y="86514"/>
                  </a:lnTo>
                  <a:lnTo>
                    <a:pt x="52206" y="51791"/>
                  </a:lnTo>
                  <a:lnTo>
                    <a:pt x="94483" y="30452"/>
                  </a:lnTo>
                  <a:lnTo>
                    <a:pt x="146215" y="14120"/>
                  </a:lnTo>
                  <a:lnTo>
                    <a:pt x="185025" y="6449"/>
                  </a:lnTo>
                  <a:lnTo>
                    <a:pt x="226643" y="1655"/>
                  </a:lnTo>
                  <a:lnTo>
                    <a:pt x="270509" y="0"/>
                  </a:lnTo>
                  <a:lnTo>
                    <a:pt x="292689" y="419"/>
                  </a:lnTo>
                  <a:lnTo>
                    <a:pt x="335501" y="3676"/>
                  </a:lnTo>
                  <a:lnTo>
                    <a:pt x="375785" y="9941"/>
                  </a:lnTo>
                  <a:lnTo>
                    <a:pt x="412982" y="18953"/>
                  </a:lnTo>
                  <a:lnTo>
                    <a:pt x="461771" y="37052"/>
                  </a:lnTo>
                  <a:lnTo>
                    <a:pt x="500480" y="59865"/>
                  </a:lnTo>
                  <a:lnTo>
                    <a:pt x="533155" y="96097"/>
                  </a:lnTo>
                  <a:lnTo>
                    <a:pt x="541020" y="126492"/>
                  </a:lnTo>
                  <a:lnTo>
                    <a:pt x="540122" y="136865"/>
                  </a:lnTo>
                  <a:lnTo>
                    <a:pt x="519755" y="175724"/>
                  </a:lnTo>
                  <a:lnTo>
                    <a:pt x="488813" y="201192"/>
                  </a:lnTo>
                  <a:lnTo>
                    <a:pt x="446536" y="222531"/>
                  </a:lnTo>
                  <a:lnTo>
                    <a:pt x="394804" y="238863"/>
                  </a:lnTo>
                  <a:lnTo>
                    <a:pt x="355994" y="246534"/>
                  </a:lnTo>
                  <a:lnTo>
                    <a:pt x="314376" y="251328"/>
                  </a:lnTo>
                  <a:lnTo>
                    <a:pt x="270509" y="252984"/>
                  </a:lnTo>
                  <a:lnTo>
                    <a:pt x="248330" y="252564"/>
                  </a:lnTo>
                  <a:lnTo>
                    <a:pt x="205518" y="249307"/>
                  </a:lnTo>
                  <a:lnTo>
                    <a:pt x="165234" y="243042"/>
                  </a:lnTo>
                  <a:lnTo>
                    <a:pt x="128037" y="234030"/>
                  </a:lnTo>
                  <a:lnTo>
                    <a:pt x="79248" y="215931"/>
                  </a:lnTo>
                  <a:lnTo>
                    <a:pt x="40539" y="193118"/>
                  </a:lnTo>
                  <a:lnTo>
                    <a:pt x="7864" y="156886"/>
                  </a:lnTo>
                  <a:lnTo>
                    <a:pt x="0" y="126492"/>
                  </a:lnTo>
                  <a:close/>
                </a:path>
              </a:pathLst>
            </a:custGeom>
            <a:solidFill>
              <a:srgbClr val="007D57"/>
            </a:solidFill>
            <a:ln w="9144">
              <a:solidFill>
                <a:srgbClr val="A79E6F"/>
              </a:solidFill>
            </a:ln>
          </p:spPr>
          <p:txBody>
            <a:bodyPr wrap="square" lIns="0" tIns="0" rIns="0" bIns="0" rtlCol="0"/>
            <a:lstStyle/>
            <a:p>
              <a:endParaRPr sz="1000">
                <a:solidFill>
                  <a:schemeClr val="bg1"/>
                </a:solidFill>
              </a:endParaRPr>
            </a:p>
          </p:txBody>
        </p:sp>
        <p:sp>
          <p:nvSpPr>
            <p:cNvPr id="63" name="object 122"/>
            <p:cNvSpPr txBox="1"/>
            <p:nvPr/>
          </p:nvSpPr>
          <p:spPr>
            <a:xfrm>
              <a:off x="5054809" y="3012002"/>
              <a:ext cx="440691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it-IT" sz="1000" b="1" dirty="0" smtClean="0">
                  <a:solidFill>
                    <a:schemeClr val="bg1"/>
                  </a:solidFill>
                  <a:cs typeface="Arial"/>
                </a:rPr>
                <a:t>92.892</a:t>
              </a:r>
              <a:endParaRPr sz="10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64" name="Gruppo 63"/>
          <p:cNvGrpSpPr/>
          <p:nvPr/>
        </p:nvGrpSpPr>
        <p:grpSpPr>
          <a:xfrm>
            <a:off x="7154446" y="3117150"/>
            <a:ext cx="705134" cy="402737"/>
            <a:chOff x="4970608" y="2917042"/>
            <a:chExt cx="659892" cy="402737"/>
          </a:xfrm>
        </p:grpSpPr>
        <p:sp>
          <p:nvSpPr>
            <p:cNvPr id="65" name="object 64"/>
            <p:cNvSpPr/>
            <p:nvPr/>
          </p:nvSpPr>
          <p:spPr>
            <a:xfrm>
              <a:off x="4973657" y="2917042"/>
              <a:ext cx="656843" cy="368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66" name="object 65"/>
            <p:cNvSpPr/>
            <p:nvPr/>
          </p:nvSpPr>
          <p:spPr>
            <a:xfrm>
              <a:off x="4970608" y="2944473"/>
              <a:ext cx="659891" cy="347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67" name="object 66"/>
            <p:cNvSpPr/>
            <p:nvPr/>
          </p:nvSpPr>
          <p:spPr>
            <a:xfrm>
              <a:off x="5004137" y="2947521"/>
              <a:ext cx="541020" cy="253365"/>
            </a:xfrm>
            <a:custGeom>
              <a:avLst/>
              <a:gdLst/>
              <a:ahLst/>
              <a:cxnLst/>
              <a:rect l="l" t="t" r="r" b="b"/>
              <a:pathLst>
                <a:path w="541020" h="253364">
                  <a:moveTo>
                    <a:pt x="270509" y="0"/>
                  </a:moveTo>
                  <a:lnTo>
                    <a:pt x="226643" y="1655"/>
                  </a:lnTo>
                  <a:lnTo>
                    <a:pt x="185025" y="6449"/>
                  </a:lnTo>
                  <a:lnTo>
                    <a:pt x="146215" y="14120"/>
                  </a:lnTo>
                  <a:lnTo>
                    <a:pt x="94483" y="30452"/>
                  </a:lnTo>
                  <a:lnTo>
                    <a:pt x="52206" y="51791"/>
                  </a:lnTo>
                  <a:lnTo>
                    <a:pt x="21264" y="77259"/>
                  </a:lnTo>
                  <a:lnTo>
                    <a:pt x="897" y="116118"/>
                  </a:lnTo>
                  <a:lnTo>
                    <a:pt x="0" y="126492"/>
                  </a:lnTo>
                  <a:lnTo>
                    <a:pt x="897" y="136865"/>
                  </a:lnTo>
                  <a:lnTo>
                    <a:pt x="21264" y="175724"/>
                  </a:lnTo>
                  <a:lnTo>
                    <a:pt x="52206" y="201192"/>
                  </a:lnTo>
                  <a:lnTo>
                    <a:pt x="94483" y="222531"/>
                  </a:lnTo>
                  <a:lnTo>
                    <a:pt x="146215" y="238863"/>
                  </a:lnTo>
                  <a:lnTo>
                    <a:pt x="185025" y="246534"/>
                  </a:lnTo>
                  <a:lnTo>
                    <a:pt x="226643" y="251328"/>
                  </a:lnTo>
                  <a:lnTo>
                    <a:pt x="270509" y="252984"/>
                  </a:lnTo>
                  <a:lnTo>
                    <a:pt x="292689" y="252564"/>
                  </a:lnTo>
                  <a:lnTo>
                    <a:pt x="335501" y="249307"/>
                  </a:lnTo>
                  <a:lnTo>
                    <a:pt x="375785" y="243042"/>
                  </a:lnTo>
                  <a:lnTo>
                    <a:pt x="412982" y="234030"/>
                  </a:lnTo>
                  <a:lnTo>
                    <a:pt x="461771" y="215931"/>
                  </a:lnTo>
                  <a:lnTo>
                    <a:pt x="500480" y="193118"/>
                  </a:lnTo>
                  <a:lnTo>
                    <a:pt x="533155" y="156886"/>
                  </a:lnTo>
                  <a:lnTo>
                    <a:pt x="541020" y="126492"/>
                  </a:lnTo>
                  <a:lnTo>
                    <a:pt x="540122" y="116118"/>
                  </a:lnTo>
                  <a:lnTo>
                    <a:pt x="519755" y="77259"/>
                  </a:lnTo>
                  <a:lnTo>
                    <a:pt x="488813" y="51791"/>
                  </a:lnTo>
                  <a:lnTo>
                    <a:pt x="446536" y="30452"/>
                  </a:lnTo>
                  <a:lnTo>
                    <a:pt x="394804" y="14120"/>
                  </a:lnTo>
                  <a:lnTo>
                    <a:pt x="355994" y="6449"/>
                  </a:lnTo>
                  <a:lnTo>
                    <a:pt x="314376" y="1655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68" name="object 67"/>
            <p:cNvSpPr/>
            <p:nvPr/>
          </p:nvSpPr>
          <p:spPr>
            <a:xfrm>
              <a:off x="5004137" y="2947521"/>
              <a:ext cx="541020" cy="253365"/>
            </a:xfrm>
            <a:custGeom>
              <a:avLst/>
              <a:gdLst/>
              <a:ahLst/>
              <a:cxnLst/>
              <a:rect l="l" t="t" r="r" b="b"/>
              <a:pathLst>
                <a:path w="541020" h="253364">
                  <a:moveTo>
                    <a:pt x="0" y="126492"/>
                  </a:moveTo>
                  <a:lnTo>
                    <a:pt x="13795" y="86514"/>
                  </a:lnTo>
                  <a:lnTo>
                    <a:pt x="52206" y="51791"/>
                  </a:lnTo>
                  <a:lnTo>
                    <a:pt x="94483" y="30452"/>
                  </a:lnTo>
                  <a:lnTo>
                    <a:pt x="146215" y="14120"/>
                  </a:lnTo>
                  <a:lnTo>
                    <a:pt x="185025" y="6449"/>
                  </a:lnTo>
                  <a:lnTo>
                    <a:pt x="226643" y="1655"/>
                  </a:lnTo>
                  <a:lnTo>
                    <a:pt x="270509" y="0"/>
                  </a:lnTo>
                  <a:lnTo>
                    <a:pt x="292689" y="419"/>
                  </a:lnTo>
                  <a:lnTo>
                    <a:pt x="335501" y="3676"/>
                  </a:lnTo>
                  <a:lnTo>
                    <a:pt x="375785" y="9941"/>
                  </a:lnTo>
                  <a:lnTo>
                    <a:pt x="412982" y="18953"/>
                  </a:lnTo>
                  <a:lnTo>
                    <a:pt x="461771" y="37052"/>
                  </a:lnTo>
                  <a:lnTo>
                    <a:pt x="500480" y="59865"/>
                  </a:lnTo>
                  <a:lnTo>
                    <a:pt x="533155" y="96097"/>
                  </a:lnTo>
                  <a:lnTo>
                    <a:pt x="541020" y="126492"/>
                  </a:lnTo>
                  <a:lnTo>
                    <a:pt x="540122" y="136865"/>
                  </a:lnTo>
                  <a:lnTo>
                    <a:pt x="519755" y="175724"/>
                  </a:lnTo>
                  <a:lnTo>
                    <a:pt x="488813" y="201192"/>
                  </a:lnTo>
                  <a:lnTo>
                    <a:pt x="446536" y="222531"/>
                  </a:lnTo>
                  <a:lnTo>
                    <a:pt x="394804" y="238863"/>
                  </a:lnTo>
                  <a:lnTo>
                    <a:pt x="355994" y="246534"/>
                  </a:lnTo>
                  <a:lnTo>
                    <a:pt x="314376" y="251328"/>
                  </a:lnTo>
                  <a:lnTo>
                    <a:pt x="270509" y="252984"/>
                  </a:lnTo>
                  <a:lnTo>
                    <a:pt x="248330" y="252564"/>
                  </a:lnTo>
                  <a:lnTo>
                    <a:pt x="205518" y="249307"/>
                  </a:lnTo>
                  <a:lnTo>
                    <a:pt x="165234" y="243042"/>
                  </a:lnTo>
                  <a:lnTo>
                    <a:pt x="128037" y="234030"/>
                  </a:lnTo>
                  <a:lnTo>
                    <a:pt x="79248" y="215931"/>
                  </a:lnTo>
                  <a:lnTo>
                    <a:pt x="40539" y="193118"/>
                  </a:lnTo>
                  <a:lnTo>
                    <a:pt x="7864" y="156886"/>
                  </a:lnTo>
                  <a:lnTo>
                    <a:pt x="0" y="126492"/>
                  </a:lnTo>
                  <a:close/>
                </a:path>
              </a:pathLst>
            </a:custGeom>
            <a:ln w="9144">
              <a:solidFill>
                <a:srgbClr val="A79E6F"/>
              </a:solidFill>
            </a:ln>
          </p:spPr>
          <p:txBody>
            <a:bodyPr wrap="square" lIns="0" tIns="0" rIns="0" bIns="0" rtlCol="0"/>
            <a:lstStyle/>
            <a:p>
              <a:endParaRPr sz="1000">
                <a:solidFill>
                  <a:srgbClr val="007D57"/>
                </a:solidFill>
              </a:endParaRPr>
            </a:p>
          </p:txBody>
        </p:sp>
        <p:sp>
          <p:nvSpPr>
            <p:cNvPr id="69" name="object 122"/>
            <p:cNvSpPr txBox="1"/>
            <p:nvPr/>
          </p:nvSpPr>
          <p:spPr>
            <a:xfrm>
              <a:off x="5054809" y="3012002"/>
              <a:ext cx="440691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it-IT" sz="1000" b="1" dirty="0" smtClean="0">
                  <a:solidFill>
                    <a:srgbClr val="007D57"/>
                  </a:solidFill>
                  <a:cs typeface="Arial"/>
                </a:rPr>
                <a:t>119.935</a:t>
              </a:r>
              <a:endParaRPr sz="1000" dirty="0">
                <a:solidFill>
                  <a:srgbClr val="007D57"/>
                </a:solidFill>
                <a:cs typeface="Arial"/>
              </a:endParaRPr>
            </a:p>
          </p:txBody>
        </p:sp>
      </p:grpSp>
      <p:grpSp>
        <p:nvGrpSpPr>
          <p:cNvPr id="70" name="Gruppo 69"/>
          <p:cNvGrpSpPr/>
          <p:nvPr/>
        </p:nvGrpSpPr>
        <p:grpSpPr>
          <a:xfrm>
            <a:off x="1832009" y="3656352"/>
            <a:ext cx="1185377" cy="780287"/>
            <a:chOff x="3491880" y="3382144"/>
            <a:chExt cx="1295399" cy="780287"/>
          </a:xfrm>
        </p:grpSpPr>
        <p:sp>
          <p:nvSpPr>
            <p:cNvPr id="71" name="object 157"/>
            <p:cNvSpPr/>
            <p:nvPr/>
          </p:nvSpPr>
          <p:spPr>
            <a:xfrm>
              <a:off x="3491880" y="3382144"/>
              <a:ext cx="1295399" cy="7802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00" dirty="0">
                <a:solidFill>
                  <a:schemeClr val="tx1"/>
                </a:solidFill>
              </a:endParaRPr>
            </a:p>
          </p:txBody>
        </p:sp>
        <p:sp>
          <p:nvSpPr>
            <p:cNvPr id="72" name="object 159"/>
            <p:cNvSpPr txBox="1"/>
            <p:nvPr/>
          </p:nvSpPr>
          <p:spPr>
            <a:xfrm>
              <a:off x="3614945" y="3509761"/>
              <a:ext cx="1049266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</a:pPr>
              <a:r>
                <a:rPr sz="800" dirty="0">
                  <a:solidFill>
                    <a:schemeClr val="tx1"/>
                  </a:solidFill>
                  <a:cs typeface="Gill Sans MT"/>
                </a:rPr>
                <a:t>Ga</a:t>
              </a:r>
              <a:r>
                <a:rPr sz="800" spc="5" dirty="0">
                  <a:solidFill>
                    <a:schemeClr val="tx1"/>
                  </a:solidFill>
                  <a:cs typeface="Gill Sans MT"/>
                </a:rPr>
                <a:t>r</a:t>
              </a:r>
              <a:r>
                <a:rPr sz="800" spc="-10" dirty="0">
                  <a:solidFill>
                    <a:schemeClr val="tx1"/>
                  </a:solidFill>
                  <a:cs typeface="Gill Sans MT"/>
                </a:rPr>
                <a:t>a</a:t>
              </a:r>
              <a:r>
                <a:rPr sz="800" spc="5" dirty="0">
                  <a:solidFill>
                    <a:schemeClr val="tx1"/>
                  </a:solidFill>
                  <a:cs typeface="Gill Sans MT"/>
                </a:rPr>
                <a:t>n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z</a:t>
              </a:r>
              <a:r>
                <a:rPr sz="800" spc="-10" dirty="0">
                  <a:solidFill>
                    <a:schemeClr val="tx1"/>
                  </a:solidFill>
                  <a:cs typeface="Gill Sans MT"/>
                </a:rPr>
                <a:t>i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a</a:t>
              </a:r>
              <a:r>
                <a:rPr sz="800" spc="-20" dirty="0">
                  <a:solidFill>
                    <a:schemeClr val="tx1"/>
                  </a:solidFill>
                  <a:cs typeface="Times New Roman"/>
                </a:rPr>
                <a:t> </a:t>
              </a:r>
              <a:r>
                <a:rPr sz="800" spc="-5" dirty="0">
                  <a:solidFill>
                    <a:schemeClr val="tx1"/>
                  </a:solidFill>
                  <a:cs typeface="Gill Sans MT"/>
                </a:rPr>
                <a:t>d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i</a:t>
              </a:r>
              <a:r>
                <a:rPr sz="800" dirty="0">
                  <a:solidFill>
                    <a:schemeClr val="tx1"/>
                  </a:solidFill>
                  <a:cs typeface="Times New Roman"/>
                </a:rPr>
                <a:t> </a:t>
              </a:r>
              <a:r>
                <a:rPr sz="800" spc="5" dirty="0">
                  <a:solidFill>
                    <a:schemeClr val="tx1"/>
                  </a:solidFill>
                  <a:cs typeface="Gill Sans MT"/>
                </a:rPr>
                <a:t>u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l</a:t>
              </a:r>
              <a:r>
                <a:rPr sz="800" spc="-5" dirty="0">
                  <a:solidFill>
                    <a:schemeClr val="tx1"/>
                  </a:solidFill>
                  <a:cs typeface="Gill Sans MT"/>
                </a:rPr>
                <a:t>t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ima</a:t>
              </a:r>
              <a:r>
                <a:rPr sz="800" spc="-20" dirty="0">
                  <a:solidFill>
                    <a:schemeClr val="tx1"/>
                  </a:solidFill>
                  <a:cs typeface="Times New Roman"/>
                </a:rPr>
                <a:t> 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is</a:t>
              </a:r>
              <a:r>
                <a:rPr sz="800" spc="-5" dirty="0">
                  <a:solidFill>
                    <a:schemeClr val="tx1"/>
                  </a:solidFill>
                  <a:cs typeface="Gill Sans MT"/>
                </a:rPr>
                <a:t>t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a</a:t>
              </a:r>
              <a:r>
                <a:rPr sz="800" spc="5" dirty="0">
                  <a:solidFill>
                    <a:schemeClr val="tx1"/>
                  </a:solidFill>
                  <a:cs typeface="Gill Sans MT"/>
                </a:rPr>
                <a:t>n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za</a:t>
              </a:r>
              <a:r>
                <a:rPr sz="800" dirty="0">
                  <a:solidFill>
                    <a:schemeClr val="tx1"/>
                  </a:solidFill>
                  <a:cs typeface="Times New Roman"/>
                </a:rPr>
                <a:t> </a:t>
              </a:r>
              <a:r>
                <a:rPr sz="800" spc="-5" dirty="0">
                  <a:solidFill>
                    <a:schemeClr val="tx1"/>
                  </a:solidFill>
                  <a:cs typeface="Gill Sans MT"/>
                </a:rPr>
                <a:t>de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llo</a:t>
              </a:r>
              <a:r>
                <a:rPr sz="800" spc="15" dirty="0">
                  <a:solidFill>
                    <a:schemeClr val="tx1"/>
                  </a:solidFill>
                  <a:cs typeface="Times New Roman"/>
                </a:rPr>
                <a:t> 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S</a:t>
              </a:r>
              <a:r>
                <a:rPr sz="800" spc="-5" dirty="0">
                  <a:solidFill>
                    <a:schemeClr val="tx1"/>
                  </a:solidFill>
                  <a:cs typeface="Gill Sans MT"/>
                </a:rPr>
                <a:t>t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a</a:t>
              </a:r>
              <a:r>
                <a:rPr sz="800" spc="-5" dirty="0">
                  <a:solidFill>
                    <a:schemeClr val="tx1"/>
                  </a:solidFill>
                  <a:cs typeface="Gill Sans MT"/>
                </a:rPr>
                <a:t>t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o</a:t>
              </a:r>
              <a:r>
                <a:rPr sz="800" spc="-10" dirty="0">
                  <a:solidFill>
                    <a:schemeClr val="tx1"/>
                  </a:solidFill>
                  <a:cs typeface="Times New Roman"/>
                </a:rPr>
                <a:t> 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/</a:t>
              </a:r>
              <a:r>
                <a:rPr sz="800" dirty="0">
                  <a:solidFill>
                    <a:schemeClr val="tx1"/>
                  </a:solidFill>
                  <a:cs typeface="Times New Roman"/>
                </a:rPr>
                <a:t> </a:t>
              </a:r>
              <a:r>
                <a:rPr sz="800" spc="-5" dirty="0" err="1" smtClean="0">
                  <a:solidFill>
                    <a:schemeClr val="tx1"/>
                  </a:solidFill>
                  <a:cs typeface="Gill Sans MT"/>
                </a:rPr>
                <a:t>P</a:t>
              </a:r>
              <a:r>
                <a:rPr sz="800" dirty="0" err="1" smtClean="0">
                  <a:solidFill>
                    <a:schemeClr val="tx1"/>
                  </a:solidFill>
                  <a:cs typeface="Gill Sans MT"/>
                </a:rPr>
                <a:t>o</a:t>
              </a:r>
              <a:r>
                <a:rPr sz="800" spc="5" dirty="0" err="1" smtClean="0">
                  <a:solidFill>
                    <a:schemeClr val="tx1"/>
                  </a:solidFill>
                  <a:cs typeface="Gill Sans MT"/>
                </a:rPr>
                <a:t>n</a:t>
              </a:r>
              <a:r>
                <a:rPr sz="800" spc="-5" dirty="0" err="1" smtClean="0">
                  <a:solidFill>
                    <a:schemeClr val="tx1"/>
                  </a:solidFill>
                  <a:cs typeface="Gill Sans MT"/>
                </a:rPr>
                <a:t>de</a:t>
              </a:r>
              <a:r>
                <a:rPr sz="800" spc="5" dirty="0" err="1" smtClean="0">
                  <a:solidFill>
                    <a:schemeClr val="tx1"/>
                  </a:solidFill>
                  <a:cs typeface="Gill Sans MT"/>
                </a:rPr>
                <a:t>r</a:t>
              </a:r>
              <a:r>
                <a:rPr sz="800" dirty="0" err="1" smtClean="0">
                  <a:solidFill>
                    <a:schemeClr val="tx1"/>
                  </a:solidFill>
                  <a:cs typeface="Gill Sans MT"/>
                </a:rPr>
                <a:t>azio</a:t>
              </a:r>
              <a:r>
                <a:rPr sz="800" spc="-10" dirty="0" err="1" smtClean="0">
                  <a:solidFill>
                    <a:schemeClr val="tx1"/>
                  </a:solidFill>
                  <a:cs typeface="Gill Sans MT"/>
                </a:rPr>
                <a:t>n</a:t>
              </a:r>
              <a:r>
                <a:rPr sz="800" dirty="0" err="1" smtClean="0">
                  <a:solidFill>
                    <a:schemeClr val="tx1"/>
                  </a:solidFill>
                  <a:cs typeface="Gill Sans MT"/>
                </a:rPr>
                <a:t>e</a:t>
              </a:r>
              <a:r>
                <a:rPr lang="it-IT" sz="800" dirty="0" smtClean="0">
                  <a:solidFill>
                    <a:schemeClr val="tx1"/>
                  </a:solidFill>
                  <a:cs typeface="Gill Sans MT"/>
                </a:rPr>
                <a:t> </a:t>
              </a:r>
              <a:r>
                <a:rPr sz="800" dirty="0" smtClean="0">
                  <a:solidFill>
                    <a:schemeClr val="tx1"/>
                  </a:solidFill>
                  <a:cs typeface="Times New Roman"/>
                </a:rPr>
                <a:t> 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0</a:t>
              </a:r>
            </a:p>
          </p:txBody>
        </p:sp>
      </p:grpSp>
      <p:cxnSp>
        <p:nvCxnSpPr>
          <p:cNvPr id="73" name="Connettore 2 72"/>
          <p:cNvCxnSpPr>
            <a:stCxn id="71" idx="2"/>
          </p:cNvCxnSpPr>
          <p:nvPr/>
        </p:nvCxnSpPr>
        <p:spPr bwMode="auto">
          <a:xfrm flipH="1">
            <a:off x="2231754" y="4436639"/>
            <a:ext cx="192944" cy="1229536"/>
          </a:xfrm>
          <a:prstGeom prst="straightConnector1">
            <a:avLst/>
          </a:prstGeom>
          <a:ln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7" name="Gruppo 76"/>
          <p:cNvGrpSpPr/>
          <p:nvPr/>
        </p:nvGrpSpPr>
        <p:grpSpPr>
          <a:xfrm>
            <a:off x="4177729" y="3643567"/>
            <a:ext cx="1289838" cy="891017"/>
            <a:chOff x="5226192" y="3124588"/>
            <a:chExt cx="1296923" cy="891017"/>
          </a:xfrm>
        </p:grpSpPr>
        <p:sp>
          <p:nvSpPr>
            <p:cNvPr id="78" name="object 161"/>
            <p:cNvSpPr/>
            <p:nvPr/>
          </p:nvSpPr>
          <p:spPr>
            <a:xfrm>
              <a:off x="5226192" y="3124588"/>
              <a:ext cx="1296923" cy="7498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00" dirty="0">
                <a:solidFill>
                  <a:schemeClr val="tx1"/>
                </a:solidFill>
              </a:endParaRPr>
            </a:p>
          </p:txBody>
        </p:sp>
        <p:sp>
          <p:nvSpPr>
            <p:cNvPr id="79" name="object 163"/>
            <p:cNvSpPr txBox="1"/>
            <p:nvPr/>
          </p:nvSpPr>
          <p:spPr>
            <a:xfrm>
              <a:off x="5328650" y="3276941"/>
              <a:ext cx="1028934" cy="7386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2540" algn="ctr">
                <a:lnSpc>
                  <a:spcPct val="100000"/>
                </a:lnSpc>
              </a:pPr>
              <a:r>
                <a:rPr sz="800" dirty="0">
                  <a:solidFill>
                    <a:schemeClr val="tx1"/>
                  </a:solidFill>
                  <a:cs typeface="Gill Sans MT"/>
                </a:rPr>
                <a:t>A</a:t>
              </a:r>
              <a:r>
                <a:rPr sz="800" spc="-5" dirty="0">
                  <a:solidFill>
                    <a:schemeClr val="tx1"/>
                  </a:solidFill>
                  <a:cs typeface="Gill Sans MT"/>
                </a:rPr>
                <a:t>de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g</a:t>
              </a:r>
              <a:r>
                <a:rPr sz="800" spc="5" dirty="0">
                  <a:solidFill>
                    <a:schemeClr val="tx1"/>
                  </a:solidFill>
                  <a:cs typeface="Gill Sans MT"/>
                </a:rPr>
                <a:t>u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am</a:t>
              </a:r>
              <a:r>
                <a:rPr sz="800" spc="-5" dirty="0">
                  <a:solidFill>
                    <a:schemeClr val="tx1"/>
                  </a:solidFill>
                  <a:cs typeface="Gill Sans MT"/>
                </a:rPr>
                <a:t>e</a:t>
              </a:r>
              <a:r>
                <a:rPr sz="800" spc="5" dirty="0">
                  <a:solidFill>
                    <a:schemeClr val="tx1"/>
                  </a:solidFill>
                  <a:cs typeface="Gill Sans MT"/>
                </a:rPr>
                <a:t>n</a:t>
              </a:r>
              <a:r>
                <a:rPr sz="800" spc="-5" dirty="0">
                  <a:solidFill>
                    <a:schemeClr val="tx1"/>
                  </a:solidFill>
                  <a:cs typeface="Gill Sans MT"/>
                </a:rPr>
                <a:t>t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o</a:t>
              </a:r>
              <a:r>
                <a:rPr sz="800" dirty="0">
                  <a:solidFill>
                    <a:schemeClr val="tx1"/>
                  </a:solidFill>
                  <a:cs typeface="Times New Roman"/>
                </a:rPr>
                <a:t> </a:t>
              </a:r>
              <a:r>
                <a:rPr sz="800" spc="-5" dirty="0">
                  <a:solidFill>
                    <a:schemeClr val="tx1"/>
                  </a:solidFill>
                  <a:cs typeface="Gill Sans MT"/>
                </a:rPr>
                <a:t>c</a:t>
              </a:r>
              <a:r>
                <a:rPr sz="800" spc="5" dirty="0">
                  <a:solidFill>
                    <a:schemeClr val="tx1"/>
                  </a:solidFill>
                  <a:cs typeface="Gill Sans MT"/>
                </a:rPr>
                <a:t>r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i</a:t>
              </a:r>
              <a:r>
                <a:rPr sz="800" spc="-5" dirty="0">
                  <a:solidFill>
                    <a:schemeClr val="tx1"/>
                  </a:solidFill>
                  <a:cs typeface="Gill Sans MT"/>
                </a:rPr>
                <a:t>te</a:t>
              </a:r>
              <a:r>
                <a:rPr sz="800" spc="5" dirty="0">
                  <a:solidFill>
                    <a:schemeClr val="tx1"/>
                  </a:solidFill>
                  <a:cs typeface="Gill Sans MT"/>
                </a:rPr>
                <a:t>r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i</a:t>
              </a:r>
              <a:r>
                <a:rPr sz="800" spc="-5" dirty="0">
                  <a:solidFill>
                    <a:schemeClr val="tx1"/>
                  </a:solidFill>
                  <a:cs typeface="Times New Roman"/>
                </a:rPr>
                <a:t> </a:t>
              </a:r>
              <a:r>
                <a:rPr sz="800" spc="-5" dirty="0">
                  <a:solidFill>
                    <a:schemeClr val="tx1"/>
                  </a:solidFill>
                  <a:cs typeface="Gill Sans MT"/>
                </a:rPr>
                <a:t>d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i</a:t>
              </a:r>
              <a:r>
                <a:rPr sz="800" dirty="0">
                  <a:solidFill>
                    <a:schemeClr val="tx1"/>
                  </a:solidFill>
                  <a:cs typeface="Times New Roman"/>
                </a:rPr>
                <a:t> </a:t>
              </a:r>
              <a:r>
                <a:rPr sz="800" spc="-5" dirty="0">
                  <a:solidFill>
                    <a:schemeClr val="tx1"/>
                  </a:solidFill>
                  <a:cs typeface="Gill Sans MT"/>
                </a:rPr>
                <a:t>v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al</a:t>
              </a:r>
              <a:r>
                <a:rPr sz="800" spc="5" dirty="0">
                  <a:solidFill>
                    <a:schemeClr val="tx1"/>
                  </a:solidFill>
                  <a:cs typeface="Gill Sans MT"/>
                </a:rPr>
                <a:t>u</a:t>
              </a:r>
              <a:r>
                <a:rPr sz="800" spc="-5" dirty="0">
                  <a:solidFill>
                    <a:schemeClr val="tx1"/>
                  </a:solidFill>
                  <a:cs typeface="Gill Sans MT"/>
                </a:rPr>
                <a:t>t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azi</a:t>
              </a:r>
              <a:r>
                <a:rPr sz="800" spc="-15" dirty="0">
                  <a:solidFill>
                    <a:schemeClr val="tx1"/>
                  </a:solidFill>
                  <a:cs typeface="Gill Sans MT"/>
                </a:rPr>
                <a:t>o</a:t>
              </a:r>
              <a:r>
                <a:rPr sz="800" spc="5" dirty="0">
                  <a:solidFill>
                    <a:schemeClr val="tx1"/>
                  </a:solidFill>
                  <a:cs typeface="Gill Sans MT"/>
                </a:rPr>
                <a:t>n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e</a:t>
              </a:r>
              <a:r>
                <a:rPr sz="800" spc="-10" dirty="0">
                  <a:solidFill>
                    <a:schemeClr val="tx1"/>
                  </a:solidFill>
                  <a:cs typeface="Times New Roman"/>
                </a:rPr>
                <a:t> 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in</a:t>
              </a:r>
              <a:r>
                <a:rPr sz="800" dirty="0">
                  <a:solidFill>
                    <a:schemeClr val="tx1"/>
                  </a:solidFill>
                  <a:cs typeface="Times New Roman"/>
                </a:rPr>
                <a:t> 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f</a:t>
              </a:r>
              <a:r>
                <a:rPr sz="800" spc="5" dirty="0">
                  <a:solidFill>
                    <a:schemeClr val="tx1"/>
                  </a:solidFill>
                  <a:cs typeface="Gill Sans MT"/>
                </a:rPr>
                <a:t>un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zio</a:t>
              </a:r>
              <a:r>
                <a:rPr sz="800" spc="5" dirty="0">
                  <a:solidFill>
                    <a:schemeClr val="tx1"/>
                  </a:solidFill>
                  <a:cs typeface="Gill Sans MT"/>
                </a:rPr>
                <a:t>n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e</a:t>
              </a:r>
              <a:r>
                <a:rPr sz="800" spc="-10" dirty="0">
                  <a:solidFill>
                    <a:schemeClr val="tx1"/>
                  </a:solidFill>
                  <a:cs typeface="Times New Roman"/>
                </a:rPr>
                <a:t> </a:t>
              </a:r>
              <a:r>
                <a:rPr sz="800" spc="-5" dirty="0">
                  <a:solidFill>
                    <a:schemeClr val="tx1"/>
                  </a:solidFill>
                  <a:cs typeface="Gill Sans MT"/>
                </a:rPr>
                <a:t>de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l</a:t>
              </a:r>
              <a:r>
                <a:rPr sz="800" spc="30" dirty="0">
                  <a:solidFill>
                    <a:schemeClr val="tx1"/>
                  </a:solidFill>
                  <a:cs typeface="Times New Roman"/>
                </a:rPr>
                <a:t> </a:t>
              </a:r>
              <a:r>
                <a:rPr sz="800" spc="-5" dirty="0">
                  <a:solidFill>
                    <a:schemeClr val="tx1"/>
                  </a:solidFill>
                  <a:cs typeface="Gill Sans MT"/>
                </a:rPr>
                <a:t>c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i</a:t>
              </a:r>
              <a:r>
                <a:rPr sz="800" spc="-5" dirty="0">
                  <a:solidFill>
                    <a:schemeClr val="tx1"/>
                  </a:solidFill>
                  <a:cs typeface="Gill Sans MT"/>
                </a:rPr>
                <a:t>c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lo</a:t>
              </a:r>
              <a:r>
                <a:rPr sz="800" dirty="0">
                  <a:solidFill>
                    <a:schemeClr val="tx1"/>
                  </a:solidFill>
                  <a:cs typeface="Times New Roman"/>
                </a:rPr>
                <a:t> </a:t>
              </a:r>
              <a:r>
                <a:rPr sz="800" spc="-5" dirty="0">
                  <a:solidFill>
                    <a:schemeClr val="tx1"/>
                  </a:solidFill>
                  <a:cs typeface="Gill Sans MT"/>
                </a:rPr>
                <a:t>ec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o</a:t>
              </a:r>
              <a:r>
                <a:rPr sz="800" spc="5" dirty="0">
                  <a:solidFill>
                    <a:schemeClr val="tx1"/>
                  </a:solidFill>
                  <a:cs typeface="Gill Sans MT"/>
                </a:rPr>
                <a:t>n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omi</a:t>
              </a:r>
              <a:r>
                <a:rPr sz="800" spc="-5" dirty="0">
                  <a:solidFill>
                    <a:schemeClr val="tx1"/>
                  </a:solidFill>
                  <a:cs typeface="Gill Sans MT"/>
                </a:rPr>
                <a:t>c</a:t>
              </a:r>
              <a:r>
                <a:rPr sz="800" dirty="0">
                  <a:solidFill>
                    <a:schemeClr val="tx1"/>
                  </a:solidFill>
                  <a:cs typeface="Gill Sans MT"/>
                </a:rPr>
                <a:t>o</a:t>
              </a:r>
            </a:p>
          </p:txBody>
        </p:sp>
      </p:grpSp>
      <p:cxnSp>
        <p:nvCxnSpPr>
          <p:cNvPr id="80" name="Connettore 2 79"/>
          <p:cNvCxnSpPr/>
          <p:nvPr/>
        </p:nvCxnSpPr>
        <p:spPr bwMode="auto">
          <a:xfrm flipH="1">
            <a:off x="5052620" y="4324310"/>
            <a:ext cx="125250" cy="1094027"/>
          </a:xfrm>
          <a:prstGeom prst="straightConnector1">
            <a:avLst/>
          </a:prstGeom>
          <a:ln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ctangle 4"/>
          <p:cNvSpPr txBox="1">
            <a:spLocks noChangeArrowheads="1"/>
          </p:cNvSpPr>
          <p:nvPr/>
        </p:nvSpPr>
        <p:spPr bwMode="auto">
          <a:xfrm>
            <a:off x="971600" y="548680"/>
            <a:ext cx="7992888" cy="43204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it-IT" sz="1900" dirty="0" smtClean="0">
                <a:solidFill>
                  <a:srgbClr val="00458A"/>
                </a:solidFill>
              </a:rPr>
              <a:t>I risultati del Fondo di Garanzia per le PMI al 30 settembre 2018</a:t>
            </a:r>
            <a:endParaRPr kumimoji="0" lang="it-IT" sz="1900" b="1" i="0" u="none" strike="noStrike" kern="0" cap="none" spc="0" normalizeH="0" baseline="0" noProof="0" dirty="0" smtClean="0">
              <a:ln>
                <a:noFill/>
              </a:ln>
              <a:solidFill>
                <a:srgbClr val="00458A"/>
              </a:solidFill>
              <a:effectLst/>
              <a:uLnTx/>
              <a:uFillTx/>
              <a:latin typeface="+mj-lt"/>
              <a:ea typeface="+mj-ea"/>
              <a:cs typeface="Osaka"/>
            </a:endParaRPr>
          </a:p>
        </p:txBody>
      </p:sp>
      <p:graphicFrame>
        <p:nvGraphicFramePr>
          <p:cNvPr id="76" name="Grafico 75"/>
          <p:cNvGraphicFramePr>
            <a:graphicFrameLocks/>
          </p:cNvGraphicFramePr>
          <p:nvPr>
            <p:extLst/>
          </p:nvPr>
        </p:nvGraphicFramePr>
        <p:xfrm>
          <a:off x="1314246" y="4399522"/>
          <a:ext cx="7434218" cy="220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8" name="CasellaDiTesto 87"/>
          <p:cNvSpPr txBox="1"/>
          <p:nvPr/>
        </p:nvSpPr>
        <p:spPr>
          <a:xfrm>
            <a:off x="940856" y="6603642"/>
            <a:ext cx="1483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chemeClr val="tx1"/>
                </a:solidFill>
              </a:rPr>
              <a:t>(*) Dati al 30/09/2018</a:t>
            </a:r>
            <a:endParaRPr lang="it-IT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0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4572547" y="1602310"/>
            <a:ext cx="0" cy="4325937"/>
          </a:xfrm>
          <a:prstGeom prst="line">
            <a:avLst/>
          </a:prstGeom>
          <a:noFill/>
          <a:ln w="31750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 sz="1400" b="1">
              <a:solidFill>
                <a:srgbClr val="1F497D"/>
              </a:solidFill>
            </a:endParaRPr>
          </a:p>
        </p:txBody>
      </p:sp>
      <p:sp>
        <p:nvSpPr>
          <p:cNvPr id="75" name="Rectangle 4"/>
          <p:cNvSpPr txBox="1">
            <a:spLocks noChangeArrowheads="1"/>
          </p:cNvSpPr>
          <p:nvPr/>
        </p:nvSpPr>
        <p:spPr bwMode="auto">
          <a:xfrm>
            <a:off x="971600" y="254396"/>
            <a:ext cx="7992888" cy="726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it-IT" sz="1900" dirty="0" smtClean="0">
                <a:solidFill>
                  <a:srgbClr val="00458A"/>
                </a:solidFill>
              </a:rPr>
              <a:t>I risultati del Fondo di Garanzia per le PMI al 30 settembre 2018: Regione Calabria</a:t>
            </a:r>
            <a:endParaRPr kumimoji="0" lang="it-IT" sz="1900" b="1" i="0" u="none" strike="noStrike" kern="0" cap="none" spc="0" normalizeH="0" baseline="0" noProof="0" dirty="0" smtClean="0">
              <a:ln>
                <a:noFill/>
              </a:ln>
              <a:solidFill>
                <a:srgbClr val="00458A"/>
              </a:solidFill>
              <a:effectLst/>
              <a:uLnTx/>
              <a:uFillTx/>
              <a:latin typeface="+mj-lt"/>
              <a:ea typeface="+mj-ea"/>
              <a:cs typeface="Osaka"/>
            </a:endParaRPr>
          </a:p>
        </p:txBody>
      </p:sp>
      <p:sp>
        <p:nvSpPr>
          <p:cNvPr id="88" name="CasellaDiTesto 87"/>
          <p:cNvSpPr txBox="1"/>
          <p:nvPr/>
        </p:nvSpPr>
        <p:spPr>
          <a:xfrm>
            <a:off x="923924" y="1109936"/>
            <a:ext cx="2279923" cy="2308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chemeClr val="accent2">
                    <a:lumMod val="50000"/>
                  </a:schemeClr>
                </a:solidFill>
              </a:rPr>
              <a:t>Numero domande di garanzie accolte</a:t>
            </a:r>
            <a:endParaRPr lang="it-IT" sz="9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77217"/>
            <a:ext cx="4104456" cy="2345572"/>
          </a:xfrm>
          <a:prstGeom prst="rect">
            <a:avLst/>
          </a:prstGeom>
        </p:spPr>
      </p:pic>
      <p:sp>
        <p:nvSpPr>
          <p:cNvPr id="81" name="CasellaDiTesto 80"/>
          <p:cNvSpPr txBox="1"/>
          <p:nvPr/>
        </p:nvSpPr>
        <p:spPr>
          <a:xfrm>
            <a:off x="923925" y="4149080"/>
            <a:ext cx="2279923" cy="2308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chemeClr val="accent2">
                    <a:lumMod val="50000"/>
                  </a:schemeClr>
                </a:solidFill>
              </a:rPr>
              <a:t>Importo totale garantito</a:t>
            </a:r>
            <a:endParaRPr lang="it-IT" sz="9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2" name="CasellaDiTesto 81"/>
          <p:cNvSpPr txBox="1"/>
          <p:nvPr/>
        </p:nvSpPr>
        <p:spPr>
          <a:xfrm>
            <a:off x="5364088" y="1109936"/>
            <a:ext cx="2279923" cy="2308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chemeClr val="accent2">
                    <a:lumMod val="50000"/>
                  </a:schemeClr>
                </a:solidFill>
              </a:rPr>
              <a:t>Importo totale finanziamenti</a:t>
            </a:r>
            <a:endParaRPr lang="it-IT" sz="9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381126"/>
            <a:ext cx="3678190" cy="234166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431627"/>
            <a:ext cx="4104456" cy="230974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4943825"/>
            <a:ext cx="3651189" cy="11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4572547" y="1602310"/>
            <a:ext cx="0" cy="4325937"/>
          </a:xfrm>
          <a:prstGeom prst="line">
            <a:avLst/>
          </a:prstGeom>
          <a:noFill/>
          <a:ln w="31750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 sz="1400" b="1">
              <a:solidFill>
                <a:srgbClr val="1F497D"/>
              </a:solidFill>
            </a:endParaRPr>
          </a:p>
        </p:txBody>
      </p:sp>
      <p:sp>
        <p:nvSpPr>
          <p:cNvPr id="75" name="Rectangle 4"/>
          <p:cNvSpPr txBox="1">
            <a:spLocks noChangeArrowheads="1"/>
          </p:cNvSpPr>
          <p:nvPr/>
        </p:nvSpPr>
        <p:spPr bwMode="auto">
          <a:xfrm>
            <a:off x="971600" y="254396"/>
            <a:ext cx="7992888" cy="726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it-IT" sz="1900" dirty="0" smtClean="0">
                <a:solidFill>
                  <a:srgbClr val="00458A"/>
                </a:solidFill>
              </a:rPr>
              <a:t>I risultati del Fondo di Garanzia per le PMI al 30 settembre 2018: Province Calabria</a:t>
            </a:r>
            <a:endParaRPr kumimoji="0" lang="it-IT" sz="1900" b="1" i="0" u="none" strike="noStrike" kern="0" cap="none" spc="0" normalizeH="0" baseline="0" noProof="0" dirty="0" smtClean="0">
              <a:ln>
                <a:noFill/>
              </a:ln>
              <a:solidFill>
                <a:srgbClr val="00458A"/>
              </a:solidFill>
              <a:effectLst/>
              <a:uLnTx/>
              <a:uFillTx/>
              <a:latin typeface="+mj-lt"/>
              <a:ea typeface="+mj-ea"/>
              <a:cs typeface="Osaka"/>
            </a:endParaRPr>
          </a:p>
        </p:txBody>
      </p:sp>
      <p:sp>
        <p:nvSpPr>
          <p:cNvPr id="88" name="CasellaDiTesto 87"/>
          <p:cNvSpPr txBox="1"/>
          <p:nvPr/>
        </p:nvSpPr>
        <p:spPr>
          <a:xfrm>
            <a:off x="923924" y="1109936"/>
            <a:ext cx="2279923" cy="2308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chemeClr val="accent2">
                    <a:lumMod val="50000"/>
                  </a:schemeClr>
                </a:solidFill>
              </a:rPr>
              <a:t>Numero domande di garanzie accolte</a:t>
            </a:r>
            <a:endParaRPr lang="it-IT" sz="9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1" name="CasellaDiTesto 80"/>
          <p:cNvSpPr txBox="1"/>
          <p:nvPr/>
        </p:nvSpPr>
        <p:spPr>
          <a:xfrm>
            <a:off x="923925" y="3933056"/>
            <a:ext cx="2279923" cy="2308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chemeClr val="accent2">
                    <a:lumMod val="50000"/>
                  </a:schemeClr>
                </a:solidFill>
              </a:rPr>
              <a:t>Importo totale garantito</a:t>
            </a:r>
            <a:endParaRPr lang="it-IT" sz="9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2" name="CasellaDiTesto 81"/>
          <p:cNvSpPr txBox="1"/>
          <p:nvPr/>
        </p:nvSpPr>
        <p:spPr>
          <a:xfrm>
            <a:off x="5292080" y="1109936"/>
            <a:ext cx="2279923" cy="2308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chemeClr val="accent2">
                    <a:lumMod val="50000"/>
                  </a:schemeClr>
                </a:solidFill>
              </a:rPr>
              <a:t>Importo totale finanziamenti</a:t>
            </a:r>
            <a:endParaRPr lang="it-IT" sz="9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408544"/>
            <a:ext cx="3683209" cy="23762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221088"/>
            <a:ext cx="3934197" cy="253819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412777"/>
            <a:ext cx="3934196" cy="237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4572547" y="1602310"/>
            <a:ext cx="0" cy="4325937"/>
          </a:xfrm>
          <a:prstGeom prst="line">
            <a:avLst/>
          </a:prstGeom>
          <a:noFill/>
          <a:ln w="31750">
            <a:noFill/>
            <a:round/>
            <a:headEnd/>
            <a:tailEnd/>
          </a:ln>
        </p:spPr>
        <p:txBody>
          <a:bodyPr lIns="96661" tIns="48331" rIns="96661" bIns="48331" anchor="ctr"/>
          <a:lstStyle/>
          <a:p>
            <a:endParaRPr lang="it-IT" sz="1400" b="1">
              <a:solidFill>
                <a:srgbClr val="1F497D"/>
              </a:solidFill>
            </a:endParaRPr>
          </a:p>
        </p:txBody>
      </p:sp>
      <p:sp>
        <p:nvSpPr>
          <p:cNvPr id="75" name="Rectangle 4"/>
          <p:cNvSpPr txBox="1">
            <a:spLocks noChangeArrowheads="1"/>
          </p:cNvSpPr>
          <p:nvPr/>
        </p:nvSpPr>
        <p:spPr bwMode="auto">
          <a:xfrm>
            <a:off x="971600" y="254396"/>
            <a:ext cx="7992888" cy="726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it-IT" sz="1900" dirty="0" smtClean="0">
                <a:solidFill>
                  <a:srgbClr val="00458A"/>
                </a:solidFill>
              </a:rPr>
              <a:t>I risultati del Fondo di Garanzia per le PMI al 30 settembre 2018: Regione Calabria – Operazioni di </a:t>
            </a:r>
            <a:r>
              <a:rPr lang="it-IT" sz="1900" dirty="0" err="1" smtClean="0">
                <a:solidFill>
                  <a:srgbClr val="00458A"/>
                </a:solidFill>
              </a:rPr>
              <a:t>Microcredito</a:t>
            </a:r>
            <a:r>
              <a:rPr lang="it-IT" sz="1900" dirty="0" smtClean="0">
                <a:solidFill>
                  <a:srgbClr val="00458A"/>
                </a:solidFill>
              </a:rPr>
              <a:t> -</a:t>
            </a:r>
            <a:endParaRPr kumimoji="0" lang="it-IT" sz="1900" b="1" i="0" u="none" strike="noStrike" kern="0" cap="none" spc="0" normalizeH="0" baseline="0" noProof="0" dirty="0" smtClean="0">
              <a:ln>
                <a:noFill/>
              </a:ln>
              <a:solidFill>
                <a:srgbClr val="00458A"/>
              </a:solidFill>
              <a:effectLst/>
              <a:uLnTx/>
              <a:uFillTx/>
              <a:latin typeface="+mj-lt"/>
              <a:ea typeface="+mj-ea"/>
              <a:cs typeface="Osaka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41" y="1196752"/>
            <a:ext cx="8284763" cy="20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Line 3"/>
          <p:cNvSpPr>
            <a:spLocks noChangeShapeType="1"/>
          </p:cNvSpPr>
          <p:nvPr/>
        </p:nvSpPr>
        <p:spPr bwMode="auto">
          <a:xfrm flipH="1">
            <a:off x="2219325" y="3308350"/>
            <a:ext cx="6297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363" name="Rectangle 4"/>
          <p:cNvSpPr>
            <a:spLocks noChangeArrowheads="1"/>
          </p:cNvSpPr>
          <p:nvPr/>
        </p:nvSpPr>
        <p:spPr bwMode="auto">
          <a:xfrm>
            <a:off x="2408238" y="2976761"/>
            <a:ext cx="6268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just">
              <a:spcBef>
                <a:spcPct val="20000"/>
              </a:spcBef>
              <a:buClr>
                <a:srgbClr val="00458A"/>
              </a:buClr>
              <a:buFont typeface="Webdings" pitchFamily="18" charset="2"/>
              <a:buNone/>
            </a:pPr>
            <a:r>
              <a:rPr lang="it-IT" sz="2000" dirty="0" smtClean="0">
                <a:solidFill>
                  <a:srgbClr val="00458A"/>
                </a:solidFill>
                <a:cs typeface="Arial" charset="0"/>
              </a:rPr>
              <a:t>Focus sul </a:t>
            </a:r>
            <a:r>
              <a:rPr lang="it-IT" sz="2000" dirty="0" err="1" smtClean="0">
                <a:solidFill>
                  <a:srgbClr val="00458A"/>
                </a:solidFill>
                <a:cs typeface="Arial" charset="0"/>
              </a:rPr>
              <a:t>Microcredito</a:t>
            </a:r>
            <a:endParaRPr lang="it-IT" sz="2000" dirty="0">
              <a:solidFill>
                <a:srgbClr val="00458A"/>
              </a:solidFill>
              <a:cs typeface="Arial" charset="0"/>
            </a:endParaRPr>
          </a:p>
        </p:txBody>
      </p:sp>
      <p:pic>
        <p:nvPicPr>
          <p:cNvPr id="143364" name="Picture 5" descr="White Sphere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693907"/>
            <a:ext cx="576065" cy="59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971600" y="548680"/>
            <a:ext cx="7992888" cy="43204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1900" kern="0" dirty="0" smtClean="0">
                <a:solidFill>
                  <a:srgbClr val="00458A"/>
                </a:solidFill>
                <a:latin typeface="Calibri"/>
                <a:ea typeface="+mj-ea"/>
              </a:rPr>
              <a:t>Il Fondo di garanzia per le PMI</a:t>
            </a:r>
            <a:br>
              <a:rPr lang="it-IT" sz="1900" kern="0" dirty="0" smtClean="0">
                <a:solidFill>
                  <a:srgbClr val="00458A"/>
                </a:solidFill>
                <a:latin typeface="Calibri"/>
                <a:ea typeface="+mj-ea"/>
              </a:rPr>
            </a:br>
            <a:endParaRPr lang="it-IT" sz="1900" kern="0" dirty="0" smtClean="0">
              <a:solidFill>
                <a:srgbClr val="00458A"/>
              </a:solidFill>
              <a:latin typeface="Calibr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322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mKOKjR.kaMXVS_5eZRF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VFgosWzUKh9TnjQYco9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mKOKjR.kaMXVS_5eZRF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3EozLBWEG2c4GSQt8zG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VFgosWzUKh9TnjQYco9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mKOKjR.kaMXVS_5eZRF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3EozLBWEG2c4GSQt8zG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mKOKjR.kaMXVS_5eZRF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3EozLBWEG2c4GSQt8zG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VFgosWzUKh9TnjQYco9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VFgosWzUKh9TnjQYco9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mKOKjR.kaMXVS_5eZRF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3EozLBWEG2c4GSQt8zG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VFgosWzUKh9TnjQYco9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3EozLBWEG2c4GSQt8zGg"/>
</p:tagLst>
</file>

<file path=ppt/theme/theme1.xml><?xml version="1.0" encoding="utf-8"?>
<a:theme xmlns:a="http://schemas.openxmlformats.org/drawingml/2006/main" name="UniCredit Group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UniCredit Group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315" tIns="45158" rIns="90315" bIns="45158" numCol="1" anchor="ctr" anchorCtr="0" compatLnSpc="1">
        <a:prstTxWarp prst="textNoShape">
          <a:avLst/>
        </a:prstTxWarp>
      </a:bodyPr>
      <a:lstStyle>
        <a:defPPr marL="0" marR="0" indent="0" algn="l" defTabSz="89217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2001A"/>
          </a:buClr>
          <a:buSzTx/>
          <a:buFont typeface="Webdings" pitchFamily="18" charset="2"/>
          <a:buNone/>
          <a:tabLst/>
          <a:defRPr kumimoji="0" lang="it-IT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315" tIns="45158" rIns="90315" bIns="45158" numCol="1" anchor="ctr" anchorCtr="0" compatLnSpc="1">
        <a:prstTxWarp prst="textNoShape">
          <a:avLst/>
        </a:prstTxWarp>
      </a:bodyPr>
      <a:lstStyle>
        <a:defPPr marL="0" marR="0" indent="0" algn="l" defTabSz="89217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2001A"/>
          </a:buClr>
          <a:buSzTx/>
          <a:buFont typeface="Webdings" pitchFamily="18" charset="2"/>
          <a:buNone/>
          <a:tabLst/>
          <a:defRPr kumimoji="0" lang="it-IT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1" charset="-128"/>
          </a:defRPr>
        </a:defPPr>
      </a:lstStyle>
    </a:lnDef>
  </a:objectDefaults>
  <a:extraClrSchemeLst>
    <a:extraClrScheme>
      <a:clrScheme name="UniCredit Gro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Credit Grou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Credit Grou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Credit Grou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Credit Grou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Credit Grou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E6E6"/>
        </a:accent1>
        <a:accent2>
          <a:srgbClr val="0000CC"/>
        </a:accent2>
        <a:accent3>
          <a:srgbClr val="FFFFFF"/>
        </a:accent3>
        <a:accent4>
          <a:srgbClr val="000000"/>
        </a:accent4>
        <a:accent5>
          <a:srgbClr val="F0F0F0"/>
        </a:accent5>
        <a:accent6>
          <a:srgbClr val="0000B9"/>
        </a:accent6>
        <a:hlink>
          <a:srgbClr val="51A836"/>
        </a:hlink>
        <a:folHlink>
          <a:srgbClr val="E378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iCredit Group">
  <a:themeElements>
    <a:clrScheme name="Personalizza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6E6E6"/>
      </a:accent1>
      <a:accent2>
        <a:srgbClr val="3366FF"/>
      </a:accent2>
      <a:accent3>
        <a:srgbClr val="FFFFFF"/>
      </a:accent3>
      <a:accent4>
        <a:srgbClr val="000000"/>
      </a:accent4>
      <a:accent5>
        <a:srgbClr val="F0F0F0"/>
      </a:accent5>
      <a:accent6>
        <a:srgbClr val="0000B9"/>
      </a:accent6>
      <a:hlink>
        <a:srgbClr val="51A836"/>
      </a:hlink>
      <a:folHlink>
        <a:srgbClr val="00ACEE"/>
      </a:folHlink>
    </a:clrScheme>
    <a:fontScheme name="UniCredit Group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315" tIns="45158" rIns="90315" bIns="45158" numCol="1" anchor="ctr" anchorCtr="0" compatLnSpc="1">
        <a:prstTxWarp prst="textNoShape">
          <a:avLst/>
        </a:prstTxWarp>
      </a:bodyPr>
      <a:lstStyle>
        <a:defPPr marL="0" marR="0" indent="0" algn="l" defTabSz="89217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2001A"/>
          </a:buClr>
          <a:buSzTx/>
          <a:buFont typeface="Webdings" pitchFamily="18" charset="2"/>
          <a:buNone/>
          <a:tabLst/>
          <a:defRPr kumimoji="0" lang="it-IT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315" tIns="45158" rIns="90315" bIns="45158" numCol="1" anchor="ctr" anchorCtr="0" compatLnSpc="1">
        <a:prstTxWarp prst="textNoShape">
          <a:avLst/>
        </a:prstTxWarp>
      </a:bodyPr>
      <a:lstStyle>
        <a:defPPr marL="0" marR="0" indent="0" algn="l" defTabSz="89217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2001A"/>
          </a:buClr>
          <a:buSzTx/>
          <a:buFont typeface="Webdings" pitchFamily="18" charset="2"/>
          <a:buNone/>
          <a:tabLst/>
          <a:defRPr kumimoji="0" lang="it-IT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1" charset="-128"/>
          </a:defRPr>
        </a:defPPr>
      </a:lstStyle>
    </a:lnDef>
  </a:objectDefaults>
  <a:extraClrSchemeLst>
    <a:extraClrScheme>
      <a:clrScheme name="UniCredit Gro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Credit Grou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Credit Grou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Credit Grou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Credit Grou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Credit Grou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E6E6"/>
        </a:accent1>
        <a:accent2>
          <a:srgbClr val="0000CC"/>
        </a:accent2>
        <a:accent3>
          <a:srgbClr val="FFFFFF"/>
        </a:accent3>
        <a:accent4>
          <a:srgbClr val="000000"/>
        </a:accent4>
        <a:accent5>
          <a:srgbClr val="F0F0F0"/>
        </a:accent5>
        <a:accent6>
          <a:srgbClr val="0000B9"/>
        </a:accent6>
        <a:hlink>
          <a:srgbClr val="51A836"/>
        </a:hlink>
        <a:folHlink>
          <a:srgbClr val="E378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UniCredit Gro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6E6E6"/>
      </a:accent1>
      <a:accent2>
        <a:srgbClr val="0000CC"/>
      </a:accent2>
      <a:accent3>
        <a:srgbClr val="FFFFFF"/>
      </a:accent3>
      <a:accent4>
        <a:srgbClr val="000000"/>
      </a:accent4>
      <a:accent5>
        <a:srgbClr val="F0F0F0"/>
      </a:accent5>
      <a:accent6>
        <a:srgbClr val="0000B9"/>
      </a:accent6>
      <a:hlink>
        <a:srgbClr val="51A836"/>
      </a:hlink>
      <a:folHlink>
        <a:srgbClr val="00ACEE"/>
      </a:folHlink>
    </a:clrScheme>
    <a:fontScheme name="UniCredit Group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bg2"/>
          </a:solidFill>
          <a:miter lim="800000"/>
          <a:headEnd/>
          <a:tailEnd/>
        </a:ln>
        <a:effectLst/>
      </a:spPr>
      <a:bodyPr lIns="91432" tIns="45716" rIns="91432" bIns="45716" anchor="ctr">
        <a:noAutofit/>
      </a:bodyPr>
      <a:lstStyle>
        <a:defPPr marL="0" indent="0" eaLnBrk="1" hangingPunct="1">
          <a:lnSpc>
            <a:spcPct val="150000"/>
          </a:lnSpc>
          <a:buFont typeface="Wingdings" pitchFamily="2" charset="2"/>
          <a:buChar char="w"/>
          <a:tabLst>
            <a:tab pos="536575" algn="l"/>
          </a:tabLst>
          <a:defRPr sz="12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315" tIns="45158" rIns="90315" bIns="45158" numCol="1" anchor="ctr" anchorCtr="0" compatLnSpc="1">
        <a:prstTxWarp prst="textNoShape">
          <a:avLst/>
        </a:prstTxWarp>
      </a:bodyPr>
      <a:lstStyle>
        <a:defPPr marL="0" marR="0" indent="0" algn="l" defTabSz="89217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2001A"/>
          </a:buClr>
          <a:buSzTx/>
          <a:buFont typeface="Webdings" pitchFamily="18" charset="2"/>
          <a:buNone/>
          <a:tabLst/>
          <a:defRPr kumimoji="0" lang="it-IT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1" charset="-128"/>
          </a:defRPr>
        </a:defPPr>
      </a:lstStyle>
    </a:lnDef>
  </a:objectDefaults>
  <a:extraClrSchemeLst>
    <a:extraClrScheme>
      <a:clrScheme name="UniCredit Gro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Credit Grou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Credit Grou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Credit Grou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Credit Grou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Credit Grou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Credit Grou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E6E6"/>
        </a:accent1>
        <a:accent2>
          <a:srgbClr val="0000CC"/>
        </a:accent2>
        <a:accent3>
          <a:srgbClr val="FFFFFF"/>
        </a:accent3>
        <a:accent4>
          <a:srgbClr val="000000"/>
        </a:accent4>
        <a:accent5>
          <a:srgbClr val="F0F0F0"/>
        </a:accent5>
        <a:accent6>
          <a:srgbClr val="0000B9"/>
        </a:accent6>
        <a:hlink>
          <a:srgbClr val="51A836"/>
        </a:hlink>
        <a:folHlink>
          <a:srgbClr val="E378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5169</TotalTime>
  <Words>3007</Words>
  <Application>Microsoft Office PowerPoint</Application>
  <PresentationFormat>Presentazione su schermo (4:3)</PresentationFormat>
  <Paragraphs>317</Paragraphs>
  <Slides>43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43</vt:i4>
      </vt:variant>
    </vt:vector>
  </HeadingPairs>
  <TitlesOfParts>
    <vt:vector size="54" baseType="lpstr">
      <vt:lpstr>Arial</vt:lpstr>
      <vt:lpstr>Calibri</vt:lpstr>
      <vt:lpstr>Gill Sans MT</vt:lpstr>
      <vt:lpstr>Osaka</vt:lpstr>
      <vt:lpstr>Times New Roman</vt:lpstr>
      <vt:lpstr>Webdings</vt:lpstr>
      <vt:lpstr>Wingdings</vt:lpstr>
      <vt:lpstr>UniCredit Group</vt:lpstr>
      <vt:lpstr>1_UniCredit Group</vt:lpstr>
      <vt:lpstr>Tema di Office</vt:lpstr>
      <vt:lpstr>2_UniCredit Group</vt:lpstr>
      <vt:lpstr>Presentazione standard di PowerPoint</vt:lpstr>
      <vt:lpstr>Presentazione standard di PowerPoint</vt:lpstr>
      <vt:lpstr>Presentazione standard di PowerPoint</vt:lpstr>
      <vt:lpstr>Gli attori del sistema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Politano Davide</cp:lastModifiedBy>
  <cp:revision>540</cp:revision>
  <cp:lastPrinted>2015-05-08T13:38:49Z</cp:lastPrinted>
  <dcterms:created xsi:type="dcterms:W3CDTF">2012-01-14T19:39:50Z</dcterms:created>
  <dcterms:modified xsi:type="dcterms:W3CDTF">2018-10-21T16:43:13Z</dcterms:modified>
</cp:coreProperties>
</file>